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9"/>
  </p:notesMasterIdLst>
  <p:sldIdLst>
    <p:sldId id="314" r:id="rId2"/>
    <p:sldId id="257" r:id="rId3"/>
    <p:sldId id="262" r:id="rId4"/>
    <p:sldId id="327" r:id="rId5"/>
    <p:sldId id="282" r:id="rId6"/>
    <p:sldId id="261" r:id="rId7"/>
    <p:sldId id="325" r:id="rId8"/>
    <p:sldId id="323" r:id="rId9"/>
    <p:sldId id="328" r:id="rId10"/>
    <p:sldId id="264" r:id="rId11"/>
    <p:sldId id="283" r:id="rId12"/>
    <p:sldId id="319" r:id="rId13"/>
    <p:sldId id="318" r:id="rId14"/>
    <p:sldId id="280" r:id="rId15"/>
    <p:sldId id="322" r:id="rId16"/>
    <p:sldId id="263" r:id="rId17"/>
    <p:sldId id="285" r:id="rId18"/>
    <p:sldId id="301" r:id="rId19"/>
    <p:sldId id="302" r:id="rId20"/>
    <p:sldId id="313" r:id="rId21"/>
    <p:sldId id="287" r:id="rId22"/>
    <p:sldId id="321" r:id="rId23"/>
    <p:sldId id="304" r:id="rId24"/>
    <p:sldId id="324" r:id="rId25"/>
    <p:sldId id="278" r:id="rId26"/>
    <p:sldId id="295" r:id="rId27"/>
    <p:sldId id="326" r:id="rId28"/>
    <p:sldId id="305" r:id="rId29"/>
    <p:sldId id="306" r:id="rId30"/>
    <p:sldId id="307" r:id="rId31"/>
    <p:sldId id="308" r:id="rId32"/>
    <p:sldId id="309" r:id="rId33"/>
    <p:sldId id="265" r:id="rId34"/>
    <p:sldId id="268" r:id="rId35"/>
    <p:sldId id="311" r:id="rId36"/>
    <p:sldId id="275" r:id="rId37"/>
    <p:sldId id="267" r:id="rId38"/>
    <p:sldId id="271" r:id="rId39"/>
    <p:sldId id="272" r:id="rId40"/>
    <p:sldId id="296" r:id="rId41"/>
    <p:sldId id="266" r:id="rId42"/>
    <p:sldId id="273" r:id="rId43"/>
    <p:sldId id="293" r:id="rId44"/>
    <p:sldId id="294" r:id="rId45"/>
    <p:sldId id="270" r:id="rId46"/>
    <p:sldId id="274" r:id="rId47"/>
    <p:sldId id="279" r:id="rId48"/>
  </p:sldIdLst>
  <p:sldSz cx="18288000" cy="10287000"/>
  <p:notesSz cx="10287000" cy="18288000"/>
  <p:embeddedFontLst>
    <p:embeddedFont>
      <p:font typeface="Noto Sans JP Light" panose="020B0300000000000000" pitchFamily="34" charset="-128"/>
      <p:regular r:id="rId50"/>
    </p:embeddedFont>
    <p:embeddedFont>
      <p:font typeface="Noto Serif JP" panose="02020400000000000000" pitchFamily="18" charset="-128"/>
      <p:regular r:id="rId51"/>
      <p:bold r:id="rId52"/>
    </p:embeddedFont>
    <p:embeddedFont>
      <p:font typeface="Noto Serif JP Bold" panose="02020700000000000000" pitchFamily="18" charset="-128"/>
      <p:bold r:id="rId53"/>
      <p:italic r:id="rId54"/>
    </p:embeddedFont>
    <p:embeddedFont>
      <p:font typeface="Noto Serif JP Light" panose="02020300000000000000" pitchFamily="18" charset="-128"/>
      <p:regular r:id="rId55"/>
    </p:embeddedFont>
    <p:embeddedFont>
      <p:font typeface="Noto Serif JP Medium" panose="02020500000000000000" pitchFamily="18" charset="-128"/>
      <p:regular r:id="rId56"/>
    </p:embeddedFont>
    <p:embeddedFont>
      <p:font typeface="Noto Serif JP Regular" panose="02020400000000000000" pitchFamily="18" charset="-128"/>
      <p:regular r:id="rId57"/>
      <p:bold r:id="rId58"/>
    </p:embeddedFont>
    <p:embeddedFont>
      <p:font typeface="Noto Serif JP SemiBold" panose="02020600000000000000" pitchFamily="18" charset="-128"/>
      <p:regular r:id="rId59"/>
      <p:bold r:id="rId60"/>
    </p:embeddedFont>
    <p:embeddedFont>
      <p:font typeface="Calibri" panose="020F0502020204030204" pitchFamily="34" charset="0"/>
      <p:regular r:id="rId61"/>
      <p:bold r:id="rId62"/>
      <p:italic r:id="rId63"/>
      <p:boldItalic r:id="rId64"/>
    </p:embeddedFont>
    <p:embeddedFont>
      <p:font typeface="游ゴシック" panose="020B0400000000000000" pitchFamily="34" charset="-128"/>
      <p:regular r:id="rId65"/>
      <p:bold r:id="rId66"/>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A46F"/>
    <a:srgbClr val="02022E"/>
    <a:srgbClr val="2F3B6C"/>
    <a:srgbClr val="F0F2FB"/>
    <a:srgbClr val="34363D"/>
    <a:srgbClr val="C4C4C4"/>
    <a:srgbClr val="A48C59"/>
    <a:srgbClr val="F2E8D3"/>
    <a:srgbClr val="C9A75F"/>
    <a:srgbClr val="EAD3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6DFF03-C874-4EB1-9452-EB4370E4D337}" v="131" dt="2023-09-28T03:54:43.793"/>
    <p1510:client id="{5E4424CF-73C3-4F3A-B1D5-167755610F8B}" v="98" dt="2023-09-28T05:05:55.753"/>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92"/>
    <p:restoredTop sz="96054"/>
  </p:normalViewPr>
  <p:slideViewPr>
    <p:cSldViewPr snapToGrid="0" snapToObjects="1">
      <p:cViewPr varScale="1">
        <p:scale>
          <a:sx n="82" d="100"/>
          <a:sy n="82" d="100"/>
        </p:scale>
        <p:origin x="80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4.fntdata"/><Relationship Id="rId68" Type="http://schemas.openxmlformats.org/officeDocument/2006/relationships/viewProps" Target="viewProps.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fntdata"/><Relationship Id="rId55" Type="http://schemas.openxmlformats.org/officeDocument/2006/relationships/font" Target="fonts/font6.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___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_____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693248625428342E-3"/>
          <c:y val="0"/>
          <c:w val="0.82424188294095058"/>
          <c:h val="0.93012360419148332"/>
        </c:manualLayout>
      </c:layout>
      <c:doughnutChart>
        <c:varyColors val="1"/>
        <c:ser>
          <c:idx val="0"/>
          <c:order val="0"/>
          <c:tx>
            <c:strRef>
              <c:f>Sheet1!$B$1</c:f>
              <c:strCache>
                <c:ptCount val="1"/>
                <c:pt idx="0">
                  <c:v>割合</c:v>
                </c:pt>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D647-E24C-AFD1-9655C3070BCE}"/>
              </c:ext>
            </c:extLst>
          </c:dPt>
          <c:dPt>
            <c:idx val="1"/>
            <c:bubble3D val="0"/>
            <c:spPr>
              <a:solidFill>
                <a:srgbClr val="F2E8D3"/>
              </a:solidFill>
              <a:ln w="19050">
                <a:noFill/>
              </a:ln>
              <a:effectLst/>
            </c:spPr>
            <c:extLst>
              <c:ext xmlns:c16="http://schemas.microsoft.com/office/drawing/2014/chart" uri="{C3380CC4-5D6E-409C-BE32-E72D297353CC}">
                <c16:uniqueId val="{00000003-D647-E24C-AFD1-9655C3070BCE}"/>
              </c:ext>
            </c:extLst>
          </c:dPt>
          <c:dPt>
            <c:idx val="2"/>
            <c:bubble3D val="0"/>
            <c:spPr>
              <a:solidFill>
                <a:srgbClr val="BCA46F"/>
              </a:solidFill>
              <a:ln w="19050">
                <a:noFill/>
              </a:ln>
              <a:effectLst/>
            </c:spPr>
            <c:extLst>
              <c:ext xmlns:c16="http://schemas.microsoft.com/office/drawing/2014/chart" uri="{C3380CC4-5D6E-409C-BE32-E72D297353CC}">
                <c16:uniqueId val="{00000005-D647-E24C-AFD1-9655C3070BCE}"/>
              </c:ext>
            </c:extLst>
          </c:dPt>
          <c:dPt>
            <c:idx val="3"/>
            <c:bubble3D val="0"/>
            <c:spPr>
              <a:solidFill>
                <a:srgbClr val="BCA46F"/>
              </a:solidFill>
              <a:ln w="19050">
                <a:noFill/>
              </a:ln>
              <a:effectLst/>
            </c:spPr>
            <c:extLst>
              <c:ext xmlns:c16="http://schemas.microsoft.com/office/drawing/2014/chart" uri="{C3380CC4-5D6E-409C-BE32-E72D297353CC}">
                <c16:uniqueId val="{00000007-D647-E24C-AFD1-9655C3070BCE}"/>
              </c:ext>
            </c:extLst>
          </c:dPt>
          <c:cat>
            <c:strRef>
              <c:f>Sheet1!$A$2:$A$5</c:f>
              <c:strCache>
                <c:ptCount val="2"/>
                <c:pt idx="0">
                  <c:v>男性</c:v>
                </c:pt>
                <c:pt idx="1">
                  <c:v>女性</c:v>
                </c:pt>
              </c:strCache>
            </c:strRef>
          </c:cat>
          <c:val>
            <c:numRef>
              <c:f>Sheet1!$B$2:$B$5</c:f>
              <c:numCache>
                <c:formatCode>0.00%</c:formatCode>
                <c:ptCount val="4"/>
                <c:pt idx="0">
                  <c:v>0.57499999999999996</c:v>
                </c:pt>
                <c:pt idx="1">
                  <c:v>0.42499999999999999</c:v>
                </c:pt>
              </c:numCache>
            </c:numRef>
          </c:val>
          <c:extLst>
            <c:ext xmlns:c16="http://schemas.microsoft.com/office/drawing/2014/chart" uri="{C3380CC4-5D6E-409C-BE32-E72D297353CC}">
              <c16:uniqueId val="{00000008-D647-E24C-AFD1-9655C3070BCE}"/>
            </c:ext>
          </c:extLst>
        </c:ser>
        <c:dLbls>
          <c:showLegendKey val="0"/>
          <c:showVal val="0"/>
          <c:showCatName val="0"/>
          <c:showSerName val="0"/>
          <c:showPercent val="0"/>
          <c:showBubbleSize val="0"/>
          <c:showLeaderLines val="1"/>
        </c:dLbls>
        <c:firstSliceAng val="0"/>
        <c:holeSize val="6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rgbClr val="BCA46F"/>
            </a:solidFill>
            <a:ln>
              <a:noFill/>
            </a:ln>
          </c:spPr>
          <c:dPt>
            <c:idx val="0"/>
            <c:bubble3D val="0"/>
            <c:explosion val="12"/>
            <c:spPr>
              <a:solidFill>
                <a:srgbClr val="BCA46F"/>
              </a:solidFill>
              <a:ln w="19050">
                <a:noFill/>
              </a:ln>
              <a:effectLst/>
            </c:spPr>
            <c:extLst>
              <c:ext xmlns:c16="http://schemas.microsoft.com/office/drawing/2014/chart" uri="{C3380CC4-5D6E-409C-BE32-E72D297353CC}">
                <c16:uniqueId val="{00000001-19EF-B744-B6D2-0AB6F66F11B6}"/>
              </c:ext>
            </c:extLst>
          </c:dPt>
          <c:dPt>
            <c:idx val="1"/>
            <c:bubble3D val="0"/>
            <c:explosion val="7"/>
            <c:spPr>
              <a:solidFill>
                <a:srgbClr val="EAD3A3"/>
              </a:solidFill>
              <a:ln w="19050">
                <a:noFill/>
              </a:ln>
              <a:effectLst/>
            </c:spPr>
            <c:extLst>
              <c:ext xmlns:c16="http://schemas.microsoft.com/office/drawing/2014/chart" uri="{C3380CC4-5D6E-409C-BE32-E72D297353CC}">
                <c16:uniqueId val="{00000003-19EF-B744-B6D2-0AB6F66F11B6}"/>
              </c:ext>
            </c:extLst>
          </c:dPt>
          <c:dPt>
            <c:idx val="2"/>
            <c:bubble3D val="0"/>
            <c:explosion val="21"/>
            <c:spPr>
              <a:solidFill>
                <a:srgbClr val="BCA46F"/>
              </a:solidFill>
              <a:ln w="19050">
                <a:noFill/>
              </a:ln>
              <a:effectLst/>
            </c:spPr>
            <c:extLst>
              <c:ext xmlns:c16="http://schemas.microsoft.com/office/drawing/2014/chart" uri="{C3380CC4-5D6E-409C-BE32-E72D297353CC}">
                <c16:uniqueId val="{00000005-19EF-B744-B6D2-0AB6F66F11B6}"/>
              </c:ext>
            </c:extLst>
          </c:dPt>
          <c:dPt>
            <c:idx val="3"/>
            <c:bubble3D val="0"/>
            <c:explosion val="8"/>
            <c:spPr>
              <a:solidFill>
                <a:srgbClr val="BCA46F"/>
              </a:solidFill>
              <a:ln w="19050">
                <a:noFill/>
              </a:ln>
              <a:effectLst/>
            </c:spPr>
            <c:extLst>
              <c:ext xmlns:c16="http://schemas.microsoft.com/office/drawing/2014/chart" uri="{C3380CC4-5D6E-409C-BE32-E72D297353CC}">
                <c16:uniqueId val="{00000007-19EF-B744-B6D2-0AB6F66F11B6}"/>
              </c:ext>
            </c:extLst>
          </c:dPt>
          <c:dPt>
            <c:idx val="4"/>
            <c:bubble3D val="0"/>
            <c:spPr>
              <a:solidFill>
                <a:srgbClr val="BCA46F"/>
              </a:solidFill>
              <a:ln w="19050">
                <a:noFill/>
              </a:ln>
              <a:effectLst/>
            </c:spPr>
            <c:extLst>
              <c:ext xmlns:c16="http://schemas.microsoft.com/office/drawing/2014/chart" uri="{C3380CC4-5D6E-409C-BE32-E72D297353CC}">
                <c16:uniqueId val="{00000009-19EF-B744-B6D2-0AB6F66F11B6}"/>
              </c:ext>
            </c:extLst>
          </c:dPt>
          <c:dPt>
            <c:idx val="5"/>
            <c:bubble3D val="0"/>
            <c:spPr>
              <a:solidFill>
                <a:srgbClr val="BCA46F"/>
              </a:solidFill>
              <a:ln w="19050">
                <a:noFill/>
              </a:ln>
              <a:effectLst/>
            </c:spPr>
            <c:extLst>
              <c:ext xmlns:c16="http://schemas.microsoft.com/office/drawing/2014/chart" uri="{C3380CC4-5D6E-409C-BE32-E72D297353CC}">
                <c16:uniqueId val="{0000000B-19EF-B744-B6D2-0AB6F66F11B6}"/>
              </c:ext>
            </c:extLst>
          </c:dPt>
          <c:val>
            <c:numRef>
              <c:f>Sheet1!$E$1:$E$6</c:f>
              <c:numCache>
                <c:formatCode>General</c:formatCode>
                <c:ptCount val="6"/>
                <c:pt idx="1">
                  <c:v>0</c:v>
                </c:pt>
                <c:pt idx="2">
                  <c:v>0</c:v>
                </c:pt>
                <c:pt idx="3">
                  <c:v>0</c:v>
                </c:pt>
                <c:pt idx="4">
                  <c:v>0</c:v>
                </c:pt>
                <c:pt idx="5">
                  <c:v>0</c:v>
                </c:pt>
              </c:numCache>
            </c:numRef>
          </c:val>
          <c:extLst>
            <c:ext xmlns:c16="http://schemas.microsoft.com/office/drawing/2014/chart" uri="{C3380CC4-5D6E-409C-BE32-E72D297353CC}">
              <c16:uniqueId val="{0000000C-19EF-B744-B6D2-0AB6F66F11B6}"/>
            </c:ext>
          </c:extLst>
        </c:ser>
        <c:ser>
          <c:idx val="1"/>
          <c:order val="1"/>
          <c:spPr>
            <a:ln>
              <a:noFill/>
            </a:ln>
          </c:spPr>
          <c:dPt>
            <c:idx val="0"/>
            <c:bubble3D val="0"/>
            <c:spPr>
              <a:solidFill>
                <a:schemeClr val="accent1"/>
              </a:solidFill>
              <a:ln w="19050">
                <a:noFill/>
              </a:ln>
              <a:effectLst/>
            </c:spPr>
            <c:extLst>
              <c:ext xmlns:c16="http://schemas.microsoft.com/office/drawing/2014/chart" uri="{C3380CC4-5D6E-409C-BE32-E72D297353CC}">
                <c16:uniqueId val="{0000000E-19EF-B744-B6D2-0AB6F66F11B6}"/>
              </c:ext>
            </c:extLst>
          </c:dPt>
          <c:dPt>
            <c:idx val="1"/>
            <c:bubble3D val="0"/>
            <c:spPr>
              <a:solidFill>
                <a:srgbClr val="BCA46F"/>
              </a:solidFill>
              <a:ln w="19050">
                <a:noFill/>
              </a:ln>
              <a:effectLst/>
            </c:spPr>
            <c:extLst>
              <c:ext xmlns:c16="http://schemas.microsoft.com/office/drawing/2014/chart" uri="{C3380CC4-5D6E-409C-BE32-E72D297353CC}">
                <c16:uniqueId val="{00000010-19EF-B744-B6D2-0AB6F66F11B6}"/>
              </c:ext>
            </c:extLst>
          </c:dPt>
          <c:dPt>
            <c:idx val="2"/>
            <c:bubble3D val="0"/>
            <c:spPr>
              <a:solidFill>
                <a:srgbClr val="EAD3A3"/>
              </a:solidFill>
              <a:ln w="19050">
                <a:noFill/>
              </a:ln>
              <a:effectLst/>
            </c:spPr>
            <c:extLst>
              <c:ext xmlns:c16="http://schemas.microsoft.com/office/drawing/2014/chart" uri="{C3380CC4-5D6E-409C-BE32-E72D297353CC}">
                <c16:uniqueId val="{00000012-19EF-B744-B6D2-0AB6F66F11B6}"/>
              </c:ext>
            </c:extLst>
          </c:dPt>
          <c:dPt>
            <c:idx val="3"/>
            <c:bubble3D val="0"/>
            <c:spPr>
              <a:solidFill>
                <a:srgbClr val="C9A75F"/>
              </a:solidFill>
              <a:ln w="19050">
                <a:noFill/>
              </a:ln>
              <a:effectLst/>
            </c:spPr>
            <c:extLst>
              <c:ext xmlns:c16="http://schemas.microsoft.com/office/drawing/2014/chart" uri="{C3380CC4-5D6E-409C-BE32-E72D297353CC}">
                <c16:uniqueId val="{00000014-19EF-B744-B6D2-0AB6F66F11B6}"/>
              </c:ext>
            </c:extLst>
          </c:dPt>
          <c:dPt>
            <c:idx val="4"/>
            <c:bubble3D val="0"/>
            <c:spPr>
              <a:solidFill>
                <a:srgbClr val="A48C59"/>
              </a:solidFill>
              <a:ln w="19050">
                <a:noFill/>
              </a:ln>
              <a:effectLst/>
            </c:spPr>
            <c:extLst>
              <c:ext xmlns:c16="http://schemas.microsoft.com/office/drawing/2014/chart" uri="{C3380CC4-5D6E-409C-BE32-E72D297353CC}">
                <c16:uniqueId val="{00000016-19EF-B744-B6D2-0AB6F66F11B6}"/>
              </c:ext>
            </c:extLst>
          </c:dPt>
          <c:dPt>
            <c:idx val="5"/>
            <c:bubble3D val="0"/>
            <c:spPr>
              <a:solidFill>
                <a:srgbClr val="F2E8D3"/>
              </a:solidFill>
              <a:ln w="19050">
                <a:noFill/>
              </a:ln>
              <a:effectLst/>
            </c:spPr>
            <c:extLst>
              <c:ext xmlns:c16="http://schemas.microsoft.com/office/drawing/2014/chart" uri="{C3380CC4-5D6E-409C-BE32-E72D297353CC}">
                <c16:uniqueId val="{00000018-19EF-B744-B6D2-0AB6F66F11B6}"/>
              </c:ext>
            </c:extLst>
          </c:dPt>
          <c:val>
            <c:numRef>
              <c:f>Sheet1!$F$1:$F$6</c:f>
              <c:numCache>
                <c:formatCode>0.00%</c:formatCode>
                <c:ptCount val="6"/>
                <c:pt idx="0">
                  <c:v>0</c:v>
                </c:pt>
                <c:pt idx="1">
                  <c:v>0.17499999999999999</c:v>
                </c:pt>
                <c:pt idx="2">
                  <c:v>0.216</c:v>
                </c:pt>
                <c:pt idx="3">
                  <c:v>0.247</c:v>
                </c:pt>
                <c:pt idx="4">
                  <c:v>0.215</c:v>
                </c:pt>
                <c:pt idx="5">
                  <c:v>0.14799999999999999</c:v>
                </c:pt>
              </c:numCache>
            </c:numRef>
          </c:val>
          <c:extLst>
            <c:ext xmlns:c16="http://schemas.microsoft.com/office/drawing/2014/chart" uri="{C3380CC4-5D6E-409C-BE32-E72D297353CC}">
              <c16:uniqueId val="{00000019-19EF-B744-B6D2-0AB6F66F11B6}"/>
            </c:ext>
          </c:extLst>
        </c:ser>
        <c:dLbls>
          <c:showLegendKey val="0"/>
          <c:showVal val="0"/>
          <c:showCatName val="0"/>
          <c:showSerName val="0"/>
          <c:showPercent val="0"/>
          <c:showBubbleSize val="0"/>
          <c:showLeaderLines val="1"/>
        </c:dLbls>
        <c:firstSliceAng val="0"/>
        <c:holeSize val="2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spPr>
            <a:ln>
              <a:noFill/>
            </a:ln>
          </c:spPr>
          <c:dPt>
            <c:idx val="0"/>
            <c:bubble3D val="0"/>
            <c:spPr>
              <a:solidFill>
                <a:srgbClr val="BCA46F"/>
              </a:solidFill>
              <a:ln w="19050">
                <a:noFill/>
              </a:ln>
              <a:effectLst/>
            </c:spPr>
            <c:extLst>
              <c:ext xmlns:c16="http://schemas.microsoft.com/office/drawing/2014/chart" uri="{C3380CC4-5D6E-409C-BE32-E72D297353CC}">
                <c16:uniqueId val="{00000001-003A-AD4C-B680-035655C81CA1}"/>
              </c:ext>
            </c:extLst>
          </c:dPt>
          <c:dPt>
            <c:idx val="1"/>
            <c:bubble3D val="0"/>
            <c:spPr>
              <a:solidFill>
                <a:srgbClr val="EAD3A3"/>
              </a:solidFill>
              <a:ln w="19050">
                <a:noFill/>
              </a:ln>
              <a:effectLst/>
            </c:spPr>
            <c:extLst>
              <c:ext xmlns:c16="http://schemas.microsoft.com/office/drawing/2014/chart" uri="{C3380CC4-5D6E-409C-BE32-E72D297353CC}">
                <c16:uniqueId val="{00000003-003A-AD4C-B680-035655C81CA1}"/>
              </c:ext>
            </c:extLst>
          </c:dPt>
          <c:dPt>
            <c:idx val="2"/>
            <c:bubble3D val="0"/>
            <c:spPr>
              <a:solidFill>
                <a:srgbClr val="C4C4C4"/>
              </a:solidFill>
              <a:ln w="19050">
                <a:noFill/>
              </a:ln>
              <a:effectLst/>
            </c:spPr>
            <c:extLst>
              <c:ext xmlns:c16="http://schemas.microsoft.com/office/drawing/2014/chart" uri="{C3380CC4-5D6E-409C-BE32-E72D297353CC}">
                <c16:uniqueId val="{00000005-003A-AD4C-B680-035655C81CA1}"/>
              </c:ext>
            </c:extLst>
          </c:dPt>
          <c:dPt>
            <c:idx val="3"/>
            <c:bubble3D val="0"/>
            <c:spPr>
              <a:solidFill>
                <a:srgbClr val="A48C59"/>
              </a:solidFill>
              <a:ln w="19050">
                <a:noFill/>
              </a:ln>
              <a:effectLst/>
            </c:spPr>
            <c:extLst>
              <c:ext xmlns:c16="http://schemas.microsoft.com/office/drawing/2014/chart" uri="{C3380CC4-5D6E-409C-BE32-E72D297353CC}">
                <c16:uniqueId val="{00000007-003A-AD4C-B680-035655C81CA1}"/>
              </c:ext>
            </c:extLst>
          </c:dPt>
          <c:cat>
            <c:strRef>
              <c:f>Sheet1!$A$2:$A$5</c:f>
              <c:strCache>
                <c:ptCount val="3"/>
                <c:pt idx="0">
                  <c:v>第 1 四半期</c:v>
                </c:pt>
                <c:pt idx="1">
                  <c:v>第 2 四半期</c:v>
                </c:pt>
                <c:pt idx="2">
                  <c:v>第 3 四半期</c:v>
                </c:pt>
              </c:strCache>
            </c:strRef>
          </c:cat>
          <c:val>
            <c:numRef>
              <c:f>Sheet1!$B$2:$B$5</c:f>
              <c:numCache>
                <c:formatCode>0.00%</c:formatCode>
                <c:ptCount val="4"/>
                <c:pt idx="0">
                  <c:v>0.158</c:v>
                </c:pt>
                <c:pt idx="1">
                  <c:v>0.52400000000000002</c:v>
                </c:pt>
                <c:pt idx="2">
                  <c:v>0.318</c:v>
                </c:pt>
              </c:numCache>
            </c:numRef>
          </c:val>
          <c:extLst>
            <c:ext xmlns:c16="http://schemas.microsoft.com/office/drawing/2014/chart" uri="{C3380CC4-5D6E-409C-BE32-E72D297353CC}">
              <c16:uniqueId val="{00000008-003A-AD4C-B680-035655C81CA1}"/>
            </c:ext>
          </c:extLst>
        </c:ser>
        <c:dLbls>
          <c:showLegendKey val="0"/>
          <c:showVal val="0"/>
          <c:showCatName val="0"/>
          <c:showSerName val="0"/>
          <c:showPercent val="0"/>
          <c:showBubbleSize val="0"/>
          <c:showLeaderLines val="1"/>
        </c:dLbls>
        <c:firstSliceAng val="0"/>
        <c:holeSize val="6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Sheet1!$I$1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70B2-4D4F-9039-43B88F5423E6}"/>
              </c:ext>
            </c:extLst>
          </c:dPt>
          <c:dPt>
            <c:idx val="1"/>
            <c:bubble3D val="0"/>
            <c:spPr>
              <a:solidFill>
                <a:srgbClr val="F2E8D3"/>
              </a:solidFill>
              <a:ln w="19050">
                <a:noFill/>
              </a:ln>
              <a:effectLst/>
            </c:spPr>
            <c:extLst>
              <c:ext xmlns:c16="http://schemas.microsoft.com/office/drawing/2014/chart" uri="{C3380CC4-5D6E-409C-BE32-E72D297353CC}">
                <c16:uniqueId val="{00000003-70B2-4D4F-9039-43B88F5423E6}"/>
              </c:ext>
            </c:extLst>
          </c:dPt>
          <c:dPt>
            <c:idx val="2"/>
            <c:bubble3D val="0"/>
            <c:spPr>
              <a:solidFill>
                <a:srgbClr val="C4C4C4"/>
              </a:solidFill>
              <a:ln w="19050">
                <a:noFill/>
              </a:ln>
              <a:effectLst/>
            </c:spPr>
            <c:extLst>
              <c:ext xmlns:c16="http://schemas.microsoft.com/office/drawing/2014/chart" uri="{C3380CC4-5D6E-409C-BE32-E72D297353CC}">
                <c16:uniqueId val="{00000005-70B2-4D4F-9039-43B88F5423E6}"/>
              </c:ext>
            </c:extLst>
          </c:dPt>
          <c:dPt>
            <c:idx val="3"/>
            <c:bubble3D val="0"/>
            <c:spPr>
              <a:solidFill>
                <a:srgbClr val="BCA46F"/>
              </a:solidFill>
              <a:ln w="19050">
                <a:noFill/>
              </a:ln>
              <a:effectLst/>
            </c:spPr>
            <c:extLst>
              <c:ext xmlns:c16="http://schemas.microsoft.com/office/drawing/2014/chart" uri="{C3380CC4-5D6E-409C-BE32-E72D297353CC}">
                <c16:uniqueId val="{00000007-70B2-4D4F-9039-43B88F5423E6}"/>
              </c:ext>
            </c:extLst>
          </c:dPt>
          <c:cat>
            <c:strRef>
              <c:f>Sheet1!$H$2:$H$4</c:f>
              <c:strCache>
                <c:ptCount val="3"/>
                <c:pt idx="0">
                  <c:v>確かに見た</c:v>
                </c:pt>
                <c:pt idx="1">
                  <c:v>見た気がする</c:v>
                </c:pt>
                <c:pt idx="2">
                  <c:v>その他</c:v>
                </c:pt>
              </c:strCache>
            </c:strRef>
          </c:cat>
          <c:val>
            <c:numRef>
              <c:f>Sheet1!$I$2:$I$4</c:f>
              <c:numCache>
                <c:formatCode>0.00%</c:formatCode>
                <c:ptCount val="3"/>
                <c:pt idx="0">
                  <c:v>0.379</c:v>
                </c:pt>
                <c:pt idx="1">
                  <c:v>0.27200000000000002</c:v>
                </c:pt>
                <c:pt idx="2">
                  <c:v>0.30199999999999999</c:v>
                </c:pt>
              </c:numCache>
            </c:numRef>
          </c:val>
          <c:extLst>
            <c:ext xmlns:c16="http://schemas.microsoft.com/office/drawing/2014/chart" uri="{C3380CC4-5D6E-409C-BE32-E72D297353CC}">
              <c16:uniqueId val="{00000008-70B2-4D4F-9039-43B88F5423E6}"/>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Sheet1!$L$1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FC59-FE41-B580-D21E521F7F9B}"/>
              </c:ext>
            </c:extLst>
          </c:dPt>
          <c:dPt>
            <c:idx val="1"/>
            <c:bubble3D val="0"/>
            <c:spPr>
              <a:solidFill>
                <a:srgbClr val="F2E8D3"/>
              </a:solidFill>
              <a:ln w="19050">
                <a:noFill/>
              </a:ln>
              <a:effectLst/>
            </c:spPr>
            <c:extLst>
              <c:ext xmlns:c16="http://schemas.microsoft.com/office/drawing/2014/chart" uri="{C3380CC4-5D6E-409C-BE32-E72D297353CC}">
                <c16:uniqueId val="{00000003-FC59-FE41-B580-D21E521F7F9B}"/>
              </c:ext>
            </c:extLst>
          </c:dPt>
          <c:dPt>
            <c:idx val="2"/>
            <c:bubble3D val="0"/>
            <c:spPr>
              <a:solidFill>
                <a:srgbClr val="C4C4C4"/>
              </a:solidFill>
              <a:ln w="19050">
                <a:noFill/>
              </a:ln>
              <a:effectLst/>
            </c:spPr>
            <c:extLst>
              <c:ext xmlns:c16="http://schemas.microsoft.com/office/drawing/2014/chart" uri="{C3380CC4-5D6E-409C-BE32-E72D297353CC}">
                <c16:uniqueId val="{00000005-FC59-FE41-B580-D21E521F7F9B}"/>
              </c:ext>
            </c:extLst>
          </c:dPt>
          <c:dPt>
            <c:idx val="3"/>
            <c:bubble3D val="0"/>
            <c:spPr>
              <a:solidFill>
                <a:srgbClr val="BCA46F"/>
              </a:solidFill>
              <a:ln w="19050">
                <a:noFill/>
              </a:ln>
              <a:effectLst/>
            </c:spPr>
            <c:extLst>
              <c:ext xmlns:c16="http://schemas.microsoft.com/office/drawing/2014/chart" uri="{C3380CC4-5D6E-409C-BE32-E72D297353CC}">
                <c16:uniqueId val="{00000007-FC59-FE41-B580-D21E521F7F9B}"/>
              </c:ext>
            </c:extLst>
          </c:dPt>
          <c:cat>
            <c:strRef>
              <c:f>Sheet1!$K$2:$K$4</c:f>
              <c:strCache>
                <c:ptCount val="3"/>
                <c:pt idx="0">
                  <c:v>興味・関心がある</c:v>
                </c:pt>
                <c:pt idx="1">
                  <c:v>どちらかといえば興味・関心がある</c:v>
                </c:pt>
                <c:pt idx="2">
                  <c:v>その他</c:v>
                </c:pt>
              </c:strCache>
            </c:strRef>
          </c:cat>
          <c:val>
            <c:numRef>
              <c:f>Sheet1!$L$2:$L$4</c:f>
              <c:numCache>
                <c:formatCode>0.00%</c:formatCode>
                <c:ptCount val="3"/>
                <c:pt idx="0">
                  <c:v>0.53900000000000003</c:v>
                </c:pt>
                <c:pt idx="1">
                  <c:v>0.28499999999999998</c:v>
                </c:pt>
                <c:pt idx="2">
                  <c:v>0.17599999999999999</c:v>
                </c:pt>
              </c:numCache>
            </c:numRef>
          </c:val>
          <c:extLst>
            <c:ext xmlns:c16="http://schemas.microsoft.com/office/drawing/2014/chart" uri="{C3380CC4-5D6E-409C-BE32-E72D297353CC}">
              <c16:uniqueId val="{00000008-FC59-FE41-B580-D21E521F7F9B}"/>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Sheet1!$O$1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2286-4643-B63F-3D8C90B96078}"/>
              </c:ext>
            </c:extLst>
          </c:dPt>
          <c:dPt>
            <c:idx val="1"/>
            <c:bubble3D val="0"/>
            <c:spPr>
              <a:solidFill>
                <a:srgbClr val="F2E8D3"/>
              </a:solidFill>
              <a:ln w="19050">
                <a:noFill/>
              </a:ln>
              <a:effectLst/>
            </c:spPr>
            <c:extLst>
              <c:ext xmlns:c16="http://schemas.microsoft.com/office/drawing/2014/chart" uri="{C3380CC4-5D6E-409C-BE32-E72D297353CC}">
                <c16:uniqueId val="{00000003-2286-4643-B63F-3D8C90B96078}"/>
              </c:ext>
            </c:extLst>
          </c:dPt>
          <c:dPt>
            <c:idx val="2"/>
            <c:bubble3D val="0"/>
            <c:spPr>
              <a:solidFill>
                <a:srgbClr val="C4C4C4"/>
              </a:solidFill>
              <a:ln w="19050">
                <a:noFill/>
              </a:ln>
              <a:effectLst/>
            </c:spPr>
            <c:extLst>
              <c:ext xmlns:c16="http://schemas.microsoft.com/office/drawing/2014/chart" uri="{C3380CC4-5D6E-409C-BE32-E72D297353CC}">
                <c16:uniqueId val="{00000005-2286-4643-B63F-3D8C90B96078}"/>
              </c:ext>
            </c:extLst>
          </c:dPt>
          <c:dPt>
            <c:idx val="3"/>
            <c:bubble3D val="0"/>
            <c:spPr>
              <a:solidFill>
                <a:srgbClr val="BCA46F"/>
              </a:solidFill>
              <a:ln w="19050">
                <a:noFill/>
              </a:ln>
              <a:effectLst/>
            </c:spPr>
            <c:extLst>
              <c:ext xmlns:c16="http://schemas.microsoft.com/office/drawing/2014/chart" uri="{C3380CC4-5D6E-409C-BE32-E72D297353CC}">
                <c16:uniqueId val="{00000007-2286-4643-B63F-3D8C90B96078}"/>
              </c:ext>
            </c:extLst>
          </c:dPt>
          <c:cat>
            <c:strRef>
              <c:f>Sheet1!$N$2:$N$4</c:f>
              <c:strCache>
                <c:ptCount val="3"/>
                <c:pt idx="0">
                  <c:v>購入したいと思った</c:v>
                </c:pt>
                <c:pt idx="1">
                  <c:v>どちらかといえば購入したいと思った</c:v>
                </c:pt>
                <c:pt idx="2">
                  <c:v>その他</c:v>
                </c:pt>
              </c:strCache>
            </c:strRef>
          </c:cat>
          <c:val>
            <c:numRef>
              <c:f>Sheet1!$O$2:$O$4</c:f>
              <c:numCache>
                <c:formatCode>0.00%</c:formatCode>
                <c:ptCount val="3"/>
                <c:pt idx="0">
                  <c:v>0.43</c:v>
                </c:pt>
                <c:pt idx="1">
                  <c:v>0.32300000000000001</c:v>
                </c:pt>
                <c:pt idx="2">
                  <c:v>0.247</c:v>
                </c:pt>
              </c:numCache>
            </c:numRef>
          </c:val>
          <c:extLst>
            <c:ext xmlns:c16="http://schemas.microsoft.com/office/drawing/2014/chart" uri="{C3380CC4-5D6E-409C-BE32-E72D297353CC}">
              <c16:uniqueId val="{00000008-2286-4643-B63F-3D8C90B96078}"/>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2540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2296592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3481355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244934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dirty="0"/>
          </a:p>
        </p:txBody>
      </p:sp>
    </p:spTree>
    <p:extLst>
      <p:ext uri="{BB962C8B-B14F-4D97-AF65-F5344CB8AC3E}">
        <p14:creationId xmlns:p14="http://schemas.microsoft.com/office/powerpoint/2010/main" val="3179969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dirty="0"/>
          </a:p>
        </p:txBody>
      </p:sp>
    </p:spTree>
    <p:extLst>
      <p:ext uri="{BB962C8B-B14F-4D97-AF65-F5344CB8AC3E}">
        <p14:creationId xmlns:p14="http://schemas.microsoft.com/office/powerpoint/2010/main" val="244934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118430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23955865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905561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2521033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9655793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552146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3268125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35328495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游ゴシック"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Tree>
    <p:extLst>
      <p:ext uri="{BB962C8B-B14F-4D97-AF65-F5344CB8AC3E}">
        <p14:creationId xmlns:p14="http://schemas.microsoft.com/office/powerpoint/2010/main" val="37100234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723022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游ゴシック"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Tree>
    <p:extLst>
      <p:ext uri="{BB962C8B-B14F-4D97-AF65-F5344CB8AC3E}">
        <p14:creationId xmlns:p14="http://schemas.microsoft.com/office/powerpoint/2010/main" val="31232335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FAULT">
    <p:bg>
      <p:bgPr>
        <a:solidFill>
          <a:srgbClr val="F0F2FB"/>
        </a:solidFill>
        <a:effectLst/>
      </p:bgPr>
    </p:bg>
    <p:spTree>
      <p:nvGrpSpPr>
        <p:cNvPr id="1" name=""/>
        <p:cNvGrpSpPr/>
        <p:nvPr/>
      </p:nvGrpSpPr>
      <p:grpSpPr>
        <a:xfrm>
          <a:off x="0" y="0"/>
          <a:ext cx="0" cy="0"/>
          <a:chOff x="0" y="0"/>
          <a:chExt cx="0" cy="0"/>
        </a:xfrm>
      </p:grpSpPr>
      <p:pic>
        <p:nvPicPr>
          <p:cNvPr id="2" name="Object 10" descr="preencoded.png">
            <a:extLst>
              <a:ext uri="{FF2B5EF4-FFF2-40B4-BE49-F238E27FC236}">
                <a16:creationId xmlns:a16="http://schemas.microsoft.com/office/drawing/2014/main" id="{1D8B1F93-A4C4-9089-6034-0039D5F65D9F}"/>
              </a:ext>
            </a:extLst>
          </p:cNvPr>
          <p:cNvPicPr>
            <a:picLocks noChangeAspect="1"/>
          </p:cNvPicPr>
          <p:nvPr userDrawn="1"/>
        </p:nvPicPr>
        <p:blipFill>
          <a:blip r:embed="rId2"/>
          <a:srcRect/>
          <a:stretch/>
        </p:blipFill>
        <p:spPr>
          <a:xfrm>
            <a:off x="6306" y="9734550"/>
            <a:ext cx="18288000" cy="552450"/>
          </a:xfrm>
          <a:prstGeom prst="rect">
            <a:avLst/>
          </a:prstGeom>
        </p:spPr>
      </p:pic>
      <p:sp>
        <p:nvSpPr>
          <p:cNvPr id="3" name="Object29">
            <a:extLst>
              <a:ext uri="{FF2B5EF4-FFF2-40B4-BE49-F238E27FC236}">
                <a16:creationId xmlns:a16="http://schemas.microsoft.com/office/drawing/2014/main" id="{7CB33101-581B-8363-A2EC-A2153C46C2D2}"/>
              </a:ext>
            </a:extLst>
          </p:cNvPr>
          <p:cNvSpPr/>
          <p:nvPr userDrawn="1"/>
        </p:nvSpPr>
        <p:spPr>
          <a:xfrm>
            <a:off x="2207563" y="9920286"/>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2024.01 </a:t>
            </a:r>
            <a:endParaRPr lang="en-US" sz="975" dirty="0"/>
          </a:p>
        </p:txBody>
      </p:sp>
      <p:sp>
        <p:nvSpPr>
          <p:cNvPr id="4" name="テキスト ボックス 3">
            <a:extLst>
              <a:ext uri="{FF2B5EF4-FFF2-40B4-BE49-F238E27FC236}">
                <a16:creationId xmlns:a16="http://schemas.microsoft.com/office/drawing/2014/main" id="{CAFABE64-0CBC-09B1-1715-5C8E667DE0B7}"/>
              </a:ext>
            </a:extLst>
          </p:cNvPr>
          <p:cNvSpPr txBox="1"/>
          <p:nvPr userDrawn="1"/>
        </p:nvSpPr>
        <p:spPr>
          <a:xfrm>
            <a:off x="17419900" y="9826108"/>
            <a:ext cx="457176" cy="369332"/>
          </a:xfrm>
          <a:prstGeom prst="rect">
            <a:avLst/>
          </a:prstGeom>
          <a:noFill/>
        </p:spPr>
        <p:txBody>
          <a:bodyPr wrap="none" rtlCol="0" anchor="ctr" anchorCtr="0">
            <a:spAutoFit/>
          </a:bodyPr>
          <a:lstStyle/>
          <a:p>
            <a:pPr algn="ctr"/>
            <a:fld id="{0068F883-818B-A141-9227-76391F7789DF}" type="slidenum">
              <a:rPr kumimoji="1" lang="ja-JP" altLang="en-US" b="0" i="0" smtClean="0">
                <a:solidFill>
                  <a:schemeClr val="bg1"/>
                </a:solidFill>
                <a:latin typeface="Noto Serif JP" panose="02020400000000000000" pitchFamily="18" charset="-128"/>
                <a:ea typeface="Noto Serif JP" panose="02020400000000000000" pitchFamily="18" charset="-128"/>
              </a:rPr>
              <a:pPr algn="ctr"/>
              <a:t>‹#›</a:t>
            </a:fld>
            <a:endParaRPr kumimoji="1" lang="ja-JP" altLang="en-US" b="0" i="0">
              <a:solidFill>
                <a:schemeClr val="bg1"/>
              </a:solidFill>
              <a:latin typeface="Noto Serif JP" panose="02020400000000000000" pitchFamily="18" charset="-128"/>
              <a:ea typeface="Noto Serif JP" panose="02020400000000000000" pitchFamily="18" charset="-128"/>
            </a:endParaRPr>
          </a:p>
        </p:txBody>
      </p:sp>
      <p:sp>
        <p:nvSpPr>
          <p:cNvPr id="5" name="Object29">
            <a:extLst>
              <a:ext uri="{FF2B5EF4-FFF2-40B4-BE49-F238E27FC236}">
                <a16:creationId xmlns:a16="http://schemas.microsoft.com/office/drawing/2014/main" id="{1FB02405-E265-D3B5-6A69-29CAEF6F5E81}"/>
              </a:ext>
            </a:extLst>
          </p:cNvPr>
          <p:cNvSpPr/>
          <p:nvPr userDrawn="1"/>
        </p:nvSpPr>
        <p:spPr>
          <a:xfrm>
            <a:off x="2881606" y="9914674"/>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2024.03 </a:t>
            </a:r>
            <a:endParaRPr lang="en-US" sz="975" dirty="0"/>
          </a:p>
        </p:txBody>
      </p:sp>
      <p:sp>
        <p:nvSpPr>
          <p:cNvPr id="7" name="Object29">
            <a:extLst>
              <a:ext uri="{FF2B5EF4-FFF2-40B4-BE49-F238E27FC236}">
                <a16:creationId xmlns:a16="http://schemas.microsoft.com/office/drawing/2014/main" id="{8A46B89E-BFCD-1E10-B84F-5D103F36DD32}"/>
              </a:ext>
            </a:extLst>
          </p:cNvPr>
          <p:cNvSpPr/>
          <p:nvPr userDrawn="1"/>
        </p:nvSpPr>
        <p:spPr>
          <a:xfrm>
            <a:off x="2798158" y="9914757"/>
            <a:ext cx="45719" cy="180975"/>
          </a:xfrm>
          <a:prstGeom prst="rect">
            <a:avLst/>
          </a:prstGeom>
          <a:noFill/>
          <a:ln/>
        </p:spPr>
        <p:txBody>
          <a:bodyPr wrap="square" lIns="0" tIns="0" rIns="0" bIns="0" rtlCol="0" anchor="b" anchorCtr="0"/>
          <a:lstStyle/>
          <a:p>
            <a:pPr algn="l">
              <a:lnSpc>
                <a:spcPts val="1125"/>
              </a:lnSpc>
            </a:pPr>
            <a:r>
              <a:rPr lang="en-US" sz="975" dirty="0">
                <a:solidFill>
                  <a:schemeClr val="bg1"/>
                </a:solidFill>
              </a:rPr>
              <a:t>-</a:t>
            </a:r>
          </a:p>
        </p:txBody>
      </p:sp>
      <p:pic>
        <p:nvPicPr>
          <p:cNvPr id="8" name="Object 1" descr="preencoded.png">
            <a:extLst>
              <a:ext uri="{FF2B5EF4-FFF2-40B4-BE49-F238E27FC236}">
                <a16:creationId xmlns:a16="http://schemas.microsoft.com/office/drawing/2014/main" id="{FEA79CBC-D684-8935-7146-D17CBAEF452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2"/>
            <a:ext cx="18288000" cy="876300"/>
          </a:xfrm>
          <a:prstGeom prst="rect">
            <a:avLst/>
          </a:prstGeom>
        </p:spPr>
      </p:pic>
      <p:sp>
        <p:nvSpPr>
          <p:cNvPr id="14" name="テキスト プレースホルダー 13">
            <a:extLst>
              <a:ext uri="{FF2B5EF4-FFF2-40B4-BE49-F238E27FC236}">
                <a16:creationId xmlns:a16="http://schemas.microsoft.com/office/drawing/2014/main" id="{0E31B22D-BF8A-510B-2D7D-6DB9D5BA15D8}"/>
              </a:ext>
            </a:extLst>
          </p:cNvPr>
          <p:cNvSpPr>
            <a:spLocks noGrp="1"/>
          </p:cNvSpPr>
          <p:nvPr>
            <p:ph type="body" sz="quarter" idx="10"/>
          </p:nvPr>
        </p:nvSpPr>
        <p:spPr>
          <a:xfrm>
            <a:off x="674805" y="129266"/>
            <a:ext cx="5725988" cy="639762"/>
          </a:xfrm>
          <a:prstGeom prst="rect">
            <a:avLst/>
          </a:prstGeom>
        </p:spPr>
        <p:txBody>
          <a:bodyPr anchor="ctr" anchorCtr="0"/>
          <a:lstStyle>
            <a:lvl1pPr marL="0" indent="0">
              <a:buNone/>
              <a:defRPr sz="2800" b="1" i="0" spc="460" baseline="0">
                <a:solidFill>
                  <a:schemeClr val="bg1"/>
                </a:solidFill>
                <a:latin typeface="Noto Serif JP SemiBold" panose="02020400000000000000" pitchFamily="18" charset="-128"/>
                <a:ea typeface="Noto Serif JP SemiBold" panose="02020400000000000000" pitchFamily="18" charset="-128"/>
              </a:defRPr>
            </a:lvl1pPr>
          </a:lstStyle>
          <a:p>
            <a:pPr lvl="0"/>
            <a:r>
              <a:rPr kumimoji="1" lang="ja-JP" altLang="en-US"/>
              <a:t>マスター テキストの書式設</a:t>
            </a:r>
          </a:p>
        </p:txBody>
      </p:sp>
      <p:sp>
        <p:nvSpPr>
          <p:cNvPr id="16" name="テキスト プレースホルダー 15">
            <a:extLst>
              <a:ext uri="{FF2B5EF4-FFF2-40B4-BE49-F238E27FC236}">
                <a16:creationId xmlns:a16="http://schemas.microsoft.com/office/drawing/2014/main" id="{03532635-3568-7020-E520-5E4884E8A673}"/>
              </a:ext>
            </a:extLst>
          </p:cNvPr>
          <p:cNvSpPr>
            <a:spLocks noGrp="1"/>
          </p:cNvSpPr>
          <p:nvPr>
            <p:ph type="body" sz="quarter" idx="11"/>
          </p:nvPr>
        </p:nvSpPr>
        <p:spPr>
          <a:xfrm>
            <a:off x="6647752" y="127194"/>
            <a:ext cx="11229324" cy="639762"/>
          </a:xfrm>
          <a:prstGeom prst="rect">
            <a:avLst/>
          </a:prstGeom>
        </p:spPr>
        <p:txBody>
          <a:bodyPr anchor="ctr" anchorCtr="0"/>
          <a:lstStyle>
            <a:lvl1pPr marL="0" indent="0">
              <a:buNone/>
              <a:defRPr sz="1600" b="0" i="0" spc="180" baseline="0">
                <a:solidFill>
                  <a:schemeClr val="bg1"/>
                </a:solidFill>
                <a:latin typeface="Noto Serif JP Medium" panose="02020400000000000000" pitchFamily="18" charset="-128"/>
                <a:ea typeface="Noto Serif JP Medium" panose="02020400000000000000" pitchFamily="18" charset="-128"/>
              </a:defRPr>
            </a:lvl1pPr>
          </a:lstStyle>
          <a:p>
            <a:pPr lvl="0"/>
            <a:r>
              <a:rPr kumimoji="1" lang="ja-JP" altLang="en-US"/>
              <a:t>マスター テキストの書式設定</a:t>
            </a:r>
          </a:p>
        </p:txBody>
      </p:sp>
      <p:sp>
        <p:nvSpPr>
          <p:cNvPr id="17" name="正方形/長方形 16">
            <a:extLst>
              <a:ext uri="{FF2B5EF4-FFF2-40B4-BE49-F238E27FC236}">
                <a16:creationId xmlns:a16="http://schemas.microsoft.com/office/drawing/2014/main" id="{E1E418EF-E00B-52DC-C568-7F8261CA9955}"/>
              </a:ext>
            </a:extLst>
          </p:cNvPr>
          <p:cNvSpPr/>
          <p:nvPr userDrawn="1"/>
        </p:nvSpPr>
        <p:spPr>
          <a:xfrm rot="2693538">
            <a:off x="328572" y="290891"/>
            <a:ext cx="312365" cy="312365"/>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
    <p:bg>
      <p:bgPr>
        <a:solidFill>
          <a:srgbClr val="02022E"/>
        </a:solidFill>
        <a:effectLst/>
      </p:bgPr>
    </p:bg>
    <p:spTree>
      <p:nvGrpSpPr>
        <p:cNvPr id="1" name=""/>
        <p:cNvGrpSpPr/>
        <p:nvPr/>
      </p:nvGrpSpPr>
      <p:grpSpPr>
        <a:xfrm>
          <a:off x="0" y="0"/>
          <a:ext cx="0" cy="0"/>
          <a:chOff x="0" y="0"/>
          <a:chExt cx="0" cy="0"/>
        </a:xfrm>
      </p:grpSpPr>
      <p:pic>
        <p:nvPicPr>
          <p:cNvPr id="7" name="Object 10" descr="preencoded.png">
            <a:extLst>
              <a:ext uri="{FF2B5EF4-FFF2-40B4-BE49-F238E27FC236}">
                <a16:creationId xmlns:a16="http://schemas.microsoft.com/office/drawing/2014/main" id="{D94AC244-84F2-571E-230A-1B0F83738CBC}"/>
              </a:ext>
            </a:extLst>
          </p:cNvPr>
          <p:cNvPicPr>
            <a:picLocks noChangeAspect="1"/>
          </p:cNvPicPr>
          <p:nvPr userDrawn="1"/>
        </p:nvPicPr>
        <p:blipFill>
          <a:blip r:embed="rId2"/>
          <a:srcRect/>
          <a:stretch/>
        </p:blipFill>
        <p:spPr>
          <a:xfrm>
            <a:off x="6306" y="9734550"/>
            <a:ext cx="18288000" cy="552450"/>
          </a:xfrm>
          <a:prstGeom prst="rect">
            <a:avLst/>
          </a:prstGeom>
        </p:spPr>
      </p:pic>
      <p:sp>
        <p:nvSpPr>
          <p:cNvPr id="9" name="テキスト ボックス 8">
            <a:extLst>
              <a:ext uri="{FF2B5EF4-FFF2-40B4-BE49-F238E27FC236}">
                <a16:creationId xmlns:a16="http://schemas.microsoft.com/office/drawing/2014/main" id="{6A88F9AD-59B7-658F-F03B-D76ADB1AB24A}"/>
              </a:ext>
            </a:extLst>
          </p:cNvPr>
          <p:cNvSpPr txBox="1"/>
          <p:nvPr userDrawn="1"/>
        </p:nvSpPr>
        <p:spPr>
          <a:xfrm>
            <a:off x="17419900" y="9826108"/>
            <a:ext cx="457176" cy="369332"/>
          </a:xfrm>
          <a:prstGeom prst="rect">
            <a:avLst/>
          </a:prstGeom>
          <a:noFill/>
        </p:spPr>
        <p:txBody>
          <a:bodyPr wrap="none" rtlCol="0" anchor="ctr" anchorCtr="0">
            <a:spAutoFit/>
          </a:bodyPr>
          <a:lstStyle/>
          <a:p>
            <a:pPr algn="ctr"/>
            <a:fld id="{0068F883-818B-A141-9227-76391F7789DF}" type="slidenum">
              <a:rPr kumimoji="1" lang="ja-JP" altLang="en-US" b="0" i="0" smtClean="0">
                <a:solidFill>
                  <a:schemeClr val="bg1"/>
                </a:solidFill>
                <a:latin typeface="Noto Serif JP" panose="02020400000000000000" pitchFamily="18" charset="-128"/>
                <a:ea typeface="Noto Serif JP" panose="02020400000000000000" pitchFamily="18" charset="-128"/>
              </a:rPr>
              <a:pPr algn="ctr"/>
              <a:t>‹#›</a:t>
            </a:fld>
            <a:endParaRPr kumimoji="1" lang="ja-JP" altLang="en-US" b="0" i="0">
              <a:solidFill>
                <a:schemeClr val="bg1"/>
              </a:solidFill>
              <a:latin typeface="Noto Serif JP" panose="02020400000000000000" pitchFamily="18" charset="-128"/>
              <a:ea typeface="Noto Serif JP" panose="02020400000000000000" pitchFamily="18" charset="-128"/>
            </a:endParaRPr>
          </a:p>
        </p:txBody>
      </p:sp>
      <p:pic>
        <p:nvPicPr>
          <p:cNvPr id="15" name="Object 1" descr="preencoded.png">
            <a:extLst>
              <a:ext uri="{FF2B5EF4-FFF2-40B4-BE49-F238E27FC236}">
                <a16:creationId xmlns:a16="http://schemas.microsoft.com/office/drawing/2014/main" id="{5F67EF2F-5AA7-1AAE-D68F-6D8847C188D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2"/>
            <a:ext cx="18288000" cy="876300"/>
          </a:xfrm>
          <a:prstGeom prst="rect">
            <a:avLst/>
          </a:prstGeom>
        </p:spPr>
      </p:pic>
      <p:sp>
        <p:nvSpPr>
          <p:cNvPr id="16" name="テキスト プレースホルダー 13">
            <a:extLst>
              <a:ext uri="{FF2B5EF4-FFF2-40B4-BE49-F238E27FC236}">
                <a16:creationId xmlns:a16="http://schemas.microsoft.com/office/drawing/2014/main" id="{BCEEBD71-B159-E39F-6824-CD9641B6F3E6}"/>
              </a:ext>
            </a:extLst>
          </p:cNvPr>
          <p:cNvSpPr>
            <a:spLocks noGrp="1"/>
          </p:cNvSpPr>
          <p:nvPr>
            <p:ph type="body" sz="quarter" idx="10"/>
          </p:nvPr>
        </p:nvSpPr>
        <p:spPr>
          <a:xfrm>
            <a:off x="674805" y="129266"/>
            <a:ext cx="5725988" cy="639762"/>
          </a:xfrm>
          <a:prstGeom prst="rect">
            <a:avLst/>
          </a:prstGeom>
        </p:spPr>
        <p:txBody>
          <a:bodyPr anchor="ctr" anchorCtr="0"/>
          <a:lstStyle>
            <a:lvl1pPr marL="0" indent="0">
              <a:buNone/>
              <a:defRPr sz="2800" b="1" i="0" spc="460" baseline="0">
                <a:solidFill>
                  <a:srgbClr val="02022E"/>
                </a:solidFill>
                <a:latin typeface="Noto Serif JP SemiBold" panose="02020400000000000000" pitchFamily="18" charset="-128"/>
                <a:ea typeface="Noto Serif JP SemiBold" panose="02020400000000000000" pitchFamily="18" charset="-128"/>
              </a:defRPr>
            </a:lvl1pPr>
          </a:lstStyle>
          <a:p>
            <a:pPr lvl="0"/>
            <a:r>
              <a:rPr kumimoji="1" lang="ja-JP" altLang="en-US"/>
              <a:t>マスター テキストの書式設</a:t>
            </a:r>
          </a:p>
        </p:txBody>
      </p:sp>
      <p:sp>
        <p:nvSpPr>
          <p:cNvPr id="17" name="テキスト プレースホルダー 15">
            <a:extLst>
              <a:ext uri="{FF2B5EF4-FFF2-40B4-BE49-F238E27FC236}">
                <a16:creationId xmlns:a16="http://schemas.microsoft.com/office/drawing/2014/main" id="{EDC577A8-107B-B170-8F65-FF52A1ED0FA6}"/>
              </a:ext>
            </a:extLst>
          </p:cNvPr>
          <p:cNvSpPr>
            <a:spLocks noGrp="1"/>
          </p:cNvSpPr>
          <p:nvPr>
            <p:ph type="body" sz="quarter" idx="11"/>
          </p:nvPr>
        </p:nvSpPr>
        <p:spPr>
          <a:xfrm>
            <a:off x="6647752" y="127194"/>
            <a:ext cx="11229324" cy="639762"/>
          </a:xfrm>
          <a:prstGeom prst="rect">
            <a:avLst/>
          </a:prstGeom>
        </p:spPr>
        <p:txBody>
          <a:bodyPr anchor="ctr" anchorCtr="0"/>
          <a:lstStyle>
            <a:lvl1pPr marL="0" indent="0">
              <a:buNone/>
              <a:defRPr sz="1600" b="0" i="0" spc="180" baseline="0">
                <a:solidFill>
                  <a:srgbClr val="02022E"/>
                </a:solidFill>
                <a:latin typeface="Noto Serif JP Medium" panose="02020400000000000000" pitchFamily="18" charset="-128"/>
                <a:ea typeface="Noto Serif JP Medium" panose="02020400000000000000" pitchFamily="18" charset="-128"/>
              </a:defRPr>
            </a:lvl1pPr>
          </a:lstStyle>
          <a:p>
            <a:pPr lvl="0"/>
            <a:r>
              <a:rPr kumimoji="1" lang="ja-JP" altLang="en-US"/>
              <a:t>マスター テキストの書式設定</a:t>
            </a:r>
          </a:p>
        </p:txBody>
      </p:sp>
      <p:sp>
        <p:nvSpPr>
          <p:cNvPr id="19" name="正方形/長方形 18">
            <a:extLst>
              <a:ext uri="{FF2B5EF4-FFF2-40B4-BE49-F238E27FC236}">
                <a16:creationId xmlns:a16="http://schemas.microsoft.com/office/drawing/2014/main" id="{B284AB7A-F41D-4F2C-F028-EC730D28AFF8}"/>
              </a:ext>
            </a:extLst>
          </p:cNvPr>
          <p:cNvSpPr/>
          <p:nvPr userDrawn="1"/>
        </p:nvSpPr>
        <p:spPr>
          <a:xfrm rot="2693538">
            <a:off x="328572" y="290891"/>
            <a:ext cx="312365" cy="312365"/>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Object29">
            <a:extLst>
              <a:ext uri="{FF2B5EF4-FFF2-40B4-BE49-F238E27FC236}">
                <a16:creationId xmlns:a16="http://schemas.microsoft.com/office/drawing/2014/main" id="{03F86C83-988B-8988-385B-CAFCC1C3BB16}"/>
              </a:ext>
            </a:extLst>
          </p:cNvPr>
          <p:cNvSpPr/>
          <p:nvPr userDrawn="1"/>
        </p:nvSpPr>
        <p:spPr>
          <a:xfrm>
            <a:off x="2207563" y="9920286"/>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2024.01</a:t>
            </a:r>
            <a:endParaRPr lang="en-US" sz="975" dirty="0"/>
          </a:p>
        </p:txBody>
      </p:sp>
      <p:sp>
        <p:nvSpPr>
          <p:cNvPr id="13" name="Object29">
            <a:extLst>
              <a:ext uri="{FF2B5EF4-FFF2-40B4-BE49-F238E27FC236}">
                <a16:creationId xmlns:a16="http://schemas.microsoft.com/office/drawing/2014/main" id="{70E64C3A-8CB0-50BD-BC2C-066F15D02AC8}"/>
              </a:ext>
            </a:extLst>
          </p:cNvPr>
          <p:cNvSpPr/>
          <p:nvPr userDrawn="1"/>
        </p:nvSpPr>
        <p:spPr>
          <a:xfrm>
            <a:off x="2881606" y="9914674"/>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2024.03 </a:t>
            </a:r>
            <a:endParaRPr lang="en-US" sz="975" dirty="0"/>
          </a:p>
        </p:txBody>
      </p:sp>
      <p:sp>
        <p:nvSpPr>
          <p:cNvPr id="14" name="Object29">
            <a:extLst>
              <a:ext uri="{FF2B5EF4-FFF2-40B4-BE49-F238E27FC236}">
                <a16:creationId xmlns:a16="http://schemas.microsoft.com/office/drawing/2014/main" id="{E77E0FAD-EAC0-16E5-498F-C27E1B18FE81}"/>
              </a:ext>
            </a:extLst>
          </p:cNvPr>
          <p:cNvSpPr/>
          <p:nvPr userDrawn="1"/>
        </p:nvSpPr>
        <p:spPr>
          <a:xfrm>
            <a:off x="2798158" y="9914757"/>
            <a:ext cx="45719" cy="180975"/>
          </a:xfrm>
          <a:prstGeom prst="rect">
            <a:avLst/>
          </a:prstGeom>
          <a:noFill/>
          <a:ln/>
        </p:spPr>
        <p:txBody>
          <a:bodyPr wrap="square" lIns="0" tIns="0" rIns="0" bIns="0" rtlCol="0" anchor="b" anchorCtr="0"/>
          <a:lstStyle/>
          <a:p>
            <a:pPr algn="l">
              <a:lnSpc>
                <a:spcPts val="1125"/>
              </a:lnSpc>
            </a:pPr>
            <a:r>
              <a:rPr lang="en-US" sz="975">
                <a:solidFill>
                  <a:schemeClr val="bg1"/>
                </a:solidFill>
              </a:rPr>
              <a:t>-</a:t>
            </a:r>
          </a:p>
        </p:txBody>
      </p:sp>
    </p:spTree>
    <p:extLst>
      <p:ext uri="{BB962C8B-B14F-4D97-AF65-F5344CB8AC3E}">
        <p14:creationId xmlns:p14="http://schemas.microsoft.com/office/powerpoint/2010/main" val="3421720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8886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15.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chart" Target="../charts/chart2.xml"/><Relationship Id="rId13" Type="http://schemas.openxmlformats.org/officeDocument/2006/relationships/image" Target="../media/image62.png"/><Relationship Id="rId3" Type="http://schemas.openxmlformats.org/officeDocument/2006/relationships/image" Target="../media/image54.png"/><Relationship Id="rId7" Type="http://schemas.openxmlformats.org/officeDocument/2006/relationships/image" Target="../media/image57.svg"/><Relationship Id="rId12" Type="http://schemas.openxmlformats.org/officeDocument/2006/relationships/image" Target="../media/image61.svg"/><Relationship Id="rId2" Type="http://schemas.openxmlformats.org/officeDocument/2006/relationships/notesSlide" Target="../notesSlides/notesSlide11.xml"/><Relationship Id="rId16" Type="http://schemas.openxmlformats.org/officeDocument/2006/relationships/chart" Target="../charts/chart4.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0.png"/><Relationship Id="rId5" Type="http://schemas.openxmlformats.org/officeDocument/2006/relationships/chart" Target="../charts/chart1.xml"/><Relationship Id="rId15" Type="http://schemas.openxmlformats.org/officeDocument/2006/relationships/chart" Target="../charts/chart3.xml"/><Relationship Id="rId10" Type="http://schemas.openxmlformats.org/officeDocument/2006/relationships/image" Target="../media/image59.svg"/><Relationship Id="rId4" Type="http://schemas.openxmlformats.org/officeDocument/2006/relationships/image" Target="../media/image55.svg"/><Relationship Id="rId9" Type="http://schemas.openxmlformats.org/officeDocument/2006/relationships/image" Target="../media/image58.png"/><Relationship Id="rId14" Type="http://schemas.openxmlformats.org/officeDocument/2006/relationships/image" Target="../media/image63.svg"/></Relationships>
</file>

<file path=ppt/slides/_rels/slide12.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18" Type="http://schemas.openxmlformats.org/officeDocument/2006/relationships/image" Target="../media/image80.png"/><Relationship Id="rId26" Type="http://schemas.openxmlformats.org/officeDocument/2006/relationships/image" Target="../media/image88.png"/><Relationship Id="rId3" Type="http://schemas.openxmlformats.org/officeDocument/2006/relationships/image" Target="../media/image65.svg"/><Relationship Id="rId21" Type="http://schemas.openxmlformats.org/officeDocument/2006/relationships/image" Target="../media/image83.svg"/><Relationship Id="rId7" Type="http://schemas.openxmlformats.org/officeDocument/2006/relationships/image" Target="../media/image69.svg"/><Relationship Id="rId12" Type="http://schemas.openxmlformats.org/officeDocument/2006/relationships/image" Target="../media/image74.png"/><Relationship Id="rId17" Type="http://schemas.openxmlformats.org/officeDocument/2006/relationships/image" Target="../media/image79.svg"/><Relationship Id="rId25" Type="http://schemas.openxmlformats.org/officeDocument/2006/relationships/image" Target="../media/image87.svg"/><Relationship Id="rId2" Type="http://schemas.openxmlformats.org/officeDocument/2006/relationships/image" Target="../media/image64.png"/><Relationship Id="rId16" Type="http://schemas.openxmlformats.org/officeDocument/2006/relationships/image" Target="../media/image78.png"/><Relationship Id="rId20" Type="http://schemas.openxmlformats.org/officeDocument/2006/relationships/image" Target="../media/image82.png"/><Relationship Id="rId29" Type="http://schemas.openxmlformats.org/officeDocument/2006/relationships/image" Target="../media/image91.sv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svg"/><Relationship Id="rId24" Type="http://schemas.openxmlformats.org/officeDocument/2006/relationships/image" Target="../media/image86.png"/><Relationship Id="rId5" Type="http://schemas.openxmlformats.org/officeDocument/2006/relationships/image" Target="../media/image67.svg"/><Relationship Id="rId15" Type="http://schemas.openxmlformats.org/officeDocument/2006/relationships/image" Target="../media/image77.svg"/><Relationship Id="rId23" Type="http://schemas.openxmlformats.org/officeDocument/2006/relationships/image" Target="../media/image85.svg"/><Relationship Id="rId28" Type="http://schemas.openxmlformats.org/officeDocument/2006/relationships/image" Target="../media/image90.png"/><Relationship Id="rId10" Type="http://schemas.openxmlformats.org/officeDocument/2006/relationships/image" Target="../media/image72.png"/><Relationship Id="rId19" Type="http://schemas.openxmlformats.org/officeDocument/2006/relationships/image" Target="../media/image81.svg"/><Relationship Id="rId4" Type="http://schemas.openxmlformats.org/officeDocument/2006/relationships/image" Target="../media/image66.png"/><Relationship Id="rId9" Type="http://schemas.openxmlformats.org/officeDocument/2006/relationships/image" Target="../media/image71.svg"/><Relationship Id="rId14" Type="http://schemas.openxmlformats.org/officeDocument/2006/relationships/image" Target="../media/image76.png"/><Relationship Id="rId22" Type="http://schemas.openxmlformats.org/officeDocument/2006/relationships/image" Target="../media/image84.png"/><Relationship Id="rId27" Type="http://schemas.openxmlformats.org/officeDocument/2006/relationships/image" Target="../media/image89.svg"/></Relationships>
</file>

<file path=ppt/slides/_rels/slide1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14.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110.png"/><Relationship Id="rId18" Type="http://schemas.openxmlformats.org/officeDocument/2006/relationships/image" Target="../media/image115.svg"/><Relationship Id="rId26" Type="http://schemas.openxmlformats.org/officeDocument/2006/relationships/image" Target="../media/image123.svg"/><Relationship Id="rId3" Type="http://schemas.openxmlformats.org/officeDocument/2006/relationships/image" Target="../media/image37.png"/><Relationship Id="rId21" Type="http://schemas.openxmlformats.org/officeDocument/2006/relationships/image" Target="../media/image118.png"/><Relationship Id="rId7" Type="http://schemas.openxmlformats.org/officeDocument/2006/relationships/image" Target="../media/image104.png"/><Relationship Id="rId12" Type="http://schemas.openxmlformats.org/officeDocument/2006/relationships/image" Target="../media/image109.svg"/><Relationship Id="rId17" Type="http://schemas.openxmlformats.org/officeDocument/2006/relationships/image" Target="../media/image114.png"/><Relationship Id="rId25" Type="http://schemas.openxmlformats.org/officeDocument/2006/relationships/image" Target="../media/image122.png"/><Relationship Id="rId2" Type="http://schemas.openxmlformats.org/officeDocument/2006/relationships/notesSlide" Target="../notesSlides/notesSlide12.xml"/><Relationship Id="rId16" Type="http://schemas.openxmlformats.org/officeDocument/2006/relationships/image" Target="../media/image113.svg"/><Relationship Id="rId20" Type="http://schemas.openxmlformats.org/officeDocument/2006/relationships/image" Target="../media/image117.svg"/><Relationship Id="rId1" Type="http://schemas.openxmlformats.org/officeDocument/2006/relationships/slideLayout" Target="../slideLayouts/slideLayout2.xml"/><Relationship Id="rId6" Type="http://schemas.openxmlformats.org/officeDocument/2006/relationships/image" Target="../media/image103.svg"/><Relationship Id="rId11" Type="http://schemas.openxmlformats.org/officeDocument/2006/relationships/image" Target="../media/image108.png"/><Relationship Id="rId24" Type="http://schemas.openxmlformats.org/officeDocument/2006/relationships/image" Target="../media/image121.svg"/><Relationship Id="rId5" Type="http://schemas.openxmlformats.org/officeDocument/2006/relationships/image" Target="../media/image102.png"/><Relationship Id="rId15" Type="http://schemas.openxmlformats.org/officeDocument/2006/relationships/image" Target="../media/image112.png"/><Relationship Id="rId23" Type="http://schemas.openxmlformats.org/officeDocument/2006/relationships/image" Target="../media/image120.png"/><Relationship Id="rId10" Type="http://schemas.openxmlformats.org/officeDocument/2006/relationships/image" Target="../media/image107.svg"/><Relationship Id="rId19" Type="http://schemas.openxmlformats.org/officeDocument/2006/relationships/image" Target="../media/image116.png"/><Relationship Id="rId4" Type="http://schemas.openxmlformats.org/officeDocument/2006/relationships/image" Target="../media/image38.svg"/><Relationship Id="rId9" Type="http://schemas.openxmlformats.org/officeDocument/2006/relationships/image" Target="../media/image106.png"/><Relationship Id="rId14" Type="http://schemas.openxmlformats.org/officeDocument/2006/relationships/image" Target="../media/image111.svg"/><Relationship Id="rId22" Type="http://schemas.openxmlformats.org/officeDocument/2006/relationships/image" Target="../media/image119.svg"/><Relationship Id="rId27" Type="http://schemas.openxmlformats.org/officeDocument/2006/relationships/image" Target="../media/image124.png"/></Relationships>
</file>

<file path=ppt/slides/_rels/slide15.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svg"/><Relationship Id="rId3" Type="http://schemas.openxmlformats.org/officeDocument/2006/relationships/chart" Target="../charts/chart5.xml"/><Relationship Id="rId7" Type="http://schemas.openxmlformats.org/officeDocument/2006/relationships/image" Target="../media/image126.svg"/><Relationship Id="rId12" Type="http://schemas.openxmlformats.org/officeDocument/2006/relationships/image" Target="../media/image131.png"/><Relationship Id="rId17" Type="http://schemas.openxmlformats.org/officeDocument/2006/relationships/image" Target="../media/image136.svg"/><Relationship Id="rId2" Type="http://schemas.openxmlformats.org/officeDocument/2006/relationships/notesSlide" Target="../notesSlides/notesSlide13.xml"/><Relationship Id="rId16"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30.svg"/><Relationship Id="rId5" Type="http://schemas.openxmlformats.org/officeDocument/2006/relationships/chart" Target="../charts/chart7.xml"/><Relationship Id="rId15" Type="http://schemas.openxmlformats.org/officeDocument/2006/relationships/image" Target="../media/image134.svg"/><Relationship Id="rId10" Type="http://schemas.openxmlformats.org/officeDocument/2006/relationships/image" Target="../media/image129.png"/><Relationship Id="rId4" Type="http://schemas.openxmlformats.org/officeDocument/2006/relationships/chart" Target="../charts/chart6.xml"/><Relationship Id="rId9" Type="http://schemas.openxmlformats.org/officeDocument/2006/relationships/image" Target="../media/image128.svg"/><Relationship Id="rId14" Type="http://schemas.openxmlformats.org/officeDocument/2006/relationships/image" Target="../media/image133.png"/></Relationships>
</file>

<file path=ppt/slides/_rels/slide16.xml.rels><?xml version="1.0" encoding="UTF-8" standalone="yes"?>
<Relationships xmlns="http://schemas.openxmlformats.org/package/2006/relationships"><Relationship Id="rId3" Type="http://schemas.openxmlformats.org/officeDocument/2006/relationships/image" Target="../media/image137.jpg"/><Relationship Id="rId7" Type="http://schemas.openxmlformats.org/officeDocument/2006/relationships/image" Target="../media/image15.sv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13" Type="http://schemas.openxmlformats.org/officeDocument/2006/relationships/image" Target="../media/image148.png"/><Relationship Id="rId18" Type="http://schemas.openxmlformats.org/officeDocument/2006/relationships/image" Target="../media/image153.svg"/><Relationship Id="rId26" Type="http://schemas.openxmlformats.org/officeDocument/2006/relationships/image" Target="../media/image161.svg"/><Relationship Id="rId39" Type="http://schemas.openxmlformats.org/officeDocument/2006/relationships/image" Target="../media/image174.png"/><Relationship Id="rId21" Type="http://schemas.openxmlformats.org/officeDocument/2006/relationships/image" Target="../media/image156.png"/><Relationship Id="rId34" Type="http://schemas.openxmlformats.org/officeDocument/2006/relationships/image" Target="../media/image169.svg"/><Relationship Id="rId42" Type="http://schemas.openxmlformats.org/officeDocument/2006/relationships/image" Target="../media/image177.svg"/><Relationship Id="rId47" Type="http://schemas.openxmlformats.org/officeDocument/2006/relationships/image" Target="../media/image182.png"/><Relationship Id="rId7" Type="http://schemas.openxmlformats.org/officeDocument/2006/relationships/image" Target="../media/image142.png"/><Relationship Id="rId2" Type="http://schemas.openxmlformats.org/officeDocument/2006/relationships/notesSlide" Target="../notesSlides/notesSlide15.xml"/><Relationship Id="rId16" Type="http://schemas.openxmlformats.org/officeDocument/2006/relationships/image" Target="../media/image151.svg"/><Relationship Id="rId29" Type="http://schemas.openxmlformats.org/officeDocument/2006/relationships/image" Target="../media/image164.png"/><Relationship Id="rId1" Type="http://schemas.openxmlformats.org/officeDocument/2006/relationships/slideLayout" Target="../slideLayouts/slideLayout1.xml"/><Relationship Id="rId6" Type="http://schemas.openxmlformats.org/officeDocument/2006/relationships/image" Target="../media/image141.svg"/><Relationship Id="rId11" Type="http://schemas.openxmlformats.org/officeDocument/2006/relationships/image" Target="../media/image146.png"/><Relationship Id="rId24" Type="http://schemas.openxmlformats.org/officeDocument/2006/relationships/image" Target="../media/image159.svg"/><Relationship Id="rId32" Type="http://schemas.openxmlformats.org/officeDocument/2006/relationships/image" Target="../media/image167.svg"/><Relationship Id="rId37" Type="http://schemas.openxmlformats.org/officeDocument/2006/relationships/image" Target="../media/image172.png"/><Relationship Id="rId40" Type="http://schemas.openxmlformats.org/officeDocument/2006/relationships/image" Target="../media/image175.svg"/><Relationship Id="rId45" Type="http://schemas.openxmlformats.org/officeDocument/2006/relationships/image" Target="../media/image180.png"/><Relationship Id="rId5" Type="http://schemas.openxmlformats.org/officeDocument/2006/relationships/image" Target="../media/image140.png"/><Relationship Id="rId15" Type="http://schemas.openxmlformats.org/officeDocument/2006/relationships/image" Target="../media/image150.png"/><Relationship Id="rId23" Type="http://schemas.openxmlformats.org/officeDocument/2006/relationships/image" Target="../media/image158.png"/><Relationship Id="rId28" Type="http://schemas.openxmlformats.org/officeDocument/2006/relationships/image" Target="../media/image163.svg"/><Relationship Id="rId36" Type="http://schemas.openxmlformats.org/officeDocument/2006/relationships/image" Target="../media/image171.svg"/><Relationship Id="rId10" Type="http://schemas.openxmlformats.org/officeDocument/2006/relationships/image" Target="../media/image145.svg"/><Relationship Id="rId19" Type="http://schemas.openxmlformats.org/officeDocument/2006/relationships/image" Target="../media/image154.png"/><Relationship Id="rId31" Type="http://schemas.openxmlformats.org/officeDocument/2006/relationships/image" Target="../media/image166.png"/><Relationship Id="rId44" Type="http://schemas.openxmlformats.org/officeDocument/2006/relationships/image" Target="../media/image179.svg"/><Relationship Id="rId4" Type="http://schemas.openxmlformats.org/officeDocument/2006/relationships/image" Target="../media/image139.svg"/><Relationship Id="rId9" Type="http://schemas.openxmlformats.org/officeDocument/2006/relationships/image" Target="../media/image144.png"/><Relationship Id="rId14" Type="http://schemas.openxmlformats.org/officeDocument/2006/relationships/image" Target="../media/image149.svg"/><Relationship Id="rId22" Type="http://schemas.openxmlformats.org/officeDocument/2006/relationships/image" Target="../media/image157.svg"/><Relationship Id="rId27" Type="http://schemas.openxmlformats.org/officeDocument/2006/relationships/image" Target="../media/image162.png"/><Relationship Id="rId30" Type="http://schemas.openxmlformats.org/officeDocument/2006/relationships/image" Target="../media/image165.svg"/><Relationship Id="rId35" Type="http://schemas.openxmlformats.org/officeDocument/2006/relationships/image" Target="../media/image170.png"/><Relationship Id="rId43" Type="http://schemas.openxmlformats.org/officeDocument/2006/relationships/image" Target="../media/image178.png"/><Relationship Id="rId48" Type="http://schemas.openxmlformats.org/officeDocument/2006/relationships/image" Target="../media/image183.png"/><Relationship Id="rId8" Type="http://schemas.openxmlformats.org/officeDocument/2006/relationships/image" Target="../media/image143.svg"/><Relationship Id="rId3" Type="http://schemas.openxmlformats.org/officeDocument/2006/relationships/image" Target="../media/image138.png"/><Relationship Id="rId12" Type="http://schemas.openxmlformats.org/officeDocument/2006/relationships/image" Target="../media/image147.svg"/><Relationship Id="rId17" Type="http://schemas.openxmlformats.org/officeDocument/2006/relationships/image" Target="../media/image152.png"/><Relationship Id="rId25" Type="http://schemas.openxmlformats.org/officeDocument/2006/relationships/image" Target="../media/image160.png"/><Relationship Id="rId33" Type="http://schemas.openxmlformats.org/officeDocument/2006/relationships/image" Target="../media/image168.png"/><Relationship Id="rId38" Type="http://schemas.openxmlformats.org/officeDocument/2006/relationships/image" Target="../media/image173.svg"/><Relationship Id="rId46" Type="http://schemas.openxmlformats.org/officeDocument/2006/relationships/image" Target="../media/image181.svg"/><Relationship Id="rId20" Type="http://schemas.openxmlformats.org/officeDocument/2006/relationships/image" Target="../media/image155.svg"/><Relationship Id="rId41" Type="http://schemas.openxmlformats.org/officeDocument/2006/relationships/image" Target="../media/image17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85.svg"/></Relationships>
</file>

<file path=ppt/slides/_rels/slide2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85.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85.svg"/></Relationships>
</file>

<file path=ppt/slides/_rels/slide24.xml.rels><?xml version="1.0" encoding="UTF-8" standalone="yes"?>
<Relationships xmlns="http://schemas.openxmlformats.org/package/2006/relationships"><Relationship Id="rId8" Type="http://schemas.openxmlformats.org/officeDocument/2006/relationships/image" Target="../media/image191.svg"/><Relationship Id="rId13" Type="http://schemas.openxmlformats.org/officeDocument/2006/relationships/image" Target="../media/image196.png"/><Relationship Id="rId18" Type="http://schemas.openxmlformats.org/officeDocument/2006/relationships/image" Target="../media/image201.svg"/><Relationship Id="rId3" Type="http://schemas.openxmlformats.org/officeDocument/2006/relationships/image" Target="../media/image186.png"/><Relationship Id="rId21" Type="http://schemas.openxmlformats.org/officeDocument/2006/relationships/image" Target="../media/image204.png"/><Relationship Id="rId7" Type="http://schemas.openxmlformats.org/officeDocument/2006/relationships/image" Target="../media/image190.png"/><Relationship Id="rId12" Type="http://schemas.openxmlformats.org/officeDocument/2006/relationships/image" Target="../media/image195.svg"/><Relationship Id="rId17" Type="http://schemas.openxmlformats.org/officeDocument/2006/relationships/image" Target="../media/image200.png"/><Relationship Id="rId2" Type="http://schemas.openxmlformats.org/officeDocument/2006/relationships/notesSlide" Target="../notesSlides/notesSlide22.xml"/><Relationship Id="rId16" Type="http://schemas.openxmlformats.org/officeDocument/2006/relationships/image" Target="../media/image199.svg"/><Relationship Id="rId20" Type="http://schemas.openxmlformats.org/officeDocument/2006/relationships/image" Target="../media/image203.svg"/><Relationship Id="rId1" Type="http://schemas.openxmlformats.org/officeDocument/2006/relationships/slideLayout" Target="../slideLayouts/slideLayout1.xml"/><Relationship Id="rId6" Type="http://schemas.openxmlformats.org/officeDocument/2006/relationships/image" Target="../media/image189.svg"/><Relationship Id="rId11" Type="http://schemas.openxmlformats.org/officeDocument/2006/relationships/image" Target="../media/image194.png"/><Relationship Id="rId5" Type="http://schemas.openxmlformats.org/officeDocument/2006/relationships/image" Target="../media/image188.png"/><Relationship Id="rId15" Type="http://schemas.openxmlformats.org/officeDocument/2006/relationships/image" Target="../media/image198.png"/><Relationship Id="rId10" Type="http://schemas.openxmlformats.org/officeDocument/2006/relationships/image" Target="../media/image193.svg"/><Relationship Id="rId19" Type="http://schemas.openxmlformats.org/officeDocument/2006/relationships/image" Target="../media/image202.png"/><Relationship Id="rId4" Type="http://schemas.openxmlformats.org/officeDocument/2006/relationships/image" Target="../media/image187.svg"/><Relationship Id="rId9" Type="http://schemas.openxmlformats.org/officeDocument/2006/relationships/image" Target="../media/image192.png"/><Relationship Id="rId14" Type="http://schemas.openxmlformats.org/officeDocument/2006/relationships/image" Target="../media/image197.svg"/><Relationship Id="rId22" Type="http://schemas.openxmlformats.org/officeDocument/2006/relationships/image" Target="../media/image205.svg"/></Relationships>
</file>

<file path=ppt/slides/_rels/slide25.xml.rels><?xml version="1.0" encoding="UTF-8" standalone="yes"?>
<Relationships xmlns="http://schemas.openxmlformats.org/package/2006/relationships"><Relationship Id="rId3" Type="http://schemas.openxmlformats.org/officeDocument/2006/relationships/image" Target="../media/image206.jpg"/><Relationship Id="rId7" Type="http://schemas.openxmlformats.org/officeDocument/2006/relationships/image" Target="../media/image15.sv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207.png"/><Relationship Id="rId7" Type="http://schemas.openxmlformats.org/officeDocument/2006/relationships/hyperlink" Target="https://www.youtube.com/watch?v=RRbAWsK1TPM"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10.png"/><Relationship Id="rId11" Type="http://schemas.openxmlformats.org/officeDocument/2006/relationships/image" Target="../media/image212.png"/><Relationship Id="rId5" Type="http://schemas.openxmlformats.org/officeDocument/2006/relationships/image" Target="../media/image209.jpeg"/><Relationship Id="rId10" Type="http://schemas.openxmlformats.org/officeDocument/2006/relationships/hyperlink" Target="https://www.youtube.com/playlist?list=PLuaORKmkq7ANegPuFW2HbEtVlrF3s7IiG" TargetMode="External"/><Relationship Id="rId4" Type="http://schemas.openxmlformats.org/officeDocument/2006/relationships/image" Target="../media/image208.jpeg"/><Relationship Id="rId9" Type="http://schemas.openxmlformats.org/officeDocument/2006/relationships/hyperlink" Target="https://www.youtube.com/watch?v=Pvp3hFqcUgQ"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218.png"/><Relationship Id="rId13" Type="http://schemas.openxmlformats.org/officeDocument/2006/relationships/hyperlink" Target="https://youtu.be/UXbCfTsXlTE" TargetMode="External"/><Relationship Id="rId3" Type="http://schemas.openxmlformats.org/officeDocument/2006/relationships/image" Target="../media/image213.jpeg"/><Relationship Id="rId7" Type="http://schemas.openxmlformats.org/officeDocument/2006/relationships/image" Target="../media/image217.png"/><Relationship Id="rId12" Type="http://schemas.openxmlformats.org/officeDocument/2006/relationships/image" Target="../media/image22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16.png"/><Relationship Id="rId11" Type="http://schemas.openxmlformats.org/officeDocument/2006/relationships/image" Target="../media/image221.png"/><Relationship Id="rId5" Type="http://schemas.openxmlformats.org/officeDocument/2006/relationships/image" Target="../media/image215.png"/><Relationship Id="rId10" Type="http://schemas.openxmlformats.org/officeDocument/2006/relationships/image" Target="../media/image220.png"/><Relationship Id="rId4" Type="http://schemas.openxmlformats.org/officeDocument/2006/relationships/image" Target="../media/image214.jpeg"/><Relationship Id="rId9" Type="http://schemas.openxmlformats.org/officeDocument/2006/relationships/image" Target="../media/image219.png"/><Relationship Id="rId14" Type="http://schemas.openxmlformats.org/officeDocument/2006/relationships/hyperlink" Target="https://youtu.be/b_HmsTsG4bM" TargetMode="External"/></Relationships>
</file>

<file path=ppt/slides/_rels/slide28.xml.rels><?xml version="1.0" encoding="UTF-8" standalone="yes"?>
<Relationships xmlns="http://schemas.openxmlformats.org/package/2006/relationships"><Relationship Id="rId13" Type="http://schemas.openxmlformats.org/officeDocument/2006/relationships/image" Target="../media/image233.svg"/><Relationship Id="rId18" Type="http://schemas.openxmlformats.org/officeDocument/2006/relationships/image" Target="../media/image238.png"/><Relationship Id="rId26" Type="http://schemas.openxmlformats.org/officeDocument/2006/relationships/image" Target="../media/image246.png"/><Relationship Id="rId3" Type="http://schemas.openxmlformats.org/officeDocument/2006/relationships/image" Target="../media/image223.png"/><Relationship Id="rId21" Type="http://schemas.openxmlformats.org/officeDocument/2006/relationships/image" Target="../media/image241.svg"/><Relationship Id="rId34" Type="http://schemas.openxmlformats.org/officeDocument/2006/relationships/image" Target="../media/image254.png"/><Relationship Id="rId7" Type="http://schemas.openxmlformats.org/officeDocument/2006/relationships/image" Target="../media/image227.svg"/><Relationship Id="rId12" Type="http://schemas.openxmlformats.org/officeDocument/2006/relationships/image" Target="../media/image232.png"/><Relationship Id="rId17" Type="http://schemas.openxmlformats.org/officeDocument/2006/relationships/image" Target="../media/image237.svg"/><Relationship Id="rId25" Type="http://schemas.openxmlformats.org/officeDocument/2006/relationships/image" Target="../media/image245.svg"/><Relationship Id="rId33" Type="http://schemas.openxmlformats.org/officeDocument/2006/relationships/image" Target="../media/image253.svg"/><Relationship Id="rId2" Type="http://schemas.openxmlformats.org/officeDocument/2006/relationships/notesSlide" Target="../notesSlides/notesSlide26.xml"/><Relationship Id="rId16" Type="http://schemas.openxmlformats.org/officeDocument/2006/relationships/image" Target="../media/image236.png"/><Relationship Id="rId20" Type="http://schemas.openxmlformats.org/officeDocument/2006/relationships/image" Target="../media/image240.png"/><Relationship Id="rId29" Type="http://schemas.openxmlformats.org/officeDocument/2006/relationships/image" Target="../media/image249.svg"/><Relationship Id="rId1" Type="http://schemas.openxmlformats.org/officeDocument/2006/relationships/slideLayout" Target="../slideLayouts/slideLayout1.xml"/><Relationship Id="rId6" Type="http://schemas.openxmlformats.org/officeDocument/2006/relationships/image" Target="../media/image226.png"/><Relationship Id="rId11" Type="http://schemas.openxmlformats.org/officeDocument/2006/relationships/image" Target="../media/image231.svg"/><Relationship Id="rId24" Type="http://schemas.openxmlformats.org/officeDocument/2006/relationships/image" Target="../media/image244.png"/><Relationship Id="rId32" Type="http://schemas.openxmlformats.org/officeDocument/2006/relationships/image" Target="../media/image252.png"/><Relationship Id="rId5" Type="http://schemas.openxmlformats.org/officeDocument/2006/relationships/image" Target="../media/image225.svg"/><Relationship Id="rId15" Type="http://schemas.openxmlformats.org/officeDocument/2006/relationships/image" Target="../media/image235.svg"/><Relationship Id="rId23" Type="http://schemas.openxmlformats.org/officeDocument/2006/relationships/image" Target="../media/image243.svg"/><Relationship Id="rId28" Type="http://schemas.openxmlformats.org/officeDocument/2006/relationships/image" Target="../media/image248.png"/><Relationship Id="rId10" Type="http://schemas.openxmlformats.org/officeDocument/2006/relationships/image" Target="../media/image230.png"/><Relationship Id="rId19" Type="http://schemas.openxmlformats.org/officeDocument/2006/relationships/image" Target="../media/image239.svg"/><Relationship Id="rId31" Type="http://schemas.openxmlformats.org/officeDocument/2006/relationships/image" Target="../media/image251.svg"/><Relationship Id="rId4" Type="http://schemas.openxmlformats.org/officeDocument/2006/relationships/image" Target="../media/image224.png"/><Relationship Id="rId9" Type="http://schemas.openxmlformats.org/officeDocument/2006/relationships/image" Target="../media/image229.svg"/><Relationship Id="rId14" Type="http://schemas.openxmlformats.org/officeDocument/2006/relationships/image" Target="../media/image234.png"/><Relationship Id="rId22" Type="http://schemas.openxmlformats.org/officeDocument/2006/relationships/image" Target="../media/image242.png"/><Relationship Id="rId27" Type="http://schemas.openxmlformats.org/officeDocument/2006/relationships/image" Target="../media/image247.svg"/><Relationship Id="rId30" Type="http://schemas.openxmlformats.org/officeDocument/2006/relationships/image" Target="../media/image250.png"/><Relationship Id="rId35" Type="http://schemas.openxmlformats.org/officeDocument/2006/relationships/image" Target="../media/image255.svg"/><Relationship Id="rId8" Type="http://schemas.openxmlformats.org/officeDocument/2006/relationships/image" Target="../media/image228.png"/></Relationships>
</file>

<file path=ppt/slides/_rels/slide29.xml.rels><?xml version="1.0" encoding="UTF-8" standalone="yes"?>
<Relationships xmlns="http://schemas.openxmlformats.org/package/2006/relationships"><Relationship Id="rId13" Type="http://schemas.openxmlformats.org/officeDocument/2006/relationships/image" Target="../media/image235.svg"/><Relationship Id="rId18" Type="http://schemas.openxmlformats.org/officeDocument/2006/relationships/image" Target="../media/image240.png"/><Relationship Id="rId26" Type="http://schemas.openxmlformats.org/officeDocument/2006/relationships/image" Target="../media/image248.png"/><Relationship Id="rId3" Type="http://schemas.openxmlformats.org/officeDocument/2006/relationships/image" Target="../media/image224.png"/><Relationship Id="rId21" Type="http://schemas.openxmlformats.org/officeDocument/2006/relationships/image" Target="../media/image243.svg"/><Relationship Id="rId7" Type="http://schemas.openxmlformats.org/officeDocument/2006/relationships/image" Target="../media/image256.png"/><Relationship Id="rId12" Type="http://schemas.openxmlformats.org/officeDocument/2006/relationships/image" Target="../media/image234.png"/><Relationship Id="rId17" Type="http://schemas.openxmlformats.org/officeDocument/2006/relationships/image" Target="../media/image239.svg"/><Relationship Id="rId25" Type="http://schemas.openxmlformats.org/officeDocument/2006/relationships/image" Target="../media/image247.svg"/><Relationship Id="rId33" Type="http://schemas.openxmlformats.org/officeDocument/2006/relationships/image" Target="../media/image255.svg"/><Relationship Id="rId2" Type="http://schemas.openxmlformats.org/officeDocument/2006/relationships/notesSlide" Target="../notesSlides/notesSlide27.xml"/><Relationship Id="rId16" Type="http://schemas.openxmlformats.org/officeDocument/2006/relationships/image" Target="../media/image238.png"/><Relationship Id="rId20" Type="http://schemas.openxmlformats.org/officeDocument/2006/relationships/image" Target="../media/image242.png"/><Relationship Id="rId29" Type="http://schemas.openxmlformats.org/officeDocument/2006/relationships/image" Target="../media/image251.svg"/><Relationship Id="rId1" Type="http://schemas.openxmlformats.org/officeDocument/2006/relationships/slideLayout" Target="../slideLayouts/slideLayout1.xml"/><Relationship Id="rId6" Type="http://schemas.openxmlformats.org/officeDocument/2006/relationships/image" Target="../media/image227.svg"/><Relationship Id="rId11" Type="http://schemas.openxmlformats.org/officeDocument/2006/relationships/image" Target="../media/image233.svg"/><Relationship Id="rId24" Type="http://schemas.openxmlformats.org/officeDocument/2006/relationships/image" Target="../media/image246.png"/><Relationship Id="rId32" Type="http://schemas.openxmlformats.org/officeDocument/2006/relationships/image" Target="../media/image254.png"/><Relationship Id="rId5" Type="http://schemas.openxmlformats.org/officeDocument/2006/relationships/image" Target="../media/image226.png"/><Relationship Id="rId15" Type="http://schemas.openxmlformats.org/officeDocument/2006/relationships/image" Target="../media/image237.svg"/><Relationship Id="rId23" Type="http://schemas.openxmlformats.org/officeDocument/2006/relationships/image" Target="../media/image245.svg"/><Relationship Id="rId28" Type="http://schemas.openxmlformats.org/officeDocument/2006/relationships/image" Target="../media/image250.png"/><Relationship Id="rId10" Type="http://schemas.openxmlformats.org/officeDocument/2006/relationships/image" Target="../media/image232.png"/><Relationship Id="rId19" Type="http://schemas.openxmlformats.org/officeDocument/2006/relationships/image" Target="../media/image241.svg"/><Relationship Id="rId31" Type="http://schemas.openxmlformats.org/officeDocument/2006/relationships/image" Target="../media/image253.svg"/><Relationship Id="rId4" Type="http://schemas.openxmlformats.org/officeDocument/2006/relationships/image" Target="../media/image225.svg"/><Relationship Id="rId9" Type="http://schemas.openxmlformats.org/officeDocument/2006/relationships/image" Target="../media/image231.svg"/><Relationship Id="rId14" Type="http://schemas.openxmlformats.org/officeDocument/2006/relationships/image" Target="../media/image236.png"/><Relationship Id="rId22" Type="http://schemas.openxmlformats.org/officeDocument/2006/relationships/image" Target="../media/image244.png"/><Relationship Id="rId27" Type="http://schemas.openxmlformats.org/officeDocument/2006/relationships/image" Target="../media/image249.svg"/><Relationship Id="rId30" Type="http://schemas.openxmlformats.org/officeDocument/2006/relationships/image" Target="../media/image252.png"/><Relationship Id="rId8" Type="http://schemas.openxmlformats.org/officeDocument/2006/relationships/image" Target="../media/image230.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3" Type="http://schemas.openxmlformats.org/officeDocument/2006/relationships/image" Target="../media/image233.svg"/><Relationship Id="rId18" Type="http://schemas.openxmlformats.org/officeDocument/2006/relationships/image" Target="../media/image238.png"/><Relationship Id="rId26" Type="http://schemas.openxmlformats.org/officeDocument/2006/relationships/image" Target="../media/image246.png"/><Relationship Id="rId3" Type="http://schemas.openxmlformats.org/officeDocument/2006/relationships/image" Target="../media/image224.png"/><Relationship Id="rId21" Type="http://schemas.openxmlformats.org/officeDocument/2006/relationships/image" Target="../media/image241.svg"/><Relationship Id="rId34" Type="http://schemas.openxmlformats.org/officeDocument/2006/relationships/image" Target="../media/image254.png"/><Relationship Id="rId7" Type="http://schemas.openxmlformats.org/officeDocument/2006/relationships/image" Target="../media/image228.png"/><Relationship Id="rId12" Type="http://schemas.openxmlformats.org/officeDocument/2006/relationships/image" Target="../media/image232.png"/><Relationship Id="rId17" Type="http://schemas.openxmlformats.org/officeDocument/2006/relationships/image" Target="../media/image237.svg"/><Relationship Id="rId25" Type="http://schemas.openxmlformats.org/officeDocument/2006/relationships/image" Target="../media/image245.svg"/><Relationship Id="rId33" Type="http://schemas.openxmlformats.org/officeDocument/2006/relationships/image" Target="../media/image253.svg"/><Relationship Id="rId2" Type="http://schemas.openxmlformats.org/officeDocument/2006/relationships/notesSlide" Target="../notesSlides/notesSlide28.xml"/><Relationship Id="rId16" Type="http://schemas.openxmlformats.org/officeDocument/2006/relationships/image" Target="../media/image236.png"/><Relationship Id="rId20" Type="http://schemas.openxmlformats.org/officeDocument/2006/relationships/image" Target="../media/image240.png"/><Relationship Id="rId29" Type="http://schemas.openxmlformats.org/officeDocument/2006/relationships/image" Target="../media/image249.svg"/><Relationship Id="rId1" Type="http://schemas.openxmlformats.org/officeDocument/2006/relationships/slideLayout" Target="../slideLayouts/slideLayout1.xml"/><Relationship Id="rId6" Type="http://schemas.openxmlformats.org/officeDocument/2006/relationships/image" Target="../media/image227.svg"/><Relationship Id="rId11" Type="http://schemas.openxmlformats.org/officeDocument/2006/relationships/image" Target="../media/image231.svg"/><Relationship Id="rId24" Type="http://schemas.openxmlformats.org/officeDocument/2006/relationships/image" Target="../media/image244.png"/><Relationship Id="rId32" Type="http://schemas.openxmlformats.org/officeDocument/2006/relationships/image" Target="../media/image252.png"/><Relationship Id="rId5" Type="http://schemas.openxmlformats.org/officeDocument/2006/relationships/image" Target="../media/image226.png"/><Relationship Id="rId15" Type="http://schemas.openxmlformats.org/officeDocument/2006/relationships/image" Target="../media/image235.svg"/><Relationship Id="rId23" Type="http://schemas.openxmlformats.org/officeDocument/2006/relationships/image" Target="../media/image243.svg"/><Relationship Id="rId28" Type="http://schemas.openxmlformats.org/officeDocument/2006/relationships/image" Target="../media/image248.png"/><Relationship Id="rId10" Type="http://schemas.openxmlformats.org/officeDocument/2006/relationships/image" Target="../media/image230.png"/><Relationship Id="rId19" Type="http://schemas.openxmlformats.org/officeDocument/2006/relationships/image" Target="../media/image239.svg"/><Relationship Id="rId31" Type="http://schemas.openxmlformats.org/officeDocument/2006/relationships/image" Target="../media/image251.svg"/><Relationship Id="rId4" Type="http://schemas.openxmlformats.org/officeDocument/2006/relationships/image" Target="../media/image225.svg"/><Relationship Id="rId9" Type="http://schemas.openxmlformats.org/officeDocument/2006/relationships/image" Target="../media/image257.png"/><Relationship Id="rId14" Type="http://schemas.openxmlformats.org/officeDocument/2006/relationships/image" Target="../media/image234.png"/><Relationship Id="rId22" Type="http://schemas.openxmlformats.org/officeDocument/2006/relationships/image" Target="../media/image242.png"/><Relationship Id="rId27" Type="http://schemas.openxmlformats.org/officeDocument/2006/relationships/image" Target="../media/image247.svg"/><Relationship Id="rId30" Type="http://schemas.openxmlformats.org/officeDocument/2006/relationships/image" Target="../media/image250.png"/><Relationship Id="rId35" Type="http://schemas.openxmlformats.org/officeDocument/2006/relationships/image" Target="../media/image255.svg"/><Relationship Id="rId8" Type="http://schemas.openxmlformats.org/officeDocument/2006/relationships/image" Target="../media/image229.svg"/></Relationships>
</file>

<file path=ppt/slides/_rels/slide31.xml.rels><?xml version="1.0" encoding="UTF-8" standalone="yes"?>
<Relationships xmlns="http://schemas.openxmlformats.org/package/2006/relationships"><Relationship Id="rId13" Type="http://schemas.openxmlformats.org/officeDocument/2006/relationships/image" Target="../media/image258.png"/><Relationship Id="rId18" Type="http://schemas.openxmlformats.org/officeDocument/2006/relationships/image" Target="../media/image263.svg"/><Relationship Id="rId26" Type="http://schemas.openxmlformats.org/officeDocument/2006/relationships/image" Target="../media/image271.svg"/><Relationship Id="rId3" Type="http://schemas.openxmlformats.org/officeDocument/2006/relationships/image" Target="../media/image224.png"/><Relationship Id="rId21" Type="http://schemas.openxmlformats.org/officeDocument/2006/relationships/image" Target="../media/image266.png"/><Relationship Id="rId34" Type="http://schemas.openxmlformats.org/officeDocument/2006/relationships/image" Target="../media/image228.png"/><Relationship Id="rId7" Type="http://schemas.openxmlformats.org/officeDocument/2006/relationships/image" Target="../media/image230.png"/><Relationship Id="rId12" Type="http://schemas.openxmlformats.org/officeDocument/2006/relationships/image" Target="../media/image235.svg"/><Relationship Id="rId17" Type="http://schemas.openxmlformats.org/officeDocument/2006/relationships/image" Target="../media/image262.png"/><Relationship Id="rId25" Type="http://schemas.openxmlformats.org/officeDocument/2006/relationships/image" Target="../media/image270.png"/><Relationship Id="rId33" Type="http://schemas.openxmlformats.org/officeDocument/2006/relationships/image" Target="../media/image278.png"/><Relationship Id="rId2" Type="http://schemas.openxmlformats.org/officeDocument/2006/relationships/notesSlide" Target="../notesSlides/notesSlide29.xml"/><Relationship Id="rId16" Type="http://schemas.openxmlformats.org/officeDocument/2006/relationships/image" Target="../media/image261.svg"/><Relationship Id="rId20" Type="http://schemas.openxmlformats.org/officeDocument/2006/relationships/image" Target="../media/image265.svg"/><Relationship Id="rId29" Type="http://schemas.openxmlformats.org/officeDocument/2006/relationships/image" Target="../media/image274.png"/><Relationship Id="rId1" Type="http://schemas.openxmlformats.org/officeDocument/2006/relationships/slideLayout" Target="../slideLayouts/slideLayout1.xml"/><Relationship Id="rId6" Type="http://schemas.openxmlformats.org/officeDocument/2006/relationships/image" Target="../media/image227.svg"/><Relationship Id="rId11" Type="http://schemas.openxmlformats.org/officeDocument/2006/relationships/image" Target="../media/image234.png"/><Relationship Id="rId24" Type="http://schemas.openxmlformats.org/officeDocument/2006/relationships/image" Target="../media/image269.svg"/><Relationship Id="rId32" Type="http://schemas.openxmlformats.org/officeDocument/2006/relationships/image" Target="../media/image277.svg"/><Relationship Id="rId5" Type="http://schemas.openxmlformats.org/officeDocument/2006/relationships/image" Target="../media/image226.png"/><Relationship Id="rId15" Type="http://schemas.openxmlformats.org/officeDocument/2006/relationships/image" Target="../media/image260.png"/><Relationship Id="rId23" Type="http://schemas.openxmlformats.org/officeDocument/2006/relationships/image" Target="../media/image268.png"/><Relationship Id="rId28" Type="http://schemas.openxmlformats.org/officeDocument/2006/relationships/image" Target="../media/image273.svg"/><Relationship Id="rId10" Type="http://schemas.openxmlformats.org/officeDocument/2006/relationships/image" Target="../media/image233.svg"/><Relationship Id="rId19" Type="http://schemas.openxmlformats.org/officeDocument/2006/relationships/image" Target="../media/image264.png"/><Relationship Id="rId31" Type="http://schemas.openxmlformats.org/officeDocument/2006/relationships/image" Target="../media/image276.png"/><Relationship Id="rId4" Type="http://schemas.openxmlformats.org/officeDocument/2006/relationships/image" Target="../media/image225.svg"/><Relationship Id="rId9" Type="http://schemas.openxmlformats.org/officeDocument/2006/relationships/image" Target="../media/image232.png"/><Relationship Id="rId14" Type="http://schemas.openxmlformats.org/officeDocument/2006/relationships/image" Target="../media/image259.svg"/><Relationship Id="rId22" Type="http://schemas.openxmlformats.org/officeDocument/2006/relationships/image" Target="../media/image267.svg"/><Relationship Id="rId27" Type="http://schemas.openxmlformats.org/officeDocument/2006/relationships/image" Target="../media/image272.png"/><Relationship Id="rId30" Type="http://schemas.openxmlformats.org/officeDocument/2006/relationships/image" Target="../media/image275.svg"/><Relationship Id="rId35" Type="http://schemas.openxmlformats.org/officeDocument/2006/relationships/image" Target="../media/image229.svg"/><Relationship Id="rId8" Type="http://schemas.openxmlformats.org/officeDocument/2006/relationships/image" Target="../media/image231.svg"/></Relationships>
</file>

<file path=ppt/slides/_rels/slide32.xml.rels><?xml version="1.0" encoding="UTF-8" standalone="yes"?>
<Relationships xmlns="http://schemas.openxmlformats.org/package/2006/relationships"><Relationship Id="rId13" Type="http://schemas.openxmlformats.org/officeDocument/2006/relationships/image" Target="../media/image233.svg"/><Relationship Id="rId18" Type="http://schemas.openxmlformats.org/officeDocument/2006/relationships/image" Target="../media/image238.png"/><Relationship Id="rId26" Type="http://schemas.openxmlformats.org/officeDocument/2006/relationships/image" Target="../media/image246.png"/><Relationship Id="rId3" Type="http://schemas.openxmlformats.org/officeDocument/2006/relationships/image" Target="../media/image224.png"/><Relationship Id="rId21" Type="http://schemas.openxmlformats.org/officeDocument/2006/relationships/image" Target="../media/image241.svg"/><Relationship Id="rId34" Type="http://schemas.openxmlformats.org/officeDocument/2006/relationships/image" Target="../media/image254.png"/><Relationship Id="rId7" Type="http://schemas.openxmlformats.org/officeDocument/2006/relationships/image" Target="../media/image279.png"/><Relationship Id="rId12" Type="http://schemas.openxmlformats.org/officeDocument/2006/relationships/image" Target="../media/image232.png"/><Relationship Id="rId17" Type="http://schemas.openxmlformats.org/officeDocument/2006/relationships/image" Target="../media/image237.svg"/><Relationship Id="rId25" Type="http://schemas.openxmlformats.org/officeDocument/2006/relationships/image" Target="../media/image245.svg"/><Relationship Id="rId33" Type="http://schemas.openxmlformats.org/officeDocument/2006/relationships/image" Target="../media/image253.svg"/><Relationship Id="rId2" Type="http://schemas.openxmlformats.org/officeDocument/2006/relationships/notesSlide" Target="../notesSlides/notesSlide30.xml"/><Relationship Id="rId16" Type="http://schemas.openxmlformats.org/officeDocument/2006/relationships/image" Target="../media/image236.png"/><Relationship Id="rId20" Type="http://schemas.openxmlformats.org/officeDocument/2006/relationships/image" Target="../media/image240.png"/><Relationship Id="rId29" Type="http://schemas.openxmlformats.org/officeDocument/2006/relationships/image" Target="../media/image249.svg"/><Relationship Id="rId1" Type="http://schemas.openxmlformats.org/officeDocument/2006/relationships/slideLayout" Target="../slideLayouts/slideLayout1.xml"/><Relationship Id="rId6" Type="http://schemas.openxmlformats.org/officeDocument/2006/relationships/image" Target="../media/image227.svg"/><Relationship Id="rId11" Type="http://schemas.openxmlformats.org/officeDocument/2006/relationships/image" Target="../media/image231.svg"/><Relationship Id="rId24" Type="http://schemas.openxmlformats.org/officeDocument/2006/relationships/image" Target="../media/image244.png"/><Relationship Id="rId32" Type="http://schemas.openxmlformats.org/officeDocument/2006/relationships/image" Target="../media/image252.png"/><Relationship Id="rId5" Type="http://schemas.openxmlformats.org/officeDocument/2006/relationships/image" Target="../media/image226.png"/><Relationship Id="rId15" Type="http://schemas.openxmlformats.org/officeDocument/2006/relationships/image" Target="../media/image235.svg"/><Relationship Id="rId23" Type="http://schemas.openxmlformats.org/officeDocument/2006/relationships/image" Target="../media/image243.svg"/><Relationship Id="rId28" Type="http://schemas.openxmlformats.org/officeDocument/2006/relationships/image" Target="../media/image248.png"/><Relationship Id="rId10" Type="http://schemas.openxmlformats.org/officeDocument/2006/relationships/image" Target="../media/image230.png"/><Relationship Id="rId19" Type="http://schemas.openxmlformats.org/officeDocument/2006/relationships/image" Target="../media/image239.svg"/><Relationship Id="rId31" Type="http://schemas.openxmlformats.org/officeDocument/2006/relationships/image" Target="../media/image251.svg"/><Relationship Id="rId4" Type="http://schemas.openxmlformats.org/officeDocument/2006/relationships/image" Target="../media/image225.svg"/><Relationship Id="rId9" Type="http://schemas.openxmlformats.org/officeDocument/2006/relationships/image" Target="../media/image229.svg"/><Relationship Id="rId14" Type="http://schemas.openxmlformats.org/officeDocument/2006/relationships/image" Target="../media/image234.png"/><Relationship Id="rId22" Type="http://schemas.openxmlformats.org/officeDocument/2006/relationships/image" Target="../media/image242.png"/><Relationship Id="rId27" Type="http://schemas.openxmlformats.org/officeDocument/2006/relationships/image" Target="../media/image247.svg"/><Relationship Id="rId30" Type="http://schemas.openxmlformats.org/officeDocument/2006/relationships/image" Target="../media/image250.png"/><Relationship Id="rId35" Type="http://schemas.openxmlformats.org/officeDocument/2006/relationships/image" Target="../media/image255.svg"/><Relationship Id="rId8" Type="http://schemas.openxmlformats.org/officeDocument/2006/relationships/image" Target="../media/image228.png"/></Relationships>
</file>

<file path=ppt/slides/_rels/slide33.xml.rels><?xml version="1.0" encoding="UTF-8" standalone="yes"?>
<Relationships xmlns="http://schemas.openxmlformats.org/package/2006/relationships"><Relationship Id="rId3" Type="http://schemas.openxmlformats.org/officeDocument/2006/relationships/image" Target="../media/image280.jpg"/><Relationship Id="rId7" Type="http://schemas.openxmlformats.org/officeDocument/2006/relationships/image" Target="../media/image15.sv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81.jpg"/><Relationship Id="rId7" Type="http://schemas.openxmlformats.org/officeDocument/2006/relationships/image" Target="../media/image15.sv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13" Type="http://schemas.openxmlformats.org/officeDocument/2006/relationships/image" Target="../media/image292.png"/><Relationship Id="rId18" Type="http://schemas.openxmlformats.org/officeDocument/2006/relationships/image" Target="../media/image297.svg"/><Relationship Id="rId26" Type="http://schemas.openxmlformats.org/officeDocument/2006/relationships/image" Target="../media/image305.svg"/><Relationship Id="rId39" Type="http://schemas.openxmlformats.org/officeDocument/2006/relationships/image" Target="../media/image318.png"/><Relationship Id="rId21" Type="http://schemas.openxmlformats.org/officeDocument/2006/relationships/image" Target="../media/image300.png"/><Relationship Id="rId34" Type="http://schemas.openxmlformats.org/officeDocument/2006/relationships/image" Target="../media/image313.svg"/><Relationship Id="rId42" Type="http://schemas.openxmlformats.org/officeDocument/2006/relationships/image" Target="../media/image321.svg"/><Relationship Id="rId47" Type="http://schemas.openxmlformats.org/officeDocument/2006/relationships/image" Target="../media/image326.png"/><Relationship Id="rId7" Type="http://schemas.openxmlformats.org/officeDocument/2006/relationships/image" Target="../media/image286.png"/><Relationship Id="rId2" Type="http://schemas.openxmlformats.org/officeDocument/2006/relationships/notesSlide" Target="../notesSlides/notesSlide36.xml"/><Relationship Id="rId16" Type="http://schemas.openxmlformats.org/officeDocument/2006/relationships/image" Target="../media/image295.svg"/><Relationship Id="rId29" Type="http://schemas.openxmlformats.org/officeDocument/2006/relationships/image" Target="../media/image308.png"/><Relationship Id="rId11" Type="http://schemas.openxmlformats.org/officeDocument/2006/relationships/image" Target="../media/image290.png"/><Relationship Id="rId24" Type="http://schemas.openxmlformats.org/officeDocument/2006/relationships/image" Target="../media/image303.svg"/><Relationship Id="rId32" Type="http://schemas.openxmlformats.org/officeDocument/2006/relationships/image" Target="../media/image311.svg"/><Relationship Id="rId37" Type="http://schemas.openxmlformats.org/officeDocument/2006/relationships/image" Target="../media/image316.png"/><Relationship Id="rId40" Type="http://schemas.openxmlformats.org/officeDocument/2006/relationships/image" Target="../media/image319.svg"/><Relationship Id="rId45" Type="http://schemas.openxmlformats.org/officeDocument/2006/relationships/image" Target="../media/image324.png"/><Relationship Id="rId5" Type="http://schemas.openxmlformats.org/officeDocument/2006/relationships/image" Target="../media/image284.png"/><Relationship Id="rId15" Type="http://schemas.openxmlformats.org/officeDocument/2006/relationships/image" Target="../media/image294.png"/><Relationship Id="rId23" Type="http://schemas.openxmlformats.org/officeDocument/2006/relationships/image" Target="../media/image302.png"/><Relationship Id="rId28" Type="http://schemas.openxmlformats.org/officeDocument/2006/relationships/image" Target="../media/image307.svg"/><Relationship Id="rId36" Type="http://schemas.openxmlformats.org/officeDocument/2006/relationships/image" Target="../media/image315.svg"/><Relationship Id="rId49" Type="http://schemas.openxmlformats.org/officeDocument/2006/relationships/hyperlink" Target="https://www.tokyo-prime.jp/calendar/" TargetMode="External"/><Relationship Id="rId10" Type="http://schemas.openxmlformats.org/officeDocument/2006/relationships/image" Target="../media/image289.svg"/><Relationship Id="rId19" Type="http://schemas.openxmlformats.org/officeDocument/2006/relationships/image" Target="../media/image298.png"/><Relationship Id="rId31" Type="http://schemas.openxmlformats.org/officeDocument/2006/relationships/image" Target="../media/image310.png"/><Relationship Id="rId44" Type="http://schemas.openxmlformats.org/officeDocument/2006/relationships/image" Target="../media/image323.svg"/><Relationship Id="rId4" Type="http://schemas.openxmlformats.org/officeDocument/2006/relationships/image" Target="../media/image283.svg"/><Relationship Id="rId9" Type="http://schemas.openxmlformats.org/officeDocument/2006/relationships/image" Target="../media/image288.png"/><Relationship Id="rId14" Type="http://schemas.openxmlformats.org/officeDocument/2006/relationships/image" Target="../media/image293.svg"/><Relationship Id="rId22" Type="http://schemas.openxmlformats.org/officeDocument/2006/relationships/image" Target="../media/image301.svg"/><Relationship Id="rId27" Type="http://schemas.openxmlformats.org/officeDocument/2006/relationships/image" Target="../media/image306.png"/><Relationship Id="rId30" Type="http://schemas.openxmlformats.org/officeDocument/2006/relationships/image" Target="../media/image309.svg"/><Relationship Id="rId35" Type="http://schemas.openxmlformats.org/officeDocument/2006/relationships/image" Target="../media/image314.png"/><Relationship Id="rId43" Type="http://schemas.openxmlformats.org/officeDocument/2006/relationships/image" Target="../media/image322.png"/><Relationship Id="rId48" Type="http://schemas.openxmlformats.org/officeDocument/2006/relationships/image" Target="../media/image327.svg"/><Relationship Id="rId8" Type="http://schemas.openxmlformats.org/officeDocument/2006/relationships/image" Target="../media/image287.svg"/><Relationship Id="rId3" Type="http://schemas.openxmlformats.org/officeDocument/2006/relationships/image" Target="../media/image282.png"/><Relationship Id="rId12" Type="http://schemas.openxmlformats.org/officeDocument/2006/relationships/image" Target="../media/image291.svg"/><Relationship Id="rId17" Type="http://schemas.openxmlformats.org/officeDocument/2006/relationships/image" Target="../media/image296.png"/><Relationship Id="rId25" Type="http://schemas.openxmlformats.org/officeDocument/2006/relationships/image" Target="../media/image304.png"/><Relationship Id="rId33" Type="http://schemas.openxmlformats.org/officeDocument/2006/relationships/image" Target="../media/image312.png"/><Relationship Id="rId38" Type="http://schemas.openxmlformats.org/officeDocument/2006/relationships/image" Target="../media/image317.svg"/><Relationship Id="rId46" Type="http://schemas.openxmlformats.org/officeDocument/2006/relationships/image" Target="../media/image325.svg"/><Relationship Id="rId20" Type="http://schemas.openxmlformats.org/officeDocument/2006/relationships/image" Target="../media/image299.svg"/><Relationship Id="rId41" Type="http://schemas.openxmlformats.org/officeDocument/2006/relationships/image" Target="../media/image320.png"/><Relationship Id="rId1" Type="http://schemas.openxmlformats.org/officeDocument/2006/relationships/slideLayout" Target="../slideLayouts/slideLayout1.xml"/><Relationship Id="rId6" Type="http://schemas.openxmlformats.org/officeDocument/2006/relationships/image" Target="../media/image285.svg"/></Relationships>
</file>

<file path=ppt/slides/_rels/slide39.xml.rels><?xml version="1.0" encoding="UTF-8" standalone="yes"?>
<Relationships xmlns="http://schemas.openxmlformats.org/package/2006/relationships"><Relationship Id="rId8" Type="http://schemas.openxmlformats.org/officeDocument/2006/relationships/image" Target="../media/image333.png"/><Relationship Id="rId3" Type="http://schemas.openxmlformats.org/officeDocument/2006/relationships/image" Target="../media/image328.png"/><Relationship Id="rId7" Type="http://schemas.openxmlformats.org/officeDocument/2006/relationships/image" Target="../media/image332.sv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31.png"/><Relationship Id="rId11" Type="http://schemas.openxmlformats.org/officeDocument/2006/relationships/image" Target="../media/image336.png"/><Relationship Id="rId5" Type="http://schemas.openxmlformats.org/officeDocument/2006/relationships/image" Target="../media/image330.jpeg"/><Relationship Id="rId10" Type="http://schemas.openxmlformats.org/officeDocument/2006/relationships/image" Target="../media/image335.png"/><Relationship Id="rId4" Type="http://schemas.openxmlformats.org/officeDocument/2006/relationships/image" Target="../media/image329.svg"/><Relationship Id="rId9" Type="http://schemas.openxmlformats.org/officeDocument/2006/relationships/image" Target="../media/image334.sv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37.png"/><Relationship Id="rId7" Type="http://schemas.openxmlformats.org/officeDocument/2006/relationships/image" Target="../media/image341.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40.svg"/><Relationship Id="rId5" Type="http://schemas.openxmlformats.org/officeDocument/2006/relationships/image" Target="../media/image339.png"/><Relationship Id="rId4" Type="http://schemas.openxmlformats.org/officeDocument/2006/relationships/image" Target="../media/image338.svg"/></Relationships>
</file>

<file path=ppt/slides/_rels/slide41.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sv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36.sv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8" Type="http://schemas.openxmlformats.org/officeDocument/2006/relationships/image" Target="../media/image347.svg"/><Relationship Id="rId13" Type="http://schemas.openxmlformats.org/officeDocument/2006/relationships/image" Target="../media/image352.png"/><Relationship Id="rId3" Type="http://schemas.openxmlformats.org/officeDocument/2006/relationships/image" Target="../media/image342.png"/><Relationship Id="rId7" Type="http://schemas.openxmlformats.org/officeDocument/2006/relationships/image" Target="../media/image346.png"/><Relationship Id="rId12" Type="http://schemas.openxmlformats.org/officeDocument/2006/relationships/image" Target="../media/image351.png"/><Relationship Id="rId2" Type="http://schemas.openxmlformats.org/officeDocument/2006/relationships/notesSlide" Target="../notesSlides/notesSlide40.xml"/><Relationship Id="rId16" Type="http://schemas.openxmlformats.org/officeDocument/2006/relationships/image" Target="../media/image355.png"/><Relationship Id="rId1" Type="http://schemas.openxmlformats.org/officeDocument/2006/relationships/slideLayout" Target="../slideLayouts/slideLayout1.xml"/><Relationship Id="rId6" Type="http://schemas.openxmlformats.org/officeDocument/2006/relationships/image" Target="../media/image345.svg"/><Relationship Id="rId11" Type="http://schemas.openxmlformats.org/officeDocument/2006/relationships/image" Target="../media/image350.svg"/><Relationship Id="rId5" Type="http://schemas.openxmlformats.org/officeDocument/2006/relationships/image" Target="../media/image344.png"/><Relationship Id="rId15" Type="http://schemas.openxmlformats.org/officeDocument/2006/relationships/image" Target="../media/image354.png"/><Relationship Id="rId10" Type="http://schemas.openxmlformats.org/officeDocument/2006/relationships/image" Target="../media/image349.png"/><Relationship Id="rId4" Type="http://schemas.openxmlformats.org/officeDocument/2006/relationships/image" Target="../media/image343.jpeg"/><Relationship Id="rId9" Type="http://schemas.openxmlformats.org/officeDocument/2006/relationships/image" Target="../media/image348.png"/><Relationship Id="rId14" Type="http://schemas.openxmlformats.org/officeDocument/2006/relationships/image" Target="../media/image353.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56.png"/><Relationship Id="rId7" Type="http://schemas.openxmlformats.org/officeDocument/2006/relationships/image" Target="../media/image360.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359.png"/><Relationship Id="rId5" Type="http://schemas.openxmlformats.org/officeDocument/2006/relationships/image" Target="../media/image358.png"/><Relationship Id="rId4" Type="http://schemas.openxmlformats.org/officeDocument/2006/relationships/image" Target="../media/image357.png"/></Relationships>
</file>

<file path=ppt/slides/_rels/slide45.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362.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364.sv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image" Target="../media/image16.png"/><Relationship Id="rId21" Type="http://schemas.openxmlformats.org/officeDocument/2006/relationships/hyperlink" Target="https://order.tokyo-prime.jp/normal" TargetMode="External"/><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 Type="http://schemas.openxmlformats.org/officeDocument/2006/relationships/notesSlide" Target="../notesSlides/notesSlide5.xml"/><Relationship Id="rId16" Type="http://schemas.openxmlformats.org/officeDocument/2006/relationships/image" Target="../media/image29.svg"/><Relationship Id="rId20" Type="http://schemas.openxmlformats.org/officeDocument/2006/relationships/image" Target="../media/image33.svg"/><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19" Type="http://schemas.openxmlformats.org/officeDocument/2006/relationships/image" Target="../media/image32.pn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6.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15.sv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36.sv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0.svg"/><Relationship Id="rId11" Type="http://schemas.openxmlformats.org/officeDocument/2006/relationships/image" Target="../media/image45.sv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svg"/><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8.sv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20BDB41F-5D9C-3F5C-E5E4-1B6ED7B72733}"/>
              </a:ext>
            </a:extLst>
          </p:cNvPr>
          <p:cNvPicPr>
            <a:picLocks noChangeAspect="1"/>
          </p:cNvPicPr>
          <p:nvPr/>
        </p:nvPicPr>
        <p:blipFill>
          <a:blip r:embed="rId3"/>
          <a:stretch>
            <a:fillRect/>
          </a:stretch>
        </p:blipFill>
        <p:spPr>
          <a:xfrm>
            <a:off x="0" y="0"/>
            <a:ext cx="18288000"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8200" y="4017645"/>
            <a:ext cx="6867525" cy="723900"/>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6592550" y="9553575"/>
            <a:ext cx="1312627" cy="401507"/>
          </a:xfrm>
          <a:prstGeom prst="rect">
            <a:avLst/>
          </a:prstGeom>
        </p:spPr>
      </p:pic>
      <p:sp>
        <p:nvSpPr>
          <p:cNvPr id="5" name="Object4"/>
          <p:cNvSpPr/>
          <p:nvPr/>
        </p:nvSpPr>
        <p:spPr>
          <a:xfrm>
            <a:off x="876300" y="9115425"/>
            <a:ext cx="2790825" cy="542925"/>
          </a:xfrm>
          <a:prstGeom prst="rect">
            <a:avLst/>
          </a:prstGeom>
          <a:noFill/>
          <a:ln/>
        </p:spPr>
        <p:txBody>
          <a:bodyPr wrap="square" lIns="0" tIns="0" rIns="0" bIns="0" rtlCol="0" anchor="t">
            <a:normAutofit fontScale="92500"/>
          </a:bodyPr>
          <a:lstStyle/>
          <a:p>
            <a:pPr algn="ctr">
              <a:lnSpc>
                <a:spcPts val="3525"/>
              </a:lnSpc>
            </a:pPr>
            <a:r>
              <a:rPr lang="en-US" sz="3000" b="0" i="0" kern="0" spc="330" dirty="0">
                <a:solidFill>
                  <a:srgbClr val="FFFFFF"/>
                </a:solidFill>
                <a:latin typeface="Noto Serif JP Regular" pitchFamily="34" charset="0"/>
                <a:ea typeface="Noto Serif JP Regular" pitchFamily="34" charset="-122"/>
                <a:cs typeface="Noto Serif JP Regular" pitchFamily="34" charset="-120"/>
              </a:rPr>
              <a:t>Media Guide</a:t>
            </a:r>
            <a:endParaRPr lang="en-US" sz="3000" dirty="0"/>
          </a:p>
        </p:txBody>
      </p:sp>
      <p:sp>
        <p:nvSpPr>
          <p:cNvPr id="6" name="Object5"/>
          <p:cNvSpPr/>
          <p:nvPr/>
        </p:nvSpPr>
        <p:spPr>
          <a:xfrm>
            <a:off x="3990975" y="9115425"/>
            <a:ext cx="3743325" cy="542925"/>
          </a:xfrm>
          <a:prstGeom prst="rect">
            <a:avLst/>
          </a:prstGeom>
          <a:noFill/>
          <a:ln/>
        </p:spPr>
        <p:txBody>
          <a:bodyPr wrap="square" lIns="0" tIns="0" rIns="0" bIns="0" rtlCol="0" anchor="t"/>
          <a:lstStyle/>
          <a:p>
            <a:pPr algn="l">
              <a:lnSpc>
                <a:spcPts val="3525"/>
              </a:lnSpc>
            </a:pPr>
            <a:r>
              <a:rPr lang="en-US" sz="3000" b="0" i="0" kern="0" spc="330" dirty="0">
                <a:solidFill>
                  <a:srgbClr val="FFFFFF"/>
                </a:solidFill>
                <a:latin typeface="Noto Serif JP Regular" pitchFamily="34" charset="0"/>
                <a:ea typeface="Noto Serif JP Regular" pitchFamily="34" charset="-122"/>
                <a:cs typeface="Noto Serif JP Regular" pitchFamily="34" charset="-120"/>
              </a:rPr>
              <a:t>2024.01 - 2024.03</a:t>
            </a:r>
            <a:endParaRPr lang="en-US" sz="3000" dirty="0"/>
          </a:p>
        </p:txBody>
      </p:sp>
      <p:sp>
        <p:nvSpPr>
          <p:cNvPr id="7" name="Object6"/>
          <p:cNvSpPr/>
          <p:nvPr/>
        </p:nvSpPr>
        <p:spPr>
          <a:xfrm>
            <a:off x="847725" y="5122545"/>
            <a:ext cx="6905625" cy="1333500"/>
          </a:xfrm>
          <a:prstGeom prst="rect">
            <a:avLst/>
          </a:prstGeom>
          <a:noFill/>
          <a:ln/>
        </p:spPr>
        <p:txBody>
          <a:bodyPr wrap="square" lIns="0" tIns="0" rIns="0" bIns="0" rtlCol="0" anchor="t">
            <a:normAutofit fontScale="92500"/>
          </a:bodyPr>
          <a:lstStyle/>
          <a:p>
            <a:pPr algn="l">
              <a:lnSpc>
                <a:spcPts val="5265"/>
              </a:lnSpc>
            </a:pPr>
            <a:r>
              <a:rPr lang="en-US" sz="2925" b="0" i="0" kern="0" spc="527" dirty="0">
                <a:solidFill>
                  <a:srgbClr val="FFFFFF"/>
                </a:solidFill>
                <a:latin typeface="Noto Serif JP Medium" pitchFamily="34" charset="0"/>
                <a:ea typeface="Noto Serif JP Medium" pitchFamily="34" charset="-122"/>
                <a:cs typeface="Noto Serif JP Medium" pitchFamily="34" charset="-120"/>
              </a:rPr>
              <a:t>国内設置台数NO.1
上質なタクシーサイネージメディア</a:t>
            </a:r>
            <a:endParaRPr lang="en-US" sz="2925" dirty="0"/>
          </a:p>
        </p:txBody>
      </p:sp>
      <p:sp>
        <p:nvSpPr>
          <p:cNvPr id="2" name="Object5">
            <a:extLst>
              <a:ext uri="{FF2B5EF4-FFF2-40B4-BE49-F238E27FC236}">
                <a16:creationId xmlns:a16="http://schemas.microsoft.com/office/drawing/2014/main" id="{A8D65BB5-CFE7-3B93-B50E-394EDE37E0A1}"/>
              </a:ext>
            </a:extLst>
          </p:cNvPr>
          <p:cNvSpPr/>
          <p:nvPr/>
        </p:nvSpPr>
        <p:spPr>
          <a:xfrm>
            <a:off x="990603" y="8594003"/>
            <a:ext cx="3743325" cy="542925"/>
          </a:xfrm>
          <a:prstGeom prst="rect">
            <a:avLst/>
          </a:prstGeom>
          <a:noFill/>
          <a:ln/>
        </p:spPr>
        <p:txBody>
          <a:bodyPr wrap="square" lIns="0" tIns="0" rIns="0" bIns="0" rtlCol="0" anchor="t"/>
          <a:lstStyle/>
          <a:p>
            <a:pPr algn="l">
              <a:lnSpc>
                <a:spcPts val="3525"/>
              </a:lnSpc>
            </a:pPr>
            <a:r>
              <a:rPr lang="en-US" sz="2000" b="0" i="0" kern="0" spc="330" dirty="0">
                <a:solidFill>
                  <a:srgbClr val="FFFFFF"/>
                </a:solidFill>
                <a:latin typeface="Noto Serif JP Regular" pitchFamily="34" charset="0"/>
                <a:ea typeface="Noto Serif JP Regular" pitchFamily="34" charset="-122"/>
                <a:cs typeface="Noto Serif JP Regular" pitchFamily="34" charset="-120"/>
              </a:rPr>
              <a:t>2023.10.02時点</a:t>
            </a:r>
            <a:endParaRPr lang="en-US"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bg>
      <p:bgPr>
        <a:solidFill>
          <a:srgbClr val="02022E"/>
        </a:solidFill>
        <a:effectLst/>
      </p:bgPr>
    </p:bg>
    <p:spTree>
      <p:nvGrpSpPr>
        <p:cNvPr id="1" name=""/>
        <p:cNvGrpSpPr/>
        <p:nvPr/>
      </p:nvGrpSpPr>
      <p:grpSpPr>
        <a:xfrm>
          <a:off x="0" y="0"/>
          <a:ext cx="0" cy="0"/>
          <a:chOff x="0" y="0"/>
          <a:chExt cx="0" cy="0"/>
        </a:xfrm>
      </p:grpSpPr>
      <p:pic>
        <p:nvPicPr>
          <p:cNvPr id="6" name="図 5" descr="屋外, 建物, 道路, 歩道 が含まれている画像&#10;&#10;自動的に生成された説明">
            <a:extLst>
              <a:ext uri="{FF2B5EF4-FFF2-40B4-BE49-F238E27FC236}">
                <a16:creationId xmlns:a16="http://schemas.microsoft.com/office/drawing/2014/main" id="{FB04F2ED-8AD1-39A1-0963-3A870C3D9D01}"/>
              </a:ext>
            </a:extLst>
          </p:cNvPr>
          <p:cNvPicPr>
            <a:picLocks noChangeAspect="1"/>
          </p:cNvPicPr>
          <p:nvPr/>
        </p:nvPicPr>
        <p:blipFill>
          <a:blip r:embed="rId3"/>
          <a:stretch>
            <a:fillRect/>
          </a:stretch>
        </p:blipFill>
        <p:spPr>
          <a:xfrm>
            <a:off x="4762" y="0"/>
            <a:ext cx="18278475"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9" name="テキスト ボックス 8">
            <a:extLst>
              <a:ext uri="{FF2B5EF4-FFF2-40B4-BE49-F238E27FC236}">
                <a16:creationId xmlns:a16="http://schemas.microsoft.com/office/drawing/2014/main" id="{F3C13289-8907-1180-8A16-8564198390C0}"/>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10</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8" name="Object4">
            <a:extLst>
              <a:ext uri="{FF2B5EF4-FFF2-40B4-BE49-F238E27FC236}">
                <a16:creationId xmlns:a16="http://schemas.microsoft.com/office/drawing/2014/main" id="{8A0F0F9A-B491-EAC4-617D-75575A2CCBEC}"/>
              </a:ext>
            </a:extLst>
          </p:cNvPr>
          <p:cNvSpPr/>
          <p:nvPr/>
        </p:nvSpPr>
        <p:spPr>
          <a:xfrm>
            <a:off x="831272" y="8551950"/>
            <a:ext cx="5889567" cy="876300"/>
          </a:xfrm>
          <a:prstGeom prst="rect">
            <a:avLst/>
          </a:prstGeom>
          <a:noFill/>
          <a:ln/>
        </p:spPr>
        <p:txBody>
          <a:bodyPr wrap="square" lIns="0" tIns="0" rIns="0" bIns="0" rtlCol="0" anchor="t">
            <a:noAutofit/>
          </a:bodyPr>
          <a:lstStyle/>
          <a:p>
            <a:pPr algn="ctr">
              <a:lnSpc>
                <a:spcPts val="5625"/>
              </a:lnSpc>
            </a:pPr>
            <a:r>
              <a:rPr lang="en-US" sz="5400" b="0" i="0" kern="0" spc="816">
                <a:solidFill>
                  <a:srgbClr val="FFFFFF"/>
                </a:solidFill>
                <a:latin typeface="Noto Serif JP Regular" pitchFamily="34" charset="0"/>
                <a:ea typeface="Noto Serif JP Regular" pitchFamily="34" charset="-122"/>
                <a:cs typeface="Noto Serif JP Regular" pitchFamily="34" charset="-120"/>
              </a:rPr>
              <a:t>ユーザーの特徴</a:t>
            </a:r>
            <a:endParaRPr lang="en-US" sz="5400"/>
          </a:p>
        </p:txBody>
      </p:sp>
      <p:sp>
        <p:nvSpPr>
          <p:cNvPr id="10" name="Object5">
            <a:extLst>
              <a:ext uri="{FF2B5EF4-FFF2-40B4-BE49-F238E27FC236}">
                <a16:creationId xmlns:a16="http://schemas.microsoft.com/office/drawing/2014/main" id="{2504FF49-7764-37D5-CF4B-024F51B56B82}"/>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a:t>
            </a:r>
            <a:r>
              <a:rPr lang="en-US" sz="2400" kern="0" spc="383">
                <a:solidFill>
                  <a:srgbClr val="FFFFFF"/>
                </a:solidFill>
                <a:latin typeface="Noto Serif JP Regular" pitchFamily="34" charset="0"/>
                <a:ea typeface="Noto Serif JP Regular" pitchFamily="34" charset="-122"/>
                <a:cs typeface="Noto Serif JP Regular" pitchFamily="34" charset="-120"/>
              </a:rPr>
              <a:t>3</a:t>
            </a:r>
            <a:endParaRPr lang="en-US" sz="2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テキスト プレースホルダー 107">
            <a:extLst>
              <a:ext uri="{FF2B5EF4-FFF2-40B4-BE49-F238E27FC236}">
                <a16:creationId xmlns:a16="http://schemas.microsoft.com/office/drawing/2014/main" id="{4C44CB44-83C2-081C-6C9C-97D1583102E7}"/>
              </a:ext>
            </a:extLst>
          </p:cNvPr>
          <p:cNvSpPr>
            <a:spLocks noGrp="1"/>
          </p:cNvSpPr>
          <p:nvPr>
            <p:ph type="body" sz="quarter" idx="10"/>
          </p:nvPr>
        </p:nvSpPr>
        <p:spPr>
          <a:xfrm>
            <a:off x="674805" y="129266"/>
            <a:ext cx="2744670" cy="639762"/>
          </a:xfrm>
        </p:spPr>
        <p:txBody>
          <a:bodyPr>
            <a:normAutofit/>
          </a:bodyPr>
          <a:lstStyle/>
          <a:p>
            <a:r>
              <a:rPr lang="ja-JP" altLang="en-US"/>
              <a:t>ユーザー属性</a:t>
            </a:r>
          </a:p>
        </p:txBody>
      </p:sp>
      <p:sp>
        <p:nvSpPr>
          <p:cNvPr id="109" name="テキスト プレースホルダー 108">
            <a:extLst>
              <a:ext uri="{FF2B5EF4-FFF2-40B4-BE49-F238E27FC236}">
                <a16:creationId xmlns:a16="http://schemas.microsoft.com/office/drawing/2014/main" id="{B198FE93-DEBD-5A90-C056-E4A4847A52BE}"/>
              </a:ext>
            </a:extLst>
          </p:cNvPr>
          <p:cNvSpPr>
            <a:spLocks noGrp="1"/>
          </p:cNvSpPr>
          <p:nvPr>
            <p:ph type="body" sz="quarter" idx="11"/>
          </p:nvPr>
        </p:nvSpPr>
        <p:spPr>
          <a:xfrm>
            <a:off x="3345180" y="127982"/>
            <a:ext cx="11229324" cy="639762"/>
          </a:xfrm>
        </p:spPr>
        <p:txBody>
          <a:bodyPr/>
          <a:lstStyle/>
          <a:p>
            <a:r>
              <a:rPr lang="ja-JP" altLang="en-US"/>
              <a:t>タクシーは全国主要都市において、性別、年齢を問わず利用されています。</a:t>
            </a:r>
          </a:p>
        </p:txBody>
      </p:sp>
      <p:sp>
        <p:nvSpPr>
          <p:cNvPr id="2" name="Object100">
            <a:extLst>
              <a:ext uri="{FF2B5EF4-FFF2-40B4-BE49-F238E27FC236}">
                <a16:creationId xmlns:a16="http://schemas.microsoft.com/office/drawing/2014/main" id="{3A8A982B-B11E-4264-950C-FDB1EB26425B}"/>
              </a:ext>
            </a:extLst>
          </p:cNvPr>
          <p:cNvSpPr/>
          <p:nvPr/>
        </p:nvSpPr>
        <p:spPr>
          <a:xfrm>
            <a:off x="400050" y="8693149"/>
            <a:ext cx="9115426" cy="990601"/>
          </a:xfrm>
          <a:prstGeom prst="rect">
            <a:avLst/>
          </a:prstGeom>
          <a:noFill/>
          <a:ln/>
        </p:spPr>
        <p:txBody>
          <a:bodyPr wrap="square" lIns="0" tIns="0" rIns="0" bIns="0" rtlCol="0" anchor="t">
            <a:normAutofit lnSpcReduction="10000"/>
          </a:bodyPr>
          <a:lstStyle/>
          <a:p>
            <a:pPr marL="171450" indent="-171450" algn="l">
              <a:lnSpc>
                <a:spcPct val="160000"/>
              </a:lnSpc>
              <a:buFont typeface="システムフォント（レギュラー）"/>
              <a:buChar char="※"/>
            </a:pPr>
            <a:r>
              <a:rPr lang="en-US" sz="825" b="0" i="0" kern="0" spc="83" dirty="0">
                <a:solidFill>
                  <a:srgbClr val="F0F2FB"/>
                </a:solidFill>
                <a:latin typeface="Noto Sans JP Light" pitchFamily="34" charset="0"/>
                <a:ea typeface="Noto Sans JP Light" pitchFamily="34" charset="-122"/>
                <a:cs typeface="Noto Sans JP Light" pitchFamily="34" charset="-120"/>
              </a:rPr>
              <a:t>モニタスアンケートによるタクシー利用者調査, 20</a:t>
            </a:r>
            <a:r>
              <a:rPr lang="en-US" altLang="ja-JP" sz="825" b="0" i="0" kern="0" spc="83" dirty="0">
                <a:solidFill>
                  <a:srgbClr val="F0F2FB"/>
                </a:solidFill>
                <a:latin typeface="Noto Sans JP Light" pitchFamily="34" charset="0"/>
                <a:ea typeface="Noto Sans JP Light" pitchFamily="34" charset="-122"/>
                <a:cs typeface="Noto Sans JP Light" pitchFamily="34" charset="-120"/>
              </a:rPr>
              <a:t>23</a:t>
            </a:r>
            <a:r>
              <a:rPr lang="en-US" sz="825" b="0" i="0" kern="0" spc="83" dirty="0">
                <a:solidFill>
                  <a:srgbClr val="F0F2FB"/>
                </a:solidFill>
                <a:latin typeface="Noto Sans JP Light" pitchFamily="34" charset="0"/>
                <a:ea typeface="Noto Sans JP Light" pitchFamily="34" charset="-122"/>
                <a:cs typeface="Noto Sans JP Light" pitchFamily="34" charset="-120"/>
              </a:rPr>
              <a:t>年</a:t>
            </a:r>
            <a:r>
              <a:rPr lang="en-US" altLang="ja-JP" sz="825" b="0" i="0" kern="0" spc="83" dirty="0">
                <a:solidFill>
                  <a:srgbClr val="F0F2FB"/>
                </a:solidFill>
                <a:latin typeface="Noto Sans JP Light" pitchFamily="34" charset="0"/>
                <a:ea typeface="Noto Sans JP Light" pitchFamily="34" charset="-122"/>
                <a:cs typeface="Noto Sans JP Light" pitchFamily="34" charset="-120"/>
              </a:rPr>
              <a:t>5</a:t>
            </a:r>
            <a:r>
              <a:rPr lang="en-US" sz="825" b="0" i="0" kern="0" spc="83" dirty="0">
                <a:solidFill>
                  <a:srgbClr val="F0F2FB"/>
                </a:solidFill>
                <a:latin typeface="Noto Sans JP Light" pitchFamily="34" charset="0"/>
                <a:ea typeface="Noto Sans JP Light" pitchFamily="34" charset="-122"/>
                <a:cs typeface="Noto Sans JP Light" pitchFamily="34" charset="-120"/>
              </a:rPr>
              <a:t>月</a:t>
            </a:r>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東京都、神奈川県、埼玉県、千葉県、愛知県、大阪府、京都府、兵庫県、福岡県、北海道在住の方で月2回以上東京、愛知、大阪、福岡、北海道でタクシーを利用する20歳以上の男女:1,489人</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期間: 2023年5月</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altLang="ja-JP" sz="825" dirty="0"/>
          </a:p>
          <a:p>
            <a:pPr algn="l">
              <a:lnSpc>
                <a:spcPct val="160000"/>
              </a:lnSpc>
            </a:pPr>
            <a:endParaRPr lang="en-US" sz="825" dirty="0"/>
          </a:p>
          <a:p>
            <a:pPr algn="l">
              <a:lnSpc>
                <a:spcPct val="160000"/>
              </a:lnSpc>
            </a:pPr>
            <a:endParaRPr lang="en-US" sz="825" dirty="0"/>
          </a:p>
        </p:txBody>
      </p:sp>
      <p:pic>
        <p:nvPicPr>
          <p:cNvPr id="14" name="Object 8" descr="preencoded.png">
            <a:extLst>
              <a:ext uri="{FF2B5EF4-FFF2-40B4-BE49-F238E27FC236}">
                <a16:creationId xmlns:a16="http://schemas.microsoft.com/office/drawing/2014/main" id="{56F3E356-52A7-3851-AA60-FF0FBD2909F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569617" y="4285046"/>
            <a:ext cx="2181225" cy="2181225"/>
          </a:xfrm>
          <a:prstGeom prst="rect">
            <a:avLst/>
          </a:prstGeom>
        </p:spPr>
      </p:pic>
      <p:sp>
        <p:nvSpPr>
          <p:cNvPr id="15" name="Object26">
            <a:extLst>
              <a:ext uri="{FF2B5EF4-FFF2-40B4-BE49-F238E27FC236}">
                <a16:creationId xmlns:a16="http://schemas.microsoft.com/office/drawing/2014/main" id="{746A9BDB-5CCE-7A86-E932-9E8D194D795F}"/>
              </a:ext>
            </a:extLst>
          </p:cNvPr>
          <p:cNvSpPr/>
          <p:nvPr/>
        </p:nvSpPr>
        <p:spPr>
          <a:xfrm>
            <a:off x="2308559" y="1586924"/>
            <a:ext cx="1009650" cy="609600"/>
          </a:xfrm>
          <a:prstGeom prst="rect">
            <a:avLst/>
          </a:prstGeom>
          <a:noFill/>
          <a:ln/>
        </p:spPr>
        <p:txBody>
          <a:bodyPr wrap="square" lIns="0" tIns="0" rIns="0" bIns="0" rtlCol="0" anchor="t">
            <a:normAutofit/>
          </a:bodyPr>
          <a:lstStyle/>
          <a:p>
            <a:pPr>
              <a:lnSpc>
                <a:spcPts val="4800"/>
              </a:lnSpc>
            </a:pPr>
            <a:r>
              <a:rPr lang="en-US" sz="2400" kern="0" spc="240">
                <a:solidFill>
                  <a:srgbClr val="FFFFFF"/>
                </a:solidFill>
                <a:latin typeface="Noto Serif JP Regular" pitchFamily="34" charset="0"/>
                <a:ea typeface="Noto Serif JP Regular" pitchFamily="34" charset="-122"/>
                <a:cs typeface="Noto Serif JP Regular" pitchFamily="34" charset="-120"/>
              </a:rPr>
              <a:t>男女比</a:t>
            </a:r>
            <a:endParaRPr lang="en-US" sz="2400"/>
          </a:p>
        </p:txBody>
      </p:sp>
      <p:sp>
        <p:nvSpPr>
          <p:cNvPr id="16" name="Object29">
            <a:extLst>
              <a:ext uri="{FF2B5EF4-FFF2-40B4-BE49-F238E27FC236}">
                <a16:creationId xmlns:a16="http://schemas.microsoft.com/office/drawing/2014/main" id="{EFB3B841-7846-EDA3-0159-792F807552F5}"/>
              </a:ext>
            </a:extLst>
          </p:cNvPr>
          <p:cNvSpPr/>
          <p:nvPr/>
        </p:nvSpPr>
        <p:spPr>
          <a:xfrm>
            <a:off x="14226239" y="1576805"/>
            <a:ext cx="1009650" cy="609600"/>
          </a:xfrm>
          <a:prstGeom prst="rect">
            <a:avLst/>
          </a:prstGeom>
          <a:noFill/>
          <a:ln/>
        </p:spPr>
        <p:txBody>
          <a:bodyPr wrap="square" lIns="0" tIns="0" rIns="0" bIns="0" rtlCol="0" anchor="t">
            <a:normAutofit/>
          </a:bodyPr>
          <a:lstStyle/>
          <a:p>
            <a:pPr>
              <a:lnSpc>
                <a:spcPts val="4800"/>
              </a:lnSpc>
            </a:pPr>
            <a:r>
              <a:rPr lang="en-US" sz="2400" kern="0" spc="240">
                <a:solidFill>
                  <a:srgbClr val="FFFFFF"/>
                </a:solidFill>
                <a:latin typeface="Noto Serif JP Regular" pitchFamily="34" charset="0"/>
                <a:ea typeface="Noto Serif JP Regular" pitchFamily="34" charset="-122"/>
                <a:cs typeface="Noto Serif JP Regular" pitchFamily="34" charset="-120"/>
              </a:rPr>
              <a:t>年齢比</a:t>
            </a:r>
            <a:endParaRPr lang="en-US" sz="2400"/>
          </a:p>
        </p:txBody>
      </p:sp>
      <p:graphicFrame>
        <p:nvGraphicFramePr>
          <p:cNvPr id="17" name="グラフ 16">
            <a:extLst>
              <a:ext uri="{FF2B5EF4-FFF2-40B4-BE49-F238E27FC236}">
                <a16:creationId xmlns:a16="http://schemas.microsoft.com/office/drawing/2014/main" id="{7AE88861-780F-E22A-C596-8E5B12EA1806}"/>
              </a:ext>
            </a:extLst>
          </p:cNvPr>
          <p:cNvGraphicFramePr/>
          <p:nvPr/>
        </p:nvGraphicFramePr>
        <p:xfrm>
          <a:off x="936103" y="3562151"/>
          <a:ext cx="4512134" cy="3998489"/>
        </p:xfrm>
        <a:graphic>
          <a:graphicData uri="http://schemas.openxmlformats.org/drawingml/2006/chart">
            <c:chart xmlns:c="http://schemas.openxmlformats.org/drawingml/2006/chart" xmlns:r="http://schemas.openxmlformats.org/officeDocument/2006/relationships" r:id="rId5"/>
          </a:graphicData>
        </a:graphic>
      </p:graphicFrame>
      <p:pic>
        <p:nvPicPr>
          <p:cNvPr id="19" name="Object 20" descr="preencoded.png">
            <a:extLst>
              <a:ext uri="{FF2B5EF4-FFF2-40B4-BE49-F238E27FC236}">
                <a16:creationId xmlns:a16="http://schemas.microsoft.com/office/drawing/2014/main" id="{492436CF-6C9B-C2A3-DECF-28D25A1CC71C}"/>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406212" y="3310930"/>
            <a:ext cx="670713" cy="483650"/>
          </a:xfrm>
          <a:prstGeom prst="rect">
            <a:avLst/>
          </a:prstGeom>
        </p:spPr>
      </p:pic>
      <p:sp>
        <p:nvSpPr>
          <p:cNvPr id="20" name="Object94">
            <a:extLst>
              <a:ext uri="{FF2B5EF4-FFF2-40B4-BE49-F238E27FC236}">
                <a16:creationId xmlns:a16="http://schemas.microsoft.com/office/drawing/2014/main" id="{2DBFD11B-BDB6-E78E-7C5C-F03457B4B670}"/>
              </a:ext>
            </a:extLst>
          </p:cNvPr>
          <p:cNvSpPr/>
          <p:nvPr/>
        </p:nvSpPr>
        <p:spPr>
          <a:xfrm>
            <a:off x="4305497" y="3172836"/>
            <a:ext cx="1696233" cy="738664"/>
          </a:xfrm>
          <a:prstGeom prst="rect">
            <a:avLst/>
          </a:prstGeom>
          <a:noFill/>
          <a:ln/>
        </p:spPr>
        <p:txBody>
          <a:bodyPr wrap="square" lIns="0" tIns="0" rIns="0" bIns="0" rtlCol="0" anchor="t">
            <a:spAutoFit/>
          </a:bodyPr>
          <a:lstStyle/>
          <a:p>
            <a:r>
              <a:rPr lang="en-US" altLang="ja-JP" kern="0" spc="180">
                <a:solidFill>
                  <a:srgbClr val="FFFFFF"/>
                </a:solidFill>
                <a:latin typeface="Noto Serif JP Regular" pitchFamily="34" charset="0"/>
                <a:ea typeface="Noto Serif JP Regular" pitchFamily="34" charset="-122"/>
                <a:cs typeface="Noto Serif JP Regular" pitchFamily="34" charset="-120"/>
              </a:rPr>
              <a:t>男性</a:t>
            </a:r>
            <a:r>
              <a:rPr lang="en-US" sz="3000" kern="0" spc="443">
                <a:solidFill>
                  <a:srgbClr val="FFFFFF"/>
                </a:solidFill>
                <a:latin typeface="Noto Serif JP Regular" pitchFamily="34" charset="0"/>
                <a:ea typeface="Noto Serif JP Regular" pitchFamily="34" charset="-122"/>
                <a:cs typeface="Noto Serif JP Regular" pitchFamily="34" charset="-120"/>
              </a:rPr>
              <a:t>57.5</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21" name="Object95">
            <a:extLst>
              <a:ext uri="{FF2B5EF4-FFF2-40B4-BE49-F238E27FC236}">
                <a16:creationId xmlns:a16="http://schemas.microsoft.com/office/drawing/2014/main" id="{D2E7B1C6-3CF2-F37E-0733-2D03228215DD}"/>
              </a:ext>
            </a:extLst>
          </p:cNvPr>
          <p:cNvSpPr/>
          <p:nvPr/>
        </p:nvSpPr>
        <p:spPr>
          <a:xfrm>
            <a:off x="5244704" y="3574452"/>
            <a:ext cx="314325" cy="485775"/>
          </a:xfrm>
          <a:prstGeom prst="rect">
            <a:avLst/>
          </a:prstGeom>
          <a:noFill/>
          <a:ln/>
        </p:spPr>
        <p:txBody>
          <a:bodyPr wrap="square" lIns="0" tIns="0" rIns="0" bIns="0" rtlCol="0" anchor="t">
            <a:normAutofit/>
          </a:bodyPr>
          <a:lstStyle/>
          <a:p>
            <a:pPr algn="ctr">
              <a:lnSpc>
                <a:spcPts val="3840"/>
              </a:lnSpc>
            </a:pPr>
            <a:endParaRPr lang="en-US" sz="2400"/>
          </a:p>
        </p:txBody>
      </p:sp>
      <p:graphicFrame>
        <p:nvGraphicFramePr>
          <p:cNvPr id="28" name="グラフ 27">
            <a:extLst>
              <a:ext uri="{FF2B5EF4-FFF2-40B4-BE49-F238E27FC236}">
                <a16:creationId xmlns:a16="http://schemas.microsoft.com/office/drawing/2014/main" id="{A003E736-B1CF-C839-C63E-D0F358E047AF}"/>
              </a:ext>
            </a:extLst>
          </p:cNvPr>
          <p:cNvGraphicFramePr/>
          <p:nvPr/>
        </p:nvGraphicFramePr>
        <p:xfrm>
          <a:off x="12351082" y="3462982"/>
          <a:ext cx="4512134" cy="3998489"/>
        </p:xfrm>
        <a:graphic>
          <a:graphicData uri="http://schemas.openxmlformats.org/drawingml/2006/chart">
            <c:chart xmlns:c="http://schemas.openxmlformats.org/drawingml/2006/chart" xmlns:r="http://schemas.openxmlformats.org/officeDocument/2006/relationships" r:id="rId8"/>
          </a:graphicData>
        </a:graphic>
      </p:graphicFrame>
      <p:pic>
        <p:nvPicPr>
          <p:cNvPr id="29" name="Object 19" descr="preencoded.png">
            <a:extLst>
              <a:ext uri="{FF2B5EF4-FFF2-40B4-BE49-F238E27FC236}">
                <a16:creationId xmlns:a16="http://schemas.microsoft.com/office/drawing/2014/main" id="{48054E33-77C1-2151-8CD5-C4319644674B}"/>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5550817" y="3618296"/>
            <a:ext cx="670713" cy="483650"/>
          </a:xfrm>
          <a:prstGeom prst="rect">
            <a:avLst/>
          </a:prstGeom>
        </p:spPr>
      </p:pic>
      <p:pic>
        <p:nvPicPr>
          <p:cNvPr id="31" name="Object 21" descr="preencoded.png">
            <a:extLst>
              <a:ext uri="{FF2B5EF4-FFF2-40B4-BE49-F238E27FC236}">
                <a16:creationId xmlns:a16="http://schemas.microsoft.com/office/drawing/2014/main" id="{9440E673-6EE9-398C-B868-4DBDED9285BD}"/>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6160417" y="5789996"/>
            <a:ext cx="414338" cy="18288"/>
          </a:xfrm>
          <a:prstGeom prst="rect">
            <a:avLst/>
          </a:prstGeom>
        </p:spPr>
      </p:pic>
      <p:pic>
        <p:nvPicPr>
          <p:cNvPr id="32" name="Object 22" descr="preencoded.png">
            <a:extLst>
              <a:ext uri="{FF2B5EF4-FFF2-40B4-BE49-F238E27FC236}">
                <a16:creationId xmlns:a16="http://schemas.microsoft.com/office/drawing/2014/main" id="{2FA79D70-D032-C78D-D74E-F792CF3D5D84}"/>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flipH="1">
            <a:off x="14901215" y="7175239"/>
            <a:ext cx="708275" cy="146183"/>
          </a:xfrm>
          <a:prstGeom prst="rect">
            <a:avLst/>
          </a:prstGeom>
        </p:spPr>
      </p:pic>
      <p:pic>
        <p:nvPicPr>
          <p:cNvPr id="33" name="Object 25" descr="preencoded.png">
            <a:extLst>
              <a:ext uri="{FF2B5EF4-FFF2-40B4-BE49-F238E27FC236}">
                <a16:creationId xmlns:a16="http://schemas.microsoft.com/office/drawing/2014/main" id="{74BF462C-E948-8D4A-12C3-06E57E1C3903}"/>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3506169" y="3377991"/>
            <a:ext cx="922346" cy="460748"/>
          </a:xfrm>
          <a:prstGeom prst="rect">
            <a:avLst/>
          </a:prstGeom>
        </p:spPr>
      </p:pic>
      <p:pic>
        <p:nvPicPr>
          <p:cNvPr id="34" name="Object 20" descr="preencoded.png">
            <a:extLst>
              <a:ext uri="{FF2B5EF4-FFF2-40B4-BE49-F238E27FC236}">
                <a16:creationId xmlns:a16="http://schemas.microsoft.com/office/drawing/2014/main" id="{EA0A323E-388E-F4B6-4817-900323C81724}"/>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180758" y="6715054"/>
            <a:ext cx="670713" cy="483650"/>
          </a:xfrm>
          <a:prstGeom prst="rect">
            <a:avLst/>
          </a:prstGeom>
        </p:spPr>
      </p:pic>
      <p:graphicFrame>
        <p:nvGraphicFramePr>
          <p:cNvPr id="35" name="グラフ 34">
            <a:extLst>
              <a:ext uri="{FF2B5EF4-FFF2-40B4-BE49-F238E27FC236}">
                <a16:creationId xmlns:a16="http://schemas.microsoft.com/office/drawing/2014/main" id="{13C87531-6895-5556-8754-8107E522D144}"/>
              </a:ext>
            </a:extLst>
          </p:cNvPr>
          <p:cNvGraphicFramePr/>
          <p:nvPr/>
        </p:nvGraphicFramePr>
        <p:xfrm>
          <a:off x="589784" y="3422696"/>
          <a:ext cx="4481669" cy="3998489"/>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36" name="グラフ 35">
            <a:extLst>
              <a:ext uri="{FF2B5EF4-FFF2-40B4-BE49-F238E27FC236}">
                <a16:creationId xmlns:a16="http://schemas.microsoft.com/office/drawing/2014/main" id="{E9B744A7-7B51-2ECA-8A5C-033A5A7D71C4}"/>
              </a:ext>
            </a:extLst>
          </p:cNvPr>
          <p:cNvGraphicFramePr/>
          <p:nvPr/>
        </p:nvGraphicFramePr>
        <p:xfrm>
          <a:off x="6301176" y="3341604"/>
          <a:ext cx="5001108" cy="4068105"/>
        </p:xfrm>
        <a:graphic>
          <a:graphicData uri="http://schemas.openxmlformats.org/drawingml/2006/chart">
            <c:chart xmlns:c="http://schemas.openxmlformats.org/drawingml/2006/chart" xmlns:r="http://schemas.openxmlformats.org/officeDocument/2006/relationships" r:id="rId16"/>
          </a:graphicData>
        </a:graphic>
      </p:graphicFrame>
      <p:pic>
        <p:nvPicPr>
          <p:cNvPr id="37" name="Object 19" descr="preencoded.png">
            <a:extLst>
              <a:ext uri="{FF2B5EF4-FFF2-40B4-BE49-F238E27FC236}">
                <a16:creationId xmlns:a16="http://schemas.microsoft.com/office/drawing/2014/main" id="{4A815193-9A04-9854-8628-C516C4191AD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9422541" y="3498706"/>
            <a:ext cx="670713" cy="483650"/>
          </a:xfrm>
          <a:prstGeom prst="rect">
            <a:avLst/>
          </a:prstGeom>
        </p:spPr>
      </p:pic>
      <p:pic>
        <p:nvPicPr>
          <p:cNvPr id="38" name="Object 22" descr="preencoded.png">
            <a:extLst>
              <a:ext uri="{FF2B5EF4-FFF2-40B4-BE49-F238E27FC236}">
                <a16:creationId xmlns:a16="http://schemas.microsoft.com/office/drawing/2014/main" id="{86C271F4-2490-81FA-46CD-FC936C3A59E1}"/>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2315752" y="5992558"/>
            <a:ext cx="708275" cy="146183"/>
          </a:xfrm>
          <a:prstGeom prst="rect">
            <a:avLst/>
          </a:prstGeom>
        </p:spPr>
      </p:pic>
      <p:pic>
        <p:nvPicPr>
          <p:cNvPr id="39" name="Object 22" descr="preencoded.png">
            <a:extLst>
              <a:ext uri="{FF2B5EF4-FFF2-40B4-BE49-F238E27FC236}">
                <a16:creationId xmlns:a16="http://schemas.microsoft.com/office/drawing/2014/main" id="{E0D78B8C-34B1-99E3-517C-52F35273801B}"/>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6964819" y="6619261"/>
            <a:ext cx="708275" cy="146183"/>
          </a:xfrm>
          <a:prstGeom prst="rect">
            <a:avLst/>
          </a:prstGeom>
        </p:spPr>
      </p:pic>
      <p:sp>
        <p:nvSpPr>
          <p:cNvPr id="40" name="正方形/長方形 39">
            <a:extLst>
              <a:ext uri="{FF2B5EF4-FFF2-40B4-BE49-F238E27FC236}">
                <a16:creationId xmlns:a16="http://schemas.microsoft.com/office/drawing/2014/main" id="{7E2C9D06-3757-11CA-AFBC-1EB914FD4AA7}"/>
              </a:ext>
            </a:extLst>
          </p:cNvPr>
          <p:cNvSpPr/>
          <p:nvPr/>
        </p:nvSpPr>
        <p:spPr>
          <a:xfrm>
            <a:off x="1027542" y="1521104"/>
            <a:ext cx="3684633" cy="45719"/>
          </a:xfrm>
          <a:prstGeom prst="rect">
            <a:avLst/>
          </a:prstGeom>
          <a:solidFill>
            <a:srgbClr val="A48C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1" name="正方形/長方形 40">
            <a:extLst>
              <a:ext uri="{FF2B5EF4-FFF2-40B4-BE49-F238E27FC236}">
                <a16:creationId xmlns:a16="http://schemas.microsoft.com/office/drawing/2014/main" id="{6E17DC70-BE89-AA6A-E84A-873CC8CA50A9}"/>
              </a:ext>
            </a:extLst>
          </p:cNvPr>
          <p:cNvSpPr/>
          <p:nvPr/>
        </p:nvSpPr>
        <p:spPr>
          <a:xfrm>
            <a:off x="1027542" y="2278750"/>
            <a:ext cx="3684633" cy="45719"/>
          </a:xfrm>
          <a:prstGeom prst="rect">
            <a:avLst/>
          </a:prstGeom>
          <a:solidFill>
            <a:srgbClr val="A48C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2" name="Object26">
            <a:extLst>
              <a:ext uri="{FF2B5EF4-FFF2-40B4-BE49-F238E27FC236}">
                <a16:creationId xmlns:a16="http://schemas.microsoft.com/office/drawing/2014/main" id="{96B989D3-2987-D9E6-6F54-F24D7E0E304F}"/>
              </a:ext>
            </a:extLst>
          </p:cNvPr>
          <p:cNvSpPr/>
          <p:nvPr/>
        </p:nvSpPr>
        <p:spPr>
          <a:xfrm>
            <a:off x="7203251" y="1586924"/>
            <a:ext cx="3684633" cy="609600"/>
          </a:xfrm>
          <a:prstGeom prst="rect">
            <a:avLst/>
          </a:prstGeom>
          <a:noFill/>
          <a:ln/>
        </p:spPr>
        <p:txBody>
          <a:bodyPr wrap="square" lIns="0" tIns="0" rIns="0" bIns="0" rtlCol="0" anchor="t">
            <a:noAutofit/>
          </a:bodyPr>
          <a:lstStyle/>
          <a:p>
            <a:pPr>
              <a:lnSpc>
                <a:spcPts val="4800"/>
              </a:lnSpc>
            </a:pPr>
            <a:r>
              <a:rPr lang="en-US" sz="2400" kern="0" spc="240">
                <a:solidFill>
                  <a:srgbClr val="FFFFFF"/>
                </a:solidFill>
                <a:latin typeface="Noto Serif JP Regular" pitchFamily="34" charset="0"/>
                <a:ea typeface="Noto Serif JP Regular" pitchFamily="34" charset="-122"/>
                <a:cs typeface="Noto Serif JP Regular" pitchFamily="34" charset="-120"/>
              </a:rPr>
              <a:t>1ヶ月あたりの</a:t>
            </a:r>
            <a:r>
              <a:rPr lang="en-US" sz="2400" kern="0" spc="240">
                <a:solidFill>
                  <a:srgbClr val="FFFFFF"/>
                </a:solidFill>
                <a:latin typeface="Noto Serif JP Regular" pitchFamily="34" charset="0"/>
                <a:ea typeface="Noto Serif JP Regular" pitchFamily="34" charset="-122"/>
              </a:rPr>
              <a:t>乗車頻度</a:t>
            </a:r>
            <a:endParaRPr lang="en-US" sz="2400"/>
          </a:p>
        </p:txBody>
      </p:sp>
      <p:sp>
        <p:nvSpPr>
          <p:cNvPr id="43" name="正方形/長方形 42">
            <a:extLst>
              <a:ext uri="{FF2B5EF4-FFF2-40B4-BE49-F238E27FC236}">
                <a16:creationId xmlns:a16="http://schemas.microsoft.com/office/drawing/2014/main" id="{AB8DCDE4-3CE2-6C07-B782-5A6DC6E6D94A}"/>
              </a:ext>
            </a:extLst>
          </p:cNvPr>
          <p:cNvSpPr/>
          <p:nvPr/>
        </p:nvSpPr>
        <p:spPr>
          <a:xfrm>
            <a:off x="7076384" y="1521104"/>
            <a:ext cx="3684633" cy="45719"/>
          </a:xfrm>
          <a:prstGeom prst="rect">
            <a:avLst/>
          </a:prstGeom>
          <a:solidFill>
            <a:srgbClr val="A48C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4" name="正方形/長方形 43">
            <a:extLst>
              <a:ext uri="{FF2B5EF4-FFF2-40B4-BE49-F238E27FC236}">
                <a16:creationId xmlns:a16="http://schemas.microsoft.com/office/drawing/2014/main" id="{1B1BC344-8EC9-F34F-2DD1-5D7A0F3645B7}"/>
              </a:ext>
            </a:extLst>
          </p:cNvPr>
          <p:cNvSpPr/>
          <p:nvPr/>
        </p:nvSpPr>
        <p:spPr>
          <a:xfrm>
            <a:off x="7076384" y="2278750"/>
            <a:ext cx="3684633" cy="45719"/>
          </a:xfrm>
          <a:prstGeom prst="rect">
            <a:avLst/>
          </a:prstGeom>
          <a:solidFill>
            <a:srgbClr val="A48C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5" name="正方形/長方形 44">
            <a:extLst>
              <a:ext uri="{FF2B5EF4-FFF2-40B4-BE49-F238E27FC236}">
                <a16:creationId xmlns:a16="http://schemas.microsoft.com/office/drawing/2014/main" id="{1E0517E5-78E7-B134-AD50-9F8C0F96C1FE}"/>
              </a:ext>
            </a:extLst>
          </p:cNvPr>
          <p:cNvSpPr/>
          <p:nvPr/>
        </p:nvSpPr>
        <p:spPr>
          <a:xfrm>
            <a:off x="12803741" y="1521104"/>
            <a:ext cx="3684633" cy="45719"/>
          </a:xfrm>
          <a:prstGeom prst="rect">
            <a:avLst/>
          </a:prstGeom>
          <a:solidFill>
            <a:srgbClr val="A48C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6" name="正方形/長方形 45">
            <a:extLst>
              <a:ext uri="{FF2B5EF4-FFF2-40B4-BE49-F238E27FC236}">
                <a16:creationId xmlns:a16="http://schemas.microsoft.com/office/drawing/2014/main" id="{85DD0FD3-3BC1-B7D5-69FC-CBCB7E0B0C4E}"/>
              </a:ext>
            </a:extLst>
          </p:cNvPr>
          <p:cNvSpPr/>
          <p:nvPr/>
        </p:nvSpPr>
        <p:spPr>
          <a:xfrm>
            <a:off x="12803741" y="2278750"/>
            <a:ext cx="3684633" cy="45719"/>
          </a:xfrm>
          <a:prstGeom prst="rect">
            <a:avLst/>
          </a:prstGeom>
          <a:solidFill>
            <a:srgbClr val="A48C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7" name="直線コネクタ 46">
            <a:extLst>
              <a:ext uri="{FF2B5EF4-FFF2-40B4-BE49-F238E27FC236}">
                <a16:creationId xmlns:a16="http://schemas.microsoft.com/office/drawing/2014/main" id="{3A657AB5-5113-5B76-BEF2-D6E3DE8C188C}"/>
              </a:ext>
            </a:extLst>
          </p:cNvPr>
          <p:cNvCxnSpPr>
            <a:cxnSpLocks/>
          </p:cNvCxnSpPr>
          <p:nvPr/>
        </p:nvCxnSpPr>
        <p:spPr>
          <a:xfrm>
            <a:off x="6531175" y="5100275"/>
            <a:ext cx="67207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Object94">
            <a:extLst>
              <a:ext uri="{FF2B5EF4-FFF2-40B4-BE49-F238E27FC236}">
                <a16:creationId xmlns:a16="http://schemas.microsoft.com/office/drawing/2014/main" id="{7F3190C8-FEF7-0608-B953-E98FAA60F007}"/>
              </a:ext>
            </a:extLst>
          </p:cNvPr>
          <p:cNvSpPr/>
          <p:nvPr/>
        </p:nvSpPr>
        <p:spPr>
          <a:xfrm>
            <a:off x="905892" y="7404074"/>
            <a:ext cx="1696233" cy="738664"/>
          </a:xfrm>
          <a:prstGeom prst="rect">
            <a:avLst/>
          </a:prstGeom>
          <a:noFill/>
          <a:ln/>
        </p:spPr>
        <p:txBody>
          <a:bodyPr wrap="square" lIns="0" tIns="0" rIns="0" bIns="0" rtlCol="0" anchor="t">
            <a:spAutoFit/>
          </a:bodyPr>
          <a:lstStyle/>
          <a:p>
            <a:r>
              <a:rPr lang="ja-JP" altLang="en-US" kern="0" spc="180">
                <a:solidFill>
                  <a:srgbClr val="FFFFFF"/>
                </a:solidFill>
                <a:latin typeface="Noto Serif JP Regular" pitchFamily="34" charset="0"/>
                <a:ea typeface="Noto Serif JP Regular" pitchFamily="34" charset="-122"/>
                <a:cs typeface="Noto Serif JP Regular" pitchFamily="34" charset="-120"/>
              </a:rPr>
              <a:t>女</a:t>
            </a:r>
            <a:r>
              <a:rPr lang="en-US" altLang="ja-JP" kern="0" spc="180">
                <a:solidFill>
                  <a:srgbClr val="FFFFFF"/>
                </a:solidFill>
                <a:latin typeface="Noto Serif JP Regular" pitchFamily="34" charset="0"/>
                <a:ea typeface="Noto Serif JP Regular" pitchFamily="34" charset="-122"/>
                <a:cs typeface="Noto Serif JP Regular" pitchFamily="34" charset="-120"/>
              </a:rPr>
              <a:t>性</a:t>
            </a:r>
            <a:r>
              <a:rPr lang="en-US" sz="3000" kern="0" spc="443">
                <a:solidFill>
                  <a:srgbClr val="FFFFFF"/>
                </a:solidFill>
                <a:latin typeface="Noto Serif JP Regular" pitchFamily="34" charset="0"/>
                <a:ea typeface="Noto Serif JP Regular" pitchFamily="34" charset="-122"/>
                <a:cs typeface="Noto Serif JP Regular" pitchFamily="34" charset="-120"/>
              </a:rPr>
              <a:t>42.5</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49" name="Object94">
            <a:extLst>
              <a:ext uri="{FF2B5EF4-FFF2-40B4-BE49-F238E27FC236}">
                <a16:creationId xmlns:a16="http://schemas.microsoft.com/office/drawing/2014/main" id="{C1C2635D-4515-C38B-4E0E-93E45B6429EE}"/>
              </a:ext>
            </a:extLst>
          </p:cNvPr>
          <p:cNvSpPr/>
          <p:nvPr/>
        </p:nvSpPr>
        <p:spPr>
          <a:xfrm>
            <a:off x="10286311" y="3025360"/>
            <a:ext cx="1696233" cy="738664"/>
          </a:xfrm>
          <a:prstGeom prst="rect">
            <a:avLst/>
          </a:prstGeom>
          <a:noFill/>
          <a:ln/>
        </p:spPr>
        <p:txBody>
          <a:bodyPr wrap="square" lIns="0" tIns="0" rIns="0" bIns="0" rtlCol="0" anchor="t">
            <a:spAutoFit/>
          </a:bodyPr>
          <a:lstStyle/>
          <a:p>
            <a:r>
              <a:rPr lang="en-US" altLang="ja-JP" kern="0" spc="180">
                <a:solidFill>
                  <a:srgbClr val="FFFFFF"/>
                </a:solidFill>
                <a:latin typeface="Noto Serif JP Regular" pitchFamily="34" charset="0"/>
                <a:ea typeface="Noto Serif JP Regular" pitchFamily="34" charset="-122"/>
                <a:cs typeface="Noto Serif JP Regular" pitchFamily="34" charset="-120"/>
              </a:rPr>
              <a:t>1~3</a:t>
            </a:r>
            <a:r>
              <a:rPr lang="ja-JP" altLang="en-US" kern="0" spc="180">
                <a:solidFill>
                  <a:srgbClr val="FFFFFF"/>
                </a:solidFill>
                <a:latin typeface="Noto Serif JP Regular" pitchFamily="34" charset="0"/>
                <a:ea typeface="Noto Serif JP Regular" pitchFamily="34" charset="-122"/>
                <a:cs typeface="Noto Serif JP Regular" pitchFamily="34" charset="-120"/>
              </a:rPr>
              <a:t>回</a:t>
            </a:r>
            <a:r>
              <a:rPr lang="en-US" sz="3000" kern="0" spc="443">
                <a:solidFill>
                  <a:srgbClr val="FFFFFF"/>
                </a:solidFill>
                <a:latin typeface="Noto Serif JP Regular" pitchFamily="34" charset="0"/>
                <a:ea typeface="Noto Serif JP Regular" pitchFamily="34" charset="-122"/>
                <a:cs typeface="Noto Serif JP Regular" pitchFamily="34" charset="-120"/>
              </a:rPr>
              <a:t>15.8</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50" name="Object94">
            <a:extLst>
              <a:ext uri="{FF2B5EF4-FFF2-40B4-BE49-F238E27FC236}">
                <a16:creationId xmlns:a16="http://schemas.microsoft.com/office/drawing/2014/main" id="{34C017B5-4A1F-5016-950B-71DADA761086}"/>
              </a:ext>
            </a:extLst>
          </p:cNvPr>
          <p:cNvSpPr/>
          <p:nvPr/>
        </p:nvSpPr>
        <p:spPr>
          <a:xfrm>
            <a:off x="6302137" y="6973828"/>
            <a:ext cx="1696233" cy="738664"/>
          </a:xfrm>
          <a:prstGeom prst="rect">
            <a:avLst/>
          </a:prstGeom>
          <a:noFill/>
          <a:ln/>
        </p:spPr>
        <p:txBody>
          <a:bodyPr wrap="square" lIns="0" tIns="0" rIns="0" bIns="0" rtlCol="0" anchor="t">
            <a:spAutoFit/>
          </a:bodyPr>
          <a:lstStyle/>
          <a:p>
            <a:r>
              <a:rPr lang="en-US" altLang="ja-JP" kern="0" spc="180">
                <a:solidFill>
                  <a:srgbClr val="FFFFFF"/>
                </a:solidFill>
                <a:latin typeface="Noto Serif JP Regular" pitchFamily="34" charset="0"/>
                <a:ea typeface="Noto Serif JP Regular" pitchFamily="34" charset="-122"/>
                <a:cs typeface="Noto Serif JP Regular" pitchFamily="34" charset="-120"/>
              </a:rPr>
              <a:t>4~7</a:t>
            </a:r>
            <a:r>
              <a:rPr lang="ja-JP" altLang="en-US" kern="0" spc="180">
                <a:solidFill>
                  <a:srgbClr val="FFFFFF"/>
                </a:solidFill>
                <a:latin typeface="Noto Serif JP Regular" pitchFamily="34" charset="0"/>
                <a:ea typeface="Noto Serif JP Regular" pitchFamily="34" charset="-122"/>
                <a:cs typeface="Noto Serif JP Regular" pitchFamily="34" charset="-120"/>
              </a:rPr>
              <a:t>回</a:t>
            </a:r>
            <a:r>
              <a:rPr lang="en-US" sz="3000" kern="0" spc="443">
                <a:solidFill>
                  <a:srgbClr val="FFFFFF"/>
                </a:solidFill>
                <a:latin typeface="Noto Serif JP Regular" pitchFamily="34" charset="0"/>
                <a:ea typeface="Noto Serif JP Regular" pitchFamily="34" charset="-122"/>
                <a:cs typeface="Noto Serif JP Regular" pitchFamily="34" charset="-120"/>
              </a:rPr>
              <a:t>52.4</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51" name="Object94">
            <a:extLst>
              <a:ext uri="{FF2B5EF4-FFF2-40B4-BE49-F238E27FC236}">
                <a16:creationId xmlns:a16="http://schemas.microsoft.com/office/drawing/2014/main" id="{E3DCAAA3-9429-6213-AEEA-7DA10AC65F0D}"/>
              </a:ext>
            </a:extLst>
          </p:cNvPr>
          <p:cNvSpPr/>
          <p:nvPr/>
        </p:nvSpPr>
        <p:spPr>
          <a:xfrm>
            <a:off x="5364032" y="4993321"/>
            <a:ext cx="1696233" cy="738664"/>
          </a:xfrm>
          <a:prstGeom prst="rect">
            <a:avLst/>
          </a:prstGeom>
          <a:noFill/>
          <a:ln/>
        </p:spPr>
        <p:txBody>
          <a:bodyPr wrap="square" lIns="0" tIns="0" rIns="0" bIns="0" rtlCol="0" anchor="t">
            <a:spAutoFit/>
          </a:bodyPr>
          <a:lstStyle/>
          <a:p>
            <a:r>
              <a:rPr lang="en-US" altLang="ja-JP" kern="0" spc="180">
                <a:solidFill>
                  <a:srgbClr val="FFFFFF"/>
                </a:solidFill>
                <a:latin typeface="Noto Serif JP Regular" pitchFamily="34" charset="0"/>
                <a:ea typeface="Noto Serif JP Regular" pitchFamily="34" charset="-122"/>
                <a:cs typeface="Noto Serif JP Regular" pitchFamily="34" charset="-120"/>
              </a:rPr>
              <a:t>8</a:t>
            </a:r>
            <a:r>
              <a:rPr lang="ja-JP" altLang="en-US" kern="0" spc="180">
                <a:solidFill>
                  <a:srgbClr val="FFFFFF"/>
                </a:solidFill>
                <a:latin typeface="Noto Serif JP Regular" pitchFamily="34" charset="0"/>
                <a:ea typeface="Noto Serif JP Regular" pitchFamily="34" charset="-122"/>
                <a:cs typeface="Noto Serif JP Regular" pitchFamily="34" charset="-120"/>
              </a:rPr>
              <a:t>回以上</a:t>
            </a:r>
            <a:r>
              <a:rPr lang="en-US" sz="3000" kern="0" spc="443">
                <a:solidFill>
                  <a:srgbClr val="FFFFFF"/>
                </a:solidFill>
                <a:latin typeface="Noto Serif JP Regular" pitchFamily="34" charset="0"/>
                <a:ea typeface="Noto Serif JP Regular" pitchFamily="34" charset="-122"/>
                <a:cs typeface="Noto Serif JP Regular" pitchFamily="34" charset="-120"/>
              </a:rPr>
              <a:t>31.8</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52" name="Object94">
            <a:extLst>
              <a:ext uri="{FF2B5EF4-FFF2-40B4-BE49-F238E27FC236}">
                <a16:creationId xmlns:a16="http://schemas.microsoft.com/office/drawing/2014/main" id="{E41C7D33-122A-2160-42F3-AED88E2EDACA}"/>
              </a:ext>
            </a:extLst>
          </p:cNvPr>
          <p:cNvSpPr/>
          <p:nvPr/>
        </p:nvSpPr>
        <p:spPr>
          <a:xfrm>
            <a:off x="16496805" y="3456079"/>
            <a:ext cx="1696233" cy="738664"/>
          </a:xfrm>
          <a:prstGeom prst="rect">
            <a:avLst/>
          </a:prstGeom>
          <a:noFill/>
          <a:ln/>
        </p:spPr>
        <p:txBody>
          <a:bodyPr wrap="square" lIns="0" tIns="0" rIns="0" bIns="0" rtlCol="0" anchor="t">
            <a:spAutoFit/>
          </a:bodyPr>
          <a:lstStyle/>
          <a:p>
            <a:r>
              <a:rPr lang="en-US" altLang="ja-JP" kern="0" spc="180">
                <a:solidFill>
                  <a:srgbClr val="FFFFFF"/>
                </a:solidFill>
                <a:latin typeface="Noto Serif JP Regular" pitchFamily="34" charset="0"/>
                <a:ea typeface="Noto Serif JP Regular" pitchFamily="34" charset="-122"/>
                <a:cs typeface="Noto Serif JP Regular" pitchFamily="34" charset="-120"/>
              </a:rPr>
              <a:t>20</a:t>
            </a:r>
            <a:r>
              <a:rPr lang="ja-JP" altLang="en-US" kern="0" spc="180">
                <a:solidFill>
                  <a:srgbClr val="FFFFFF"/>
                </a:solidFill>
                <a:latin typeface="Noto Serif JP Regular" pitchFamily="34" charset="0"/>
                <a:ea typeface="Noto Serif JP Regular" pitchFamily="34" charset="-122"/>
                <a:cs typeface="Noto Serif JP Regular" pitchFamily="34" charset="-120"/>
              </a:rPr>
              <a:t>代</a:t>
            </a:r>
            <a:r>
              <a:rPr lang="en-US" sz="3000" kern="0" spc="443">
                <a:solidFill>
                  <a:srgbClr val="FFFFFF"/>
                </a:solidFill>
                <a:latin typeface="Noto Serif JP Regular" pitchFamily="34" charset="0"/>
                <a:ea typeface="Noto Serif JP Regular" pitchFamily="34" charset="-122"/>
                <a:cs typeface="Noto Serif JP Regular" pitchFamily="34" charset="-120"/>
              </a:rPr>
              <a:t>17.5</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53" name="Object94">
            <a:extLst>
              <a:ext uri="{FF2B5EF4-FFF2-40B4-BE49-F238E27FC236}">
                <a16:creationId xmlns:a16="http://schemas.microsoft.com/office/drawing/2014/main" id="{60113E67-2502-83D8-295B-ECF5C49C4779}"/>
              </a:ext>
            </a:extLst>
          </p:cNvPr>
          <p:cNvSpPr/>
          <p:nvPr/>
        </p:nvSpPr>
        <p:spPr>
          <a:xfrm>
            <a:off x="16789877" y="5638243"/>
            <a:ext cx="1696233" cy="738664"/>
          </a:xfrm>
          <a:prstGeom prst="rect">
            <a:avLst/>
          </a:prstGeom>
          <a:noFill/>
          <a:ln/>
        </p:spPr>
        <p:txBody>
          <a:bodyPr wrap="square" lIns="0" tIns="0" rIns="0" bIns="0" rtlCol="0" anchor="t">
            <a:spAutoFit/>
          </a:bodyPr>
          <a:lstStyle/>
          <a:p>
            <a:r>
              <a:rPr lang="en-US" altLang="ja-JP" kern="0" spc="180">
                <a:solidFill>
                  <a:srgbClr val="FFFFFF"/>
                </a:solidFill>
                <a:latin typeface="Noto Serif JP Regular" pitchFamily="34" charset="0"/>
                <a:ea typeface="Noto Serif JP Regular" pitchFamily="34" charset="-122"/>
                <a:cs typeface="Noto Serif JP Regular" pitchFamily="34" charset="-120"/>
              </a:rPr>
              <a:t>30</a:t>
            </a:r>
            <a:r>
              <a:rPr lang="ja-JP" altLang="en-US" kern="0" spc="180">
                <a:solidFill>
                  <a:srgbClr val="FFFFFF"/>
                </a:solidFill>
                <a:latin typeface="Noto Serif JP Regular" pitchFamily="34" charset="0"/>
                <a:ea typeface="Noto Serif JP Regular" pitchFamily="34" charset="-122"/>
                <a:cs typeface="Noto Serif JP Regular" pitchFamily="34" charset="-120"/>
              </a:rPr>
              <a:t>代</a:t>
            </a:r>
            <a:r>
              <a:rPr lang="en-US" sz="3000" kern="0" spc="443">
                <a:solidFill>
                  <a:srgbClr val="FFFFFF"/>
                </a:solidFill>
                <a:latin typeface="Noto Serif JP Regular" pitchFamily="34" charset="0"/>
                <a:ea typeface="Noto Serif JP Regular" pitchFamily="34" charset="-122"/>
                <a:cs typeface="Noto Serif JP Regular" pitchFamily="34" charset="-120"/>
              </a:rPr>
              <a:t>21.6</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54" name="Object94">
            <a:extLst>
              <a:ext uri="{FF2B5EF4-FFF2-40B4-BE49-F238E27FC236}">
                <a16:creationId xmlns:a16="http://schemas.microsoft.com/office/drawing/2014/main" id="{34C7E37E-B8C5-B96A-3ED5-8AB45984A3DF}"/>
              </a:ext>
            </a:extLst>
          </p:cNvPr>
          <p:cNvSpPr/>
          <p:nvPr/>
        </p:nvSpPr>
        <p:spPr>
          <a:xfrm>
            <a:off x="15640257" y="7373326"/>
            <a:ext cx="1696233" cy="738664"/>
          </a:xfrm>
          <a:prstGeom prst="rect">
            <a:avLst/>
          </a:prstGeom>
          <a:noFill/>
          <a:ln/>
        </p:spPr>
        <p:txBody>
          <a:bodyPr wrap="square" lIns="0" tIns="0" rIns="0" bIns="0" rtlCol="0" anchor="t">
            <a:spAutoFit/>
          </a:bodyPr>
          <a:lstStyle/>
          <a:p>
            <a:r>
              <a:rPr lang="en-US" altLang="ja-JP" kern="0" spc="180">
                <a:solidFill>
                  <a:srgbClr val="FFFFFF"/>
                </a:solidFill>
                <a:latin typeface="Noto Serif JP Regular" pitchFamily="34" charset="0"/>
                <a:ea typeface="Noto Serif JP Regular" pitchFamily="34" charset="-122"/>
                <a:cs typeface="Noto Serif JP Regular" pitchFamily="34" charset="-120"/>
              </a:rPr>
              <a:t>40</a:t>
            </a:r>
            <a:r>
              <a:rPr lang="ja-JP" altLang="en-US" kern="0" spc="180">
                <a:solidFill>
                  <a:srgbClr val="FFFFFF"/>
                </a:solidFill>
                <a:latin typeface="Noto Serif JP Regular" pitchFamily="34" charset="0"/>
                <a:ea typeface="Noto Serif JP Regular" pitchFamily="34" charset="-122"/>
                <a:cs typeface="Noto Serif JP Regular" pitchFamily="34" charset="-120"/>
              </a:rPr>
              <a:t>代</a:t>
            </a:r>
            <a:r>
              <a:rPr lang="en-US" sz="3000" kern="0" spc="443">
                <a:solidFill>
                  <a:srgbClr val="FFFFFF"/>
                </a:solidFill>
                <a:latin typeface="Noto Serif JP Regular" pitchFamily="34" charset="0"/>
                <a:ea typeface="Noto Serif JP Regular" pitchFamily="34" charset="-122"/>
                <a:cs typeface="Noto Serif JP Regular" pitchFamily="34" charset="-120"/>
              </a:rPr>
              <a:t>24.7</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55" name="Object94">
            <a:extLst>
              <a:ext uri="{FF2B5EF4-FFF2-40B4-BE49-F238E27FC236}">
                <a16:creationId xmlns:a16="http://schemas.microsoft.com/office/drawing/2014/main" id="{AFCF34BC-117E-5BEA-1284-350CC54226A4}"/>
              </a:ext>
            </a:extLst>
          </p:cNvPr>
          <p:cNvSpPr/>
          <p:nvPr/>
        </p:nvSpPr>
        <p:spPr>
          <a:xfrm>
            <a:off x="11800942" y="6323020"/>
            <a:ext cx="1295401" cy="738664"/>
          </a:xfrm>
          <a:prstGeom prst="rect">
            <a:avLst/>
          </a:prstGeom>
          <a:noFill/>
          <a:ln/>
        </p:spPr>
        <p:txBody>
          <a:bodyPr wrap="square" lIns="0" tIns="0" rIns="0" bIns="0" rtlCol="0" anchor="t">
            <a:spAutoFit/>
          </a:bodyPr>
          <a:lstStyle/>
          <a:p>
            <a:r>
              <a:rPr lang="en-US" altLang="ja-JP" kern="0" spc="180">
                <a:solidFill>
                  <a:srgbClr val="FFFFFF"/>
                </a:solidFill>
                <a:latin typeface="Noto Serif JP Regular" pitchFamily="34" charset="0"/>
                <a:ea typeface="Noto Serif JP Regular" pitchFamily="34" charset="-122"/>
                <a:cs typeface="Noto Serif JP Regular" pitchFamily="34" charset="-120"/>
              </a:rPr>
              <a:t>50</a:t>
            </a:r>
            <a:r>
              <a:rPr lang="ja-JP" altLang="en-US" kern="0" spc="180">
                <a:solidFill>
                  <a:srgbClr val="FFFFFF"/>
                </a:solidFill>
                <a:latin typeface="Noto Serif JP Regular" pitchFamily="34" charset="0"/>
                <a:ea typeface="Noto Serif JP Regular" pitchFamily="34" charset="-122"/>
                <a:cs typeface="Noto Serif JP Regular" pitchFamily="34" charset="-120"/>
              </a:rPr>
              <a:t>代</a:t>
            </a:r>
            <a:r>
              <a:rPr lang="en-US" sz="3000" kern="0" spc="443">
                <a:solidFill>
                  <a:srgbClr val="FFFFFF"/>
                </a:solidFill>
                <a:latin typeface="Noto Serif JP Regular" pitchFamily="34" charset="0"/>
                <a:ea typeface="Noto Serif JP Regular" pitchFamily="34" charset="-122"/>
                <a:cs typeface="Noto Serif JP Regular" pitchFamily="34" charset="-120"/>
              </a:rPr>
              <a:t>21.5</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56" name="Object94">
            <a:extLst>
              <a:ext uri="{FF2B5EF4-FFF2-40B4-BE49-F238E27FC236}">
                <a16:creationId xmlns:a16="http://schemas.microsoft.com/office/drawing/2014/main" id="{0D742BA4-E8AA-FEB5-0C45-F6D3493B8650}"/>
              </a:ext>
            </a:extLst>
          </p:cNvPr>
          <p:cNvSpPr/>
          <p:nvPr/>
        </p:nvSpPr>
        <p:spPr>
          <a:xfrm>
            <a:off x="12210768" y="3129374"/>
            <a:ext cx="1295401" cy="738664"/>
          </a:xfrm>
          <a:prstGeom prst="rect">
            <a:avLst/>
          </a:prstGeom>
          <a:noFill/>
          <a:ln/>
        </p:spPr>
        <p:txBody>
          <a:bodyPr wrap="square" lIns="0" tIns="0" rIns="0" bIns="0" rtlCol="0" anchor="t">
            <a:spAutoFit/>
          </a:bodyPr>
          <a:lstStyle/>
          <a:p>
            <a:r>
              <a:rPr lang="en-US" altLang="ja-JP" kern="0" spc="180">
                <a:solidFill>
                  <a:srgbClr val="FFFFFF"/>
                </a:solidFill>
                <a:latin typeface="Noto Serif JP Regular" pitchFamily="34" charset="0"/>
                <a:ea typeface="Noto Serif JP Regular" pitchFamily="34" charset="-122"/>
                <a:cs typeface="Noto Serif JP Regular" pitchFamily="34" charset="-120"/>
              </a:rPr>
              <a:t>60</a:t>
            </a:r>
            <a:r>
              <a:rPr lang="ja-JP" altLang="en-US" kern="0" spc="180">
                <a:solidFill>
                  <a:srgbClr val="FFFFFF"/>
                </a:solidFill>
                <a:latin typeface="Noto Serif JP Regular" pitchFamily="34" charset="0"/>
                <a:ea typeface="Noto Serif JP Regular" pitchFamily="34" charset="-122"/>
                <a:cs typeface="Noto Serif JP Regular" pitchFamily="34" charset="-120"/>
              </a:rPr>
              <a:t>代以上</a:t>
            </a:r>
            <a:r>
              <a:rPr lang="en-US" sz="3000" kern="0" spc="443">
                <a:solidFill>
                  <a:srgbClr val="FFFFFF"/>
                </a:solidFill>
                <a:latin typeface="Noto Serif JP Regular" pitchFamily="34" charset="0"/>
                <a:ea typeface="Noto Serif JP Regular" pitchFamily="34" charset="-122"/>
                <a:cs typeface="Noto Serif JP Regular" pitchFamily="34" charset="-120"/>
              </a:rPr>
              <a:t>14.8</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681E4202-3D94-6812-2D9A-8D2BABA6057A}"/>
              </a:ext>
            </a:extLst>
          </p:cNvPr>
          <p:cNvSpPr>
            <a:spLocks noGrp="1"/>
          </p:cNvSpPr>
          <p:nvPr>
            <p:ph type="body" sz="quarter" idx="10"/>
          </p:nvPr>
        </p:nvSpPr>
        <p:spPr/>
        <p:txBody>
          <a:bodyPr/>
          <a:lstStyle/>
          <a:p>
            <a:r>
              <a:rPr kumimoji="1" lang="ja-JP" altLang="en-US"/>
              <a:t>タクシー利用者の特徴</a:t>
            </a:r>
            <a:r>
              <a:rPr kumimoji="1" lang="en-US" altLang="ja-JP"/>
              <a:t> 1</a:t>
            </a:r>
            <a:endParaRPr kumimoji="1" lang="ja-JP" altLang="en-US"/>
          </a:p>
        </p:txBody>
      </p:sp>
      <p:pic>
        <p:nvPicPr>
          <p:cNvPr id="77" name="Image 3" descr="preencoded.png">
            <a:extLst>
              <a:ext uri="{FF2B5EF4-FFF2-40B4-BE49-F238E27FC236}">
                <a16:creationId xmlns:a16="http://schemas.microsoft.com/office/drawing/2014/main" id="{7338247E-CB10-A711-2BF5-435187515C0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129713" y="1565929"/>
            <a:ext cx="28575" cy="6987521"/>
          </a:xfrm>
          <a:prstGeom prst="rect">
            <a:avLst/>
          </a:prstGeom>
        </p:spPr>
      </p:pic>
      <p:pic>
        <p:nvPicPr>
          <p:cNvPr id="78" name="Image 4" descr="preencoded.png">
            <a:extLst>
              <a:ext uri="{FF2B5EF4-FFF2-40B4-BE49-F238E27FC236}">
                <a16:creationId xmlns:a16="http://schemas.microsoft.com/office/drawing/2014/main" id="{EB5092FA-F992-03B6-2710-5DD947E7BE7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3701713" y="1565929"/>
            <a:ext cx="28575" cy="6987521"/>
          </a:xfrm>
          <a:prstGeom prst="rect">
            <a:avLst/>
          </a:prstGeom>
        </p:spPr>
      </p:pic>
      <p:sp>
        <p:nvSpPr>
          <p:cNvPr id="6" name="Object100">
            <a:extLst>
              <a:ext uri="{FF2B5EF4-FFF2-40B4-BE49-F238E27FC236}">
                <a16:creationId xmlns:a16="http://schemas.microsoft.com/office/drawing/2014/main" id="{1AC82E80-24EE-159C-A558-01DDFA25C6B9}"/>
              </a:ext>
            </a:extLst>
          </p:cNvPr>
          <p:cNvSpPr/>
          <p:nvPr/>
        </p:nvSpPr>
        <p:spPr>
          <a:xfrm>
            <a:off x="400050" y="8693149"/>
            <a:ext cx="9115426" cy="990601"/>
          </a:xfrm>
          <a:prstGeom prst="rect">
            <a:avLst/>
          </a:prstGeom>
          <a:noFill/>
          <a:ln/>
        </p:spPr>
        <p:txBody>
          <a:bodyPr wrap="square" lIns="0" tIns="0" rIns="0" bIns="0" rtlCol="0" anchor="t">
            <a:normAutofit lnSpcReduction="10000"/>
          </a:bodyPr>
          <a:lstStyle/>
          <a:p>
            <a:pPr marL="171450" indent="-171450" algn="l">
              <a:lnSpc>
                <a:spcPct val="160000"/>
              </a:lnSpc>
              <a:buFont typeface="システムフォント（レギュラー）"/>
              <a:buChar char="※"/>
            </a:pPr>
            <a:r>
              <a:rPr lang="en-US" sz="825" b="0" i="0" kern="0" spc="83" dirty="0">
                <a:solidFill>
                  <a:srgbClr val="F0F2FB"/>
                </a:solidFill>
                <a:latin typeface="Noto Sans JP Light" pitchFamily="34" charset="0"/>
                <a:ea typeface="Noto Sans JP Light" pitchFamily="34" charset="-122"/>
                <a:cs typeface="Noto Sans JP Light" pitchFamily="34" charset="-120"/>
              </a:rPr>
              <a:t>モニタスアンケートによるタクシー利用者調査, 20</a:t>
            </a:r>
            <a:r>
              <a:rPr lang="en-US" altLang="ja-JP" sz="825" b="0" i="0" kern="0" spc="83" dirty="0">
                <a:solidFill>
                  <a:srgbClr val="F0F2FB"/>
                </a:solidFill>
                <a:latin typeface="Noto Sans JP Light" pitchFamily="34" charset="0"/>
                <a:ea typeface="Noto Sans JP Light" pitchFamily="34" charset="-122"/>
                <a:cs typeface="Noto Sans JP Light" pitchFamily="34" charset="-120"/>
              </a:rPr>
              <a:t>23</a:t>
            </a:r>
            <a:r>
              <a:rPr lang="en-US" sz="825" b="0" i="0" kern="0" spc="83" dirty="0">
                <a:solidFill>
                  <a:srgbClr val="F0F2FB"/>
                </a:solidFill>
                <a:latin typeface="Noto Sans JP Light" pitchFamily="34" charset="0"/>
                <a:ea typeface="Noto Sans JP Light" pitchFamily="34" charset="-122"/>
                <a:cs typeface="Noto Sans JP Light" pitchFamily="34" charset="-120"/>
              </a:rPr>
              <a:t>年</a:t>
            </a:r>
            <a:r>
              <a:rPr lang="en-US" altLang="ja-JP" sz="825" b="0" i="0" kern="0" spc="83" dirty="0">
                <a:solidFill>
                  <a:srgbClr val="F0F2FB"/>
                </a:solidFill>
                <a:latin typeface="Noto Sans JP Light" pitchFamily="34" charset="0"/>
                <a:ea typeface="Noto Sans JP Light" pitchFamily="34" charset="-122"/>
                <a:cs typeface="Noto Sans JP Light" pitchFamily="34" charset="-120"/>
              </a:rPr>
              <a:t>5</a:t>
            </a:r>
            <a:r>
              <a:rPr lang="en-US" sz="825" b="0" i="0" kern="0" spc="83" dirty="0">
                <a:solidFill>
                  <a:srgbClr val="F0F2FB"/>
                </a:solidFill>
                <a:latin typeface="Noto Sans JP Light" pitchFamily="34" charset="0"/>
                <a:ea typeface="Noto Sans JP Light" pitchFamily="34" charset="-122"/>
                <a:cs typeface="Noto Sans JP Light" pitchFamily="34" charset="-120"/>
              </a:rPr>
              <a:t>月</a:t>
            </a:r>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東京都、神奈川県、埼玉県、千葉県、愛知県、大阪府、京都府、兵庫県、福岡県、北海道在住の方で月2回以上東京、愛知、大阪、福岡、北海道でタクシーを利用する20歳以上の男女:1,489人</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期間: 2023年5月</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altLang="ja-JP" sz="825" dirty="0"/>
          </a:p>
          <a:p>
            <a:pPr algn="l">
              <a:lnSpc>
                <a:spcPct val="160000"/>
              </a:lnSpc>
            </a:pPr>
            <a:endParaRPr lang="en-US" sz="825" dirty="0"/>
          </a:p>
          <a:p>
            <a:pPr algn="l">
              <a:lnSpc>
                <a:spcPct val="160000"/>
              </a:lnSpc>
            </a:pPr>
            <a:endParaRPr lang="en-US" sz="825" dirty="0"/>
          </a:p>
        </p:txBody>
      </p:sp>
      <p:pic>
        <p:nvPicPr>
          <p:cNvPr id="3" name="Image 6" descr="preencoded.png">
            <a:extLst>
              <a:ext uri="{FF2B5EF4-FFF2-40B4-BE49-F238E27FC236}">
                <a16:creationId xmlns:a16="http://schemas.microsoft.com/office/drawing/2014/main" id="{FFB09A34-5E7B-4230-4EC6-B0D8762618A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852612" y="5500688"/>
            <a:ext cx="946018" cy="388595"/>
          </a:xfrm>
          <a:prstGeom prst="rect">
            <a:avLst/>
          </a:prstGeom>
        </p:spPr>
      </p:pic>
      <p:pic>
        <p:nvPicPr>
          <p:cNvPr id="7" name="Image 7" descr="preencoded.png">
            <a:extLst>
              <a:ext uri="{FF2B5EF4-FFF2-40B4-BE49-F238E27FC236}">
                <a16:creationId xmlns:a16="http://schemas.microsoft.com/office/drawing/2014/main" id="{DA24819D-C11B-76DA-64D1-C2736A5B401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596063" y="5291138"/>
            <a:ext cx="569497" cy="581025"/>
          </a:xfrm>
          <a:prstGeom prst="rect">
            <a:avLst/>
          </a:prstGeom>
        </p:spPr>
      </p:pic>
      <p:pic>
        <p:nvPicPr>
          <p:cNvPr id="12" name="Image 12" descr="preencoded.png">
            <a:extLst>
              <a:ext uri="{FF2B5EF4-FFF2-40B4-BE49-F238E27FC236}">
                <a16:creationId xmlns:a16="http://schemas.microsoft.com/office/drawing/2014/main" id="{1750DAAA-6E2F-4C78-B838-FA1593F485F0}"/>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443788" y="1881187"/>
            <a:ext cx="132746" cy="18288"/>
          </a:xfrm>
          <a:prstGeom prst="rect">
            <a:avLst/>
          </a:prstGeom>
        </p:spPr>
      </p:pic>
      <p:pic>
        <p:nvPicPr>
          <p:cNvPr id="13" name="Image 13" descr="preencoded.png">
            <a:extLst>
              <a:ext uri="{FF2B5EF4-FFF2-40B4-BE49-F238E27FC236}">
                <a16:creationId xmlns:a16="http://schemas.microsoft.com/office/drawing/2014/main" id="{906C0FB6-484B-3E7E-7CDD-34CE38BF8652}"/>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348538" y="1947863"/>
            <a:ext cx="91901" cy="18288"/>
          </a:xfrm>
          <a:prstGeom prst="rect">
            <a:avLst/>
          </a:prstGeom>
        </p:spPr>
      </p:pic>
      <p:pic>
        <p:nvPicPr>
          <p:cNvPr id="14" name="Image 14" descr="preencoded.png">
            <a:extLst>
              <a:ext uri="{FF2B5EF4-FFF2-40B4-BE49-F238E27FC236}">
                <a16:creationId xmlns:a16="http://schemas.microsoft.com/office/drawing/2014/main" id="{9260080C-54B3-757B-4CE2-9128C5D5C8FD}"/>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1229975" y="5219700"/>
            <a:ext cx="530986" cy="722628"/>
          </a:xfrm>
          <a:prstGeom prst="rect">
            <a:avLst/>
          </a:prstGeom>
        </p:spPr>
      </p:pic>
      <p:pic>
        <p:nvPicPr>
          <p:cNvPr id="15" name="Image 15" descr="preencoded.png">
            <a:extLst>
              <a:ext uri="{FF2B5EF4-FFF2-40B4-BE49-F238E27FC236}">
                <a16:creationId xmlns:a16="http://schemas.microsoft.com/office/drawing/2014/main" id="{0A1B0CE6-0466-E60B-FAED-933F180396A9}"/>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5592425" y="5162550"/>
            <a:ext cx="857746" cy="771525"/>
          </a:xfrm>
          <a:prstGeom prst="rect">
            <a:avLst/>
          </a:prstGeom>
        </p:spPr>
      </p:pic>
      <p:sp>
        <p:nvSpPr>
          <p:cNvPr id="16" name="Text 11">
            <a:extLst>
              <a:ext uri="{FF2B5EF4-FFF2-40B4-BE49-F238E27FC236}">
                <a16:creationId xmlns:a16="http://schemas.microsoft.com/office/drawing/2014/main" id="{5E067FA0-7502-DFC8-0F60-E765A09DC993}"/>
              </a:ext>
            </a:extLst>
          </p:cNvPr>
          <p:cNvSpPr/>
          <p:nvPr/>
        </p:nvSpPr>
        <p:spPr>
          <a:xfrm>
            <a:off x="10648950" y="6172200"/>
            <a:ext cx="1705281" cy="819150"/>
          </a:xfrm>
          <a:prstGeom prst="rect">
            <a:avLst/>
          </a:prstGeom>
          <a:noFill/>
          <a:ln/>
        </p:spPr>
        <p:txBody>
          <a:bodyPr wrap="square" lIns="0" tIns="0" rIns="0" bIns="0" rtlCol="0" anchor="t"/>
          <a:lstStyle/>
          <a:p>
            <a:pPr marL="0" indent="0" algn="ctr">
              <a:lnSpc>
                <a:spcPts val="2625"/>
              </a:lnSpc>
              <a:buNone/>
            </a:pPr>
            <a:r>
              <a:rPr lang="en-US" sz="2250" kern="0" spc="270">
                <a:solidFill>
                  <a:srgbClr val="FFFFFF"/>
                </a:solidFill>
                <a:latin typeface="Noto Serif JP Regular" pitchFamily="34" charset="0"/>
                <a:ea typeface="Noto Serif JP Regular" pitchFamily="34" charset="-122"/>
                <a:cs typeface="Noto Serif JP Regular" pitchFamily="34" charset="-120"/>
              </a:rPr>
              <a:t>高級時計を
保有</a:t>
            </a:r>
            <a:endParaRPr lang="en-US" sz="2250"/>
          </a:p>
        </p:txBody>
      </p:sp>
      <p:sp>
        <p:nvSpPr>
          <p:cNvPr id="17" name="Text 12">
            <a:extLst>
              <a:ext uri="{FF2B5EF4-FFF2-40B4-BE49-F238E27FC236}">
                <a16:creationId xmlns:a16="http://schemas.microsoft.com/office/drawing/2014/main" id="{8E98BDB3-3E63-6BA4-0EAB-1E7B476A59CD}"/>
              </a:ext>
            </a:extLst>
          </p:cNvPr>
          <p:cNvSpPr/>
          <p:nvPr/>
        </p:nvSpPr>
        <p:spPr>
          <a:xfrm>
            <a:off x="10487024" y="2266950"/>
            <a:ext cx="2042253" cy="819150"/>
          </a:xfrm>
          <a:prstGeom prst="rect">
            <a:avLst/>
          </a:prstGeom>
          <a:noFill/>
          <a:ln/>
        </p:spPr>
        <p:txBody>
          <a:bodyPr wrap="square" lIns="0" tIns="0" rIns="0" bIns="0" rtlCol="0" anchor="t"/>
          <a:lstStyle/>
          <a:p>
            <a:pPr marL="0" indent="0" algn="ctr">
              <a:lnSpc>
                <a:spcPts val="2625"/>
              </a:lnSpc>
              <a:buNone/>
            </a:pPr>
            <a:r>
              <a:rPr lang="en-US" sz="2250" kern="0" spc="270">
                <a:solidFill>
                  <a:srgbClr val="FFFFFF"/>
                </a:solidFill>
                <a:latin typeface="Noto Serif JP Regular" pitchFamily="34" charset="0"/>
                <a:ea typeface="Noto Serif JP Regular" pitchFamily="34" charset="-122"/>
                <a:cs typeface="Noto Serif JP Regular" pitchFamily="34" charset="-120"/>
              </a:rPr>
              <a:t>生命保険への
加入を検討</a:t>
            </a:r>
            <a:endParaRPr lang="en-US" sz="2250"/>
          </a:p>
        </p:txBody>
      </p:sp>
      <p:sp>
        <p:nvSpPr>
          <p:cNvPr id="18" name="Text 23">
            <a:extLst>
              <a:ext uri="{FF2B5EF4-FFF2-40B4-BE49-F238E27FC236}">
                <a16:creationId xmlns:a16="http://schemas.microsoft.com/office/drawing/2014/main" id="{B46F82CF-809D-F0B3-FD19-6D4487C80DE1}"/>
              </a:ext>
            </a:extLst>
          </p:cNvPr>
          <p:cNvSpPr/>
          <p:nvPr/>
        </p:nvSpPr>
        <p:spPr>
          <a:xfrm>
            <a:off x="4943475" y="6172200"/>
            <a:ext cx="4094717" cy="819150"/>
          </a:xfrm>
          <a:prstGeom prst="rect">
            <a:avLst/>
          </a:prstGeom>
          <a:noFill/>
          <a:ln/>
        </p:spPr>
        <p:txBody>
          <a:bodyPr wrap="square" lIns="0" tIns="0" rIns="0" bIns="0" rtlCol="0" anchor="t"/>
          <a:lstStyle/>
          <a:p>
            <a:pPr marL="0" indent="0" algn="ctr">
              <a:lnSpc>
                <a:spcPts val="2625"/>
              </a:lnSpc>
              <a:buNone/>
            </a:pPr>
            <a:r>
              <a:rPr lang="en-US" sz="2250" kern="0" spc="270">
                <a:solidFill>
                  <a:srgbClr val="FFFFFF"/>
                </a:solidFill>
                <a:latin typeface="Noto Serif JP Regular" pitchFamily="34" charset="0"/>
                <a:ea typeface="Noto Serif JP Regular" pitchFamily="34" charset="-122"/>
                <a:cs typeface="Noto Serif JP Regular" pitchFamily="34" charset="-120"/>
              </a:rPr>
              <a:t>投資用の分譲マンション・
一戸建てを保有</a:t>
            </a:r>
            <a:endParaRPr lang="en-US" sz="2250"/>
          </a:p>
        </p:txBody>
      </p:sp>
      <p:sp>
        <p:nvSpPr>
          <p:cNvPr id="19" name="Text 24">
            <a:extLst>
              <a:ext uri="{FF2B5EF4-FFF2-40B4-BE49-F238E27FC236}">
                <a16:creationId xmlns:a16="http://schemas.microsoft.com/office/drawing/2014/main" id="{B7A5A3DB-0DA2-F35B-5454-BA538541AA5A}"/>
              </a:ext>
            </a:extLst>
          </p:cNvPr>
          <p:cNvSpPr/>
          <p:nvPr/>
        </p:nvSpPr>
        <p:spPr>
          <a:xfrm>
            <a:off x="15030449" y="2266950"/>
            <a:ext cx="2042253" cy="819150"/>
          </a:xfrm>
          <a:prstGeom prst="rect">
            <a:avLst/>
          </a:prstGeom>
          <a:noFill/>
          <a:ln/>
        </p:spPr>
        <p:txBody>
          <a:bodyPr wrap="square" lIns="0" tIns="0" rIns="0" bIns="0" rtlCol="0" anchor="t"/>
          <a:lstStyle/>
          <a:p>
            <a:pPr marL="0" indent="0" algn="ctr">
              <a:lnSpc>
                <a:spcPts val="2625"/>
              </a:lnSpc>
              <a:buNone/>
            </a:pPr>
            <a:r>
              <a:rPr lang="en-US" sz="2250" kern="0" spc="270">
                <a:solidFill>
                  <a:srgbClr val="FFFFFF"/>
                </a:solidFill>
                <a:latin typeface="Noto Serif JP Regular" pitchFamily="34" charset="0"/>
                <a:ea typeface="Noto Serif JP Regular" pitchFamily="34" charset="-122"/>
                <a:cs typeface="Noto Serif JP Regular" pitchFamily="34" charset="-120"/>
              </a:rPr>
              <a:t>化粧品に
お金をかける</a:t>
            </a:r>
            <a:endParaRPr lang="en-US" sz="2250"/>
          </a:p>
        </p:txBody>
      </p:sp>
      <p:sp>
        <p:nvSpPr>
          <p:cNvPr id="72" name="Text 25">
            <a:extLst>
              <a:ext uri="{FF2B5EF4-FFF2-40B4-BE49-F238E27FC236}">
                <a16:creationId xmlns:a16="http://schemas.microsoft.com/office/drawing/2014/main" id="{02A99EEF-8D27-3F7D-78CF-D07D1A2D6C20}"/>
              </a:ext>
            </a:extLst>
          </p:cNvPr>
          <p:cNvSpPr/>
          <p:nvPr/>
        </p:nvSpPr>
        <p:spPr>
          <a:xfrm>
            <a:off x="1800225" y="6172200"/>
            <a:ext cx="1021126" cy="819150"/>
          </a:xfrm>
          <a:prstGeom prst="rect">
            <a:avLst/>
          </a:prstGeom>
          <a:noFill/>
          <a:ln/>
        </p:spPr>
        <p:txBody>
          <a:bodyPr wrap="square" lIns="0" tIns="0" rIns="0" bIns="0" rtlCol="0" anchor="t"/>
          <a:lstStyle/>
          <a:p>
            <a:pPr marL="0" indent="0" algn="ctr">
              <a:lnSpc>
                <a:spcPts val="2625"/>
              </a:lnSpc>
              <a:buNone/>
            </a:pPr>
            <a:r>
              <a:rPr lang="en-US" sz="2250" kern="0" spc="270">
                <a:solidFill>
                  <a:srgbClr val="FFFFFF"/>
                </a:solidFill>
                <a:latin typeface="Noto Serif JP Regular" pitchFamily="34" charset="0"/>
                <a:ea typeface="Noto Serif JP Regular" pitchFamily="34" charset="-122"/>
                <a:cs typeface="Noto Serif JP Regular" pitchFamily="34" charset="-120"/>
              </a:rPr>
              <a:t>外車を
保有</a:t>
            </a:r>
            <a:endParaRPr lang="en-US" sz="2250"/>
          </a:p>
        </p:txBody>
      </p:sp>
      <p:sp>
        <p:nvSpPr>
          <p:cNvPr id="73" name="Text 41">
            <a:extLst>
              <a:ext uri="{FF2B5EF4-FFF2-40B4-BE49-F238E27FC236}">
                <a16:creationId xmlns:a16="http://schemas.microsoft.com/office/drawing/2014/main" id="{A8B05A5D-12E7-1CDC-3DB6-8B1207DA78CE}"/>
              </a:ext>
            </a:extLst>
          </p:cNvPr>
          <p:cNvSpPr/>
          <p:nvPr/>
        </p:nvSpPr>
        <p:spPr>
          <a:xfrm>
            <a:off x="14306550" y="6172200"/>
            <a:ext cx="3624999" cy="819150"/>
          </a:xfrm>
          <a:prstGeom prst="rect">
            <a:avLst/>
          </a:prstGeom>
          <a:noFill/>
          <a:ln/>
        </p:spPr>
        <p:txBody>
          <a:bodyPr wrap="square" lIns="0" tIns="0" rIns="0" bIns="0" rtlCol="0" anchor="t"/>
          <a:lstStyle/>
          <a:p>
            <a:pPr marL="0" indent="0" algn="ctr">
              <a:lnSpc>
                <a:spcPts val="2625"/>
              </a:lnSpc>
              <a:buNone/>
            </a:pPr>
            <a:r>
              <a:rPr lang="en-US" sz="2250" kern="0" spc="270">
                <a:solidFill>
                  <a:srgbClr val="FFFFFF"/>
                </a:solidFill>
                <a:latin typeface="Noto Serif JP Regular" pitchFamily="34" charset="0"/>
                <a:ea typeface="Noto Serif JP Regular" pitchFamily="34" charset="-122"/>
                <a:cs typeface="Noto Serif JP Regular" pitchFamily="34" charset="-120"/>
              </a:rPr>
              <a:t>ゴルフに月平均1回以上
行っている</a:t>
            </a:r>
            <a:endParaRPr lang="en-US" sz="2250"/>
          </a:p>
        </p:txBody>
      </p:sp>
      <p:sp>
        <p:nvSpPr>
          <p:cNvPr id="79" name="Text 47">
            <a:extLst>
              <a:ext uri="{FF2B5EF4-FFF2-40B4-BE49-F238E27FC236}">
                <a16:creationId xmlns:a16="http://schemas.microsoft.com/office/drawing/2014/main" id="{048C3EB8-34D4-EC72-B831-72935E6A0E15}"/>
              </a:ext>
            </a:extLst>
          </p:cNvPr>
          <p:cNvSpPr/>
          <p:nvPr/>
        </p:nvSpPr>
        <p:spPr>
          <a:xfrm>
            <a:off x="1295400" y="2266950"/>
            <a:ext cx="2246478" cy="819150"/>
          </a:xfrm>
          <a:prstGeom prst="rect">
            <a:avLst/>
          </a:prstGeom>
          <a:noFill/>
          <a:ln/>
        </p:spPr>
        <p:txBody>
          <a:bodyPr wrap="square" lIns="0" tIns="0" rIns="0" bIns="0" rtlCol="0" anchor="t"/>
          <a:lstStyle/>
          <a:p>
            <a:pPr marL="0" indent="0" algn="ctr">
              <a:lnSpc>
                <a:spcPts val="2625"/>
              </a:lnSpc>
              <a:buNone/>
            </a:pPr>
            <a:r>
              <a:rPr lang="en-US" sz="2250" kern="0" spc="270">
                <a:solidFill>
                  <a:srgbClr val="FFFFFF"/>
                </a:solidFill>
                <a:latin typeface="Noto Serif JP Regular" pitchFamily="34" charset="0"/>
                <a:ea typeface="Noto Serif JP Regular" pitchFamily="34" charset="-122"/>
                <a:cs typeface="Noto Serif JP Regular" pitchFamily="34" charset="-120"/>
              </a:rPr>
              <a:t>国内旅行に
年1回以上行く</a:t>
            </a:r>
            <a:endParaRPr lang="en-US" sz="2250"/>
          </a:p>
        </p:txBody>
      </p:sp>
      <p:sp>
        <p:nvSpPr>
          <p:cNvPr id="80" name="Text 53">
            <a:extLst>
              <a:ext uri="{FF2B5EF4-FFF2-40B4-BE49-F238E27FC236}">
                <a16:creationId xmlns:a16="http://schemas.microsoft.com/office/drawing/2014/main" id="{FED7BBE7-8192-0756-B1FB-7D7BAFE37726}"/>
              </a:ext>
            </a:extLst>
          </p:cNvPr>
          <p:cNvSpPr/>
          <p:nvPr/>
        </p:nvSpPr>
        <p:spPr>
          <a:xfrm>
            <a:off x="5161128" y="2223326"/>
            <a:ext cx="3747534" cy="819150"/>
          </a:xfrm>
          <a:prstGeom prst="rect">
            <a:avLst/>
          </a:prstGeom>
          <a:noFill/>
          <a:ln/>
        </p:spPr>
        <p:txBody>
          <a:bodyPr wrap="square" lIns="0" tIns="0" rIns="0" bIns="0" rtlCol="0" anchor="t"/>
          <a:lstStyle/>
          <a:p>
            <a:pPr marL="0" indent="0" algn="ctr">
              <a:lnSpc>
                <a:spcPts val="2625"/>
              </a:lnSpc>
              <a:buNone/>
            </a:pPr>
            <a:r>
              <a:rPr lang="en-US" sz="2250" kern="0" spc="270">
                <a:solidFill>
                  <a:srgbClr val="FFFFFF"/>
                </a:solidFill>
                <a:latin typeface="Noto Serif JP Regular" pitchFamily="34" charset="0"/>
                <a:ea typeface="Noto Serif JP Regular" pitchFamily="34" charset="-122"/>
                <a:cs typeface="Noto Serif JP Regular" pitchFamily="34" charset="-120"/>
              </a:rPr>
              <a:t>ゴールドカード以上の
クレジットカードを保有</a:t>
            </a:r>
            <a:endParaRPr lang="en-US" sz="2250"/>
          </a:p>
        </p:txBody>
      </p:sp>
      <p:pic>
        <p:nvPicPr>
          <p:cNvPr id="81" name="Image 8" descr="preencoded.png">
            <a:extLst>
              <a:ext uri="{FF2B5EF4-FFF2-40B4-BE49-F238E27FC236}">
                <a16:creationId xmlns:a16="http://schemas.microsoft.com/office/drawing/2014/main" id="{9D1BA1C5-7265-2E9B-C4FB-F53868371DDE}"/>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1091863" y="1443036"/>
            <a:ext cx="542925" cy="485777"/>
          </a:xfrm>
          <a:prstGeom prst="rect">
            <a:avLst/>
          </a:prstGeom>
        </p:spPr>
      </p:pic>
      <p:pic>
        <p:nvPicPr>
          <p:cNvPr id="83" name="Image 9" descr="preencoded.png">
            <a:extLst>
              <a:ext uri="{FF2B5EF4-FFF2-40B4-BE49-F238E27FC236}">
                <a16:creationId xmlns:a16="http://schemas.microsoft.com/office/drawing/2014/main" id="{A4534FA3-7D0D-6CD9-F5D9-100A859169B8}"/>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6653213" y="1481138"/>
            <a:ext cx="619125" cy="395113"/>
          </a:xfrm>
          <a:prstGeom prst="rect">
            <a:avLst/>
          </a:prstGeom>
        </p:spPr>
      </p:pic>
      <p:pic>
        <p:nvPicPr>
          <p:cNvPr id="84" name="Image 10" descr="preencoded.png">
            <a:extLst>
              <a:ext uri="{FF2B5EF4-FFF2-40B4-BE49-F238E27FC236}">
                <a16:creationId xmlns:a16="http://schemas.microsoft.com/office/drawing/2014/main" id="{C87E3EB6-FBBD-168D-C5D5-5E9B27B6C385}"/>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7500938" y="1824038"/>
            <a:ext cx="9525" cy="123825"/>
          </a:xfrm>
          <a:prstGeom prst="rect">
            <a:avLst/>
          </a:prstGeom>
        </p:spPr>
      </p:pic>
      <p:pic>
        <p:nvPicPr>
          <p:cNvPr id="85" name="Image 11" descr="preencoded.png">
            <a:extLst>
              <a:ext uri="{FF2B5EF4-FFF2-40B4-BE49-F238E27FC236}">
                <a16:creationId xmlns:a16="http://schemas.microsoft.com/office/drawing/2014/main" id="{98EC6C83-A1D1-3D44-1692-583B70ABF109}"/>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7386638" y="1909762"/>
            <a:ext cx="9525" cy="85725"/>
          </a:xfrm>
          <a:prstGeom prst="rect">
            <a:avLst/>
          </a:prstGeom>
        </p:spPr>
      </p:pic>
      <p:pic>
        <p:nvPicPr>
          <p:cNvPr id="86" name="Image 16" descr="preencoded.png">
            <a:extLst>
              <a:ext uri="{FF2B5EF4-FFF2-40B4-BE49-F238E27FC236}">
                <a16:creationId xmlns:a16="http://schemas.microsoft.com/office/drawing/2014/main" id="{4C2E3E1F-CBE2-1740-514D-7B506CD4B70D}"/>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1966912" y="1366838"/>
            <a:ext cx="609600" cy="563490"/>
          </a:xfrm>
          <a:prstGeom prst="rect">
            <a:avLst/>
          </a:prstGeom>
        </p:spPr>
      </p:pic>
      <p:pic>
        <p:nvPicPr>
          <p:cNvPr id="87" name="Image 5" descr="preencoded.png">
            <a:extLst>
              <a:ext uri="{FF2B5EF4-FFF2-40B4-BE49-F238E27FC236}">
                <a16:creationId xmlns:a16="http://schemas.microsoft.com/office/drawing/2014/main" id="{55297B23-3183-CA1B-7340-FBB9CD68F982}"/>
              </a:ext>
            </a:extLst>
          </p:cNvPr>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15759113" y="1242999"/>
            <a:ext cx="475115" cy="638189"/>
          </a:xfrm>
          <a:prstGeom prst="rect">
            <a:avLst/>
          </a:prstGeom>
        </p:spPr>
      </p:pic>
      <p:pic>
        <p:nvPicPr>
          <p:cNvPr id="88" name="Image 2" descr="preencoded.png">
            <a:extLst>
              <a:ext uri="{FF2B5EF4-FFF2-40B4-BE49-F238E27FC236}">
                <a16:creationId xmlns:a16="http://schemas.microsoft.com/office/drawing/2014/main" id="{9B8DEE37-EC19-265A-4229-45CC66D1DA29}"/>
              </a:ext>
            </a:extLst>
          </p:cNvPr>
          <p:cNvPicPr>
            <a:picLocks noChangeAspect="1"/>
          </p:cNvPicPr>
          <p:nvPr/>
        </p:nvPicPr>
        <p:blipFill>
          <a:blip r:embed="rId28">
            <a:extLst>
              <a:ext uri="{96DAC541-7B7A-43D3-8B79-37D633B846F1}">
                <asvg:svgBlip xmlns:asvg="http://schemas.microsoft.com/office/drawing/2016/SVG/main" r:embed="rId29"/>
              </a:ext>
            </a:extLst>
          </a:blip>
          <a:srcRect/>
          <a:stretch/>
        </p:blipFill>
        <p:spPr>
          <a:xfrm>
            <a:off x="4557713" y="1485900"/>
            <a:ext cx="28575" cy="6987521"/>
          </a:xfrm>
          <a:prstGeom prst="rect">
            <a:avLst/>
          </a:prstGeom>
        </p:spPr>
      </p:pic>
      <p:pic>
        <p:nvPicPr>
          <p:cNvPr id="89" name="Image 3" descr="preencoded.png">
            <a:extLst>
              <a:ext uri="{FF2B5EF4-FFF2-40B4-BE49-F238E27FC236}">
                <a16:creationId xmlns:a16="http://schemas.microsoft.com/office/drawing/2014/main" id="{B3098F3C-24F7-6BF2-B9D0-2F36DD8DE23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129713" y="1565929"/>
            <a:ext cx="28575" cy="6987521"/>
          </a:xfrm>
          <a:prstGeom prst="rect">
            <a:avLst/>
          </a:prstGeom>
        </p:spPr>
      </p:pic>
      <p:pic>
        <p:nvPicPr>
          <p:cNvPr id="90" name="Image 4" descr="preencoded.png">
            <a:extLst>
              <a:ext uri="{FF2B5EF4-FFF2-40B4-BE49-F238E27FC236}">
                <a16:creationId xmlns:a16="http://schemas.microsoft.com/office/drawing/2014/main" id="{C7711DA2-91D3-7532-5C36-D15A3C014B45}"/>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3701713" y="1565929"/>
            <a:ext cx="28575" cy="6987521"/>
          </a:xfrm>
          <a:prstGeom prst="rect">
            <a:avLst/>
          </a:prstGeom>
        </p:spPr>
      </p:pic>
      <p:cxnSp>
        <p:nvCxnSpPr>
          <p:cNvPr id="91" name="直線コネクタ 90">
            <a:extLst>
              <a:ext uri="{FF2B5EF4-FFF2-40B4-BE49-F238E27FC236}">
                <a16:creationId xmlns:a16="http://schemas.microsoft.com/office/drawing/2014/main" id="{62949D5F-157A-93A7-3346-BA78B1561786}"/>
              </a:ext>
            </a:extLst>
          </p:cNvPr>
          <p:cNvCxnSpPr>
            <a:cxnSpLocks/>
          </p:cNvCxnSpPr>
          <p:nvPr/>
        </p:nvCxnSpPr>
        <p:spPr>
          <a:xfrm flipV="1">
            <a:off x="1266824" y="4902189"/>
            <a:ext cx="16610252" cy="87639"/>
          </a:xfrm>
          <a:prstGeom prst="line">
            <a:avLst/>
          </a:prstGeom>
          <a:ln w="127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92" name="Text 24">
            <a:extLst>
              <a:ext uri="{FF2B5EF4-FFF2-40B4-BE49-F238E27FC236}">
                <a16:creationId xmlns:a16="http://schemas.microsoft.com/office/drawing/2014/main" id="{A638E754-978F-C27A-31CB-282DEE21602B}"/>
              </a:ext>
            </a:extLst>
          </p:cNvPr>
          <p:cNvSpPr/>
          <p:nvPr/>
        </p:nvSpPr>
        <p:spPr>
          <a:xfrm>
            <a:off x="1365699" y="3136624"/>
            <a:ext cx="2105880" cy="828675"/>
          </a:xfrm>
          <a:prstGeom prst="rect">
            <a:avLst/>
          </a:prstGeom>
          <a:noFill/>
          <a:ln/>
        </p:spPr>
        <p:txBody>
          <a:bodyPr wrap="square" lIns="0" tIns="0" rIns="0" bIns="0" rtlCol="0" anchor="t"/>
          <a:lstStyle/>
          <a:p>
            <a:pPr algn="ctr">
              <a:lnSpc>
                <a:spcPts val="6549"/>
              </a:lnSpc>
            </a:pPr>
            <a:r>
              <a:rPr lang="en-US" sz="5550" kern="0" spc="555">
                <a:solidFill>
                  <a:srgbClr val="BCA46F"/>
                </a:solidFill>
                <a:latin typeface="Noto Serif JP Medium" pitchFamily="34" charset="0"/>
                <a:ea typeface="Noto Serif JP Medium" pitchFamily="34" charset="-122"/>
                <a:cs typeface="Noto Serif JP Medium" pitchFamily="34" charset="-120"/>
              </a:rPr>
              <a:t>24.3</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93" name="Text 26">
            <a:extLst>
              <a:ext uri="{FF2B5EF4-FFF2-40B4-BE49-F238E27FC236}">
                <a16:creationId xmlns:a16="http://schemas.microsoft.com/office/drawing/2014/main" id="{3A241975-1D7C-B900-7C21-6BBC33161741}"/>
              </a:ext>
            </a:extLst>
          </p:cNvPr>
          <p:cNvSpPr/>
          <p:nvPr/>
        </p:nvSpPr>
        <p:spPr>
          <a:xfrm>
            <a:off x="1399013" y="4229100"/>
            <a:ext cx="2138786" cy="269304"/>
          </a:xfrm>
          <a:prstGeom prst="rect">
            <a:avLst/>
          </a:prstGeom>
          <a:noFill/>
          <a:ln/>
        </p:spPr>
        <p:txBody>
          <a:bodyPr wrap="square" lIns="0" tIns="0" rIns="0" bIns="0" rtlCol="0" anchor="t">
            <a:spAutoFit/>
          </a:bodyPr>
          <a:lstStyle/>
          <a:p>
            <a:pPr>
              <a:lnSpc>
                <a:spcPts val="2100"/>
              </a:lnSpc>
            </a:pPr>
            <a:r>
              <a:rPr lang="en-US" sz="1800" kern="0" spc="216">
                <a:solidFill>
                  <a:srgbClr val="FFFFFF"/>
                </a:solidFill>
                <a:latin typeface="Noto Serif JP Regular" pitchFamily="34" charset="0"/>
                <a:ea typeface="Noto Serif JP Regular" pitchFamily="34" charset="-122"/>
                <a:cs typeface="Noto Serif JP Regular" pitchFamily="34" charset="-120"/>
              </a:rPr>
              <a:t>一般消費者 3.4</a:t>
            </a:r>
            <a:r>
              <a:rPr lang="en-US" altLang="ja-JP" sz="1200" kern="0" spc="120">
                <a:solidFill>
                  <a:srgbClr val="FFFFFF"/>
                </a:solidFill>
                <a:latin typeface="Noto Serif JP Regular" pitchFamily="34" charset="0"/>
                <a:ea typeface="Noto Serif JP Regular" pitchFamily="34" charset="-122"/>
                <a:cs typeface="Noto Serif JP Regular" pitchFamily="34" charset="-120"/>
              </a:rPr>
              <a:t>%</a:t>
            </a:r>
            <a:endParaRPr lang="en-US" altLang="ja-JP" sz="1200"/>
          </a:p>
        </p:txBody>
      </p:sp>
      <p:sp>
        <p:nvSpPr>
          <p:cNvPr id="94" name="Text 24">
            <a:extLst>
              <a:ext uri="{FF2B5EF4-FFF2-40B4-BE49-F238E27FC236}">
                <a16:creationId xmlns:a16="http://schemas.microsoft.com/office/drawing/2014/main" id="{0B1AD009-A092-644A-413E-7F4F7A1387A9}"/>
              </a:ext>
            </a:extLst>
          </p:cNvPr>
          <p:cNvSpPr/>
          <p:nvPr/>
        </p:nvSpPr>
        <p:spPr>
          <a:xfrm>
            <a:off x="5867400" y="3133969"/>
            <a:ext cx="2105880" cy="828675"/>
          </a:xfrm>
          <a:prstGeom prst="rect">
            <a:avLst/>
          </a:prstGeom>
          <a:noFill/>
          <a:ln/>
        </p:spPr>
        <p:txBody>
          <a:bodyPr wrap="square" lIns="0" tIns="0" rIns="0" bIns="0" rtlCol="0" anchor="t"/>
          <a:lstStyle/>
          <a:p>
            <a:pPr algn="ctr">
              <a:lnSpc>
                <a:spcPts val="6549"/>
              </a:lnSpc>
            </a:pPr>
            <a:r>
              <a:rPr lang="en-US" sz="5550" kern="0" spc="555">
                <a:solidFill>
                  <a:srgbClr val="BCA46F"/>
                </a:solidFill>
                <a:latin typeface="Noto Serif JP Medium" pitchFamily="34" charset="0"/>
                <a:ea typeface="Noto Serif JP Medium" pitchFamily="34" charset="-122"/>
                <a:cs typeface="Noto Serif JP Medium" pitchFamily="34" charset="-120"/>
              </a:rPr>
              <a:t>36.8</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95" name="Text 26">
            <a:extLst>
              <a:ext uri="{FF2B5EF4-FFF2-40B4-BE49-F238E27FC236}">
                <a16:creationId xmlns:a16="http://schemas.microsoft.com/office/drawing/2014/main" id="{7B37E8C1-F4EB-A904-9A92-4C400B8EA029}"/>
              </a:ext>
            </a:extLst>
          </p:cNvPr>
          <p:cNvSpPr/>
          <p:nvPr/>
        </p:nvSpPr>
        <p:spPr>
          <a:xfrm>
            <a:off x="5900714" y="4226445"/>
            <a:ext cx="2138786" cy="269304"/>
          </a:xfrm>
          <a:prstGeom prst="rect">
            <a:avLst/>
          </a:prstGeom>
          <a:noFill/>
          <a:ln/>
        </p:spPr>
        <p:txBody>
          <a:bodyPr wrap="square" lIns="0" tIns="0" rIns="0" bIns="0" rtlCol="0" anchor="t">
            <a:spAutoFit/>
          </a:bodyPr>
          <a:lstStyle/>
          <a:p>
            <a:pPr>
              <a:lnSpc>
                <a:spcPts val="2100"/>
              </a:lnSpc>
            </a:pPr>
            <a:r>
              <a:rPr lang="en-US" sz="1800" kern="0" spc="216">
                <a:solidFill>
                  <a:srgbClr val="FFFFFF"/>
                </a:solidFill>
                <a:latin typeface="Noto Serif JP Regular" pitchFamily="34" charset="0"/>
                <a:ea typeface="Noto Serif JP Regular" pitchFamily="34" charset="-122"/>
                <a:cs typeface="Noto Serif JP Regular" pitchFamily="34" charset="-120"/>
              </a:rPr>
              <a:t>一般消費者 12.2</a:t>
            </a:r>
            <a:r>
              <a:rPr lang="en-US" altLang="ja-JP" sz="1200" kern="0" spc="120">
                <a:solidFill>
                  <a:srgbClr val="FFFFFF"/>
                </a:solidFill>
                <a:latin typeface="Noto Serif JP Regular" pitchFamily="34" charset="0"/>
                <a:ea typeface="Noto Serif JP Regular" pitchFamily="34" charset="-122"/>
                <a:cs typeface="Noto Serif JP Regular" pitchFamily="34" charset="-120"/>
              </a:rPr>
              <a:t>%</a:t>
            </a:r>
            <a:endParaRPr lang="en-US" altLang="ja-JP" sz="1200"/>
          </a:p>
        </p:txBody>
      </p:sp>
      <p:sp>
        <p:nvSpPr>
          <p:cNvPr id="96" name="Text 24">
            <a:extLst>
              <a:ext uri="{FF2B5EF4-FFF2-40B4-BE49-F238E27FC236}">
                <a16:creationId xmlns:a16="http://schemas.microsoft.com/office/drawing/2014/main" id="{63DD1395-8300-3A43-0B9C-1CA84A8AC932}"/>
              </a:ext>
            </a:extLst>
          </p:cNvPr>
          <p:cNvSpPr/>
          <p:nvPr/>
        </p:nvSpPr>
        <p:spPr>
          <a:xfrm>
            <a:off x="10439745" y="3133969"/>
            <a:ext cx="2105880" cy="828675"/>
          </a:xfrm>
          <a:prstGeom prst="rect">
            <a:avLst/>
          </a:prstGeom>
          <a:noFill/>
          <a:ln/>
        </p:spPr>
        <p:txBody>
          <a:bodyPr wrap="square" lIns="0" tIns="0" rIns="0" bIns="0" rtlCol="0" anchor="t"/>
          <a:lstStyle/>
          <a:p>
            <a:pPr algn="ctr">
              <a:lnSpc>
                <a:spcPts val="6549"/>
              </a:lnSpc>
            </a:pPr>
            <a:r>
              <a:rPr lang="en-US" sz="5550" kern="0" spc="555">
                <a:solidFill>
                  <a:srgbClr val="BCA46F"/>
                </a:solidFill>
                <a:latin typeface="Noto Serif JP Medium" pitchFamily="34" charset="0"/>
                <a:ea typeface="Noto Serif JP Medium" pitchFamily="34" charset="-122"/>
                <a:cs typeface="Noto Serif JP Medium" pitchFamily="34" charset="-120"/>
              </a:rPr>
              <a:t>23.7</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97" name="Text 26">
            <a:extLst>
              <a:ext uri="{FF2B5EF4-FFF2-40B4-BE49-F238E27FC236}">
                <a16:creationId xmlns:a16="http://schemas.microsoft.com/office/drawing/2014/main" id="{4C2BEA7D-D5BD-D104-4F8D-941709E601C3}"/>
              </a:ext>
            </a:extLst>
          </p:cNvPr>
          <p:cNvSpPr/>
          <p:nvPr/>
        </p:nvSpPr>
        <p:spPr>
          <a:xfrm>
            <a:off x="10473059" y="4226445"/>
            <a:ext cx="2138786" cy="269304"/>
          </a:xfrm>
          <a:prstGeom prst="rect">
            <a:avLst/>
          </a:prstGeom>
          <a:noFill/>
          <a:ln/>
        </p:spPr>
        <p:txBody>
          <a:bodyPr wrap="square" lIns="0" tIns="0" rIns="0" bIns="0" rtlCol="0" anchor="t">
            <a:spAutoFit/>
          </a:bodyPr>
          <a:lstStyle/>
          <a:p>
            <a:pPr>
              <a:lnSpc>
                <a:spcPts val="2100"/>
              </a:lnSpc>
            </a:pPr>
            <a:r>
              <a:rPr lang="en-US" sz="1800" kern="0" spc="216">
                <a:solidFill>
                  <a:srgbClr val="FFFFFF"/>
                </a:solidFill>
                <a:latin typeface="Noto Serif JP Regular" pitchFamily="34" charset="0"/>
                <a:ea typeface="Noto Serif JP Regular" pitchFamily="34" charset="-122"/>
                <a:cs typeface="Noto Serif JP Regular" pitchFamily="34" charset="-120"/>
              </a:rPr>
              <a:t>一般消費者 3.4</a:t>
            </a:r>
            <a:r>
              <a:rPr lang="en-US" altLang="ja-JP" sz="1200" kern="0" spc="120">
                <a:solidFill>
                  <a:srgbClr val="FFFFFF"/>
                </a:solidFill>
                <a:latin typeface="Noto Serif JP Regular" pitchFamily="34" charset="0"/>
                <a:ea typeface="Noto Serif JP Regular" pitchFamily="34" charset="-122"/>
                <a:cs typeface="Noto Serif JP Regular" pitchFamily="34" charset="-120"/>
              </a:rPr>
              <a:t>%</a:t>
            </a:r>
            <a:endParaRPr lang="en-US" altLang="ja-JP" sz="1200"/>
          </a:p>
        </p:txBody>
      </p:sp>
      <p:sp>
        <p:nvSpPr>
          <p:cNvPr id="98" name="Text 24">
            <a:extLst>
              <a:ext uri="{FF2B5EF4-FFF2-40B4-BE49-F238E27FC236}">
                <a16:creationId xmlns:a16="http://schemas.microsoft.com/office/drawing/2014/main" id="{83D67CC5-9229-429E-9AF0-3AED676900C5}"/>
              </a:ext>
            </a:extLst>
          </p:cNvPr>
          <p:cNvSpPr/>
          <p:nvPr/>
        </p:nvSpPr>
        <p:spPr>
          <a:xfrm>
            <a:off x="14971160" y="3131578"/>
            <a:ext cx="2105880" cy="828675"/>
          </a:xfrm>
          <a:prstGeom prst="rect">
            <a:avLst/>
          </a:prstGeom>
          <a:noFill/>
          <a:ln/>
        </p:spPr>
        <p:txBody>
          <a:bodyPr wrap="square" lIns="0" tIns="0" rIns="0" bIns="0" rtlCol="0" anchor="t"/>
          <a:lstStyle/>
          <a:p>
            <a:pPr algn="ctr">
              <a:lnSpc>
                <a:spcPts val="6549"/>
              </a:lnSpc>
            </a:pPr>
            <a:r>
              <a:rPr lang="en-US" sz="5550" kern="0" spc="555">
                <a:solidFill>
                  <a:srgbClr val="BCA46F"/>
                </a:solidFill>
                <a:latin typeface="Noto Serif JP Medium" pitchFamily="34" charset="0"/>
                <a:ea typeface="Noto Serif JP Medium" pitchFamily="34" charset="-122"/>
                <a:cs typeface="Noto Serif JP Medium" pitchFamily="34" charset="-120"/>
              </a:rPr>
              <a:t>20.6</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99" name="Text 26">
            <a:extLst>
              <a:ext uri="{FF2B5EF4-FFF2-40B4-BE49-F238E27FC236}">
                <a16:creationId xmlns:a16="http://schemas.microsoft.com/office/drawing/2014/main" id="{FDCA020A-21CF-D07D-070A-684DCA0F98D3}"/>
              </a:ext>
            </a:extLst>
          </p:cNvPr>
          <p:cNvSpPr/>
          <p:nvPr/>
        </p:nvSpPr>
        <p:spPr>
          <a:xfrm>
            <a:off x="15004474" y="4224054"/>
            <a:ext cx="2138786" cy="269304"/>
          </a:xfrm>
          <a:prstGeom prst="rect">
            <a:avLst/>
          </a:prstGeom>
          <a:noFill/>
          <a:ln/>
        </p:spPr>
        <p:txBody>
          <a:bodyPr wrap="square" lIns="0" tIns="0" rIns="0" bIns="0" rtlCol="0" anchor="t">
            <a:spAutoFit/>
          </a:bodyPr>
          <a:lstStyle/>
          <a:p>
            <a:pPr>
              <a:lnSpc>
                <a:spcPts val="2100"/>
              </a:lnSpc>
            </a:pPr>
            <a:r>
              <a:rPr lang="en-US" sz="1800" kern="0" spc="216">
                <a:solidFill>
                  <a:srgbClr val="FFFFFF"/>
                </a:solidFill>
                <a:latin typeface="Noto Serif JP Regular" pitchFamily="34" charset="0"/>
                <a:ea typeface="Noto Serif JP Regular" pitchFamily="34" charset="-122"/>
                <a:cs typeface="Noto Serif JP Regular" pitchFamily="34" charset="-120"/>
              </a:rPr>
              <a:t>一般消費者 6.5</a:t>
            </a:r>
            <a:r>
              <a:rPr lang="en-US" altLang="ja-JP" sz="1200" kern="0" spc="120">
                <a:solidFill>
                  <a:srgbClr val="FFFFFF"/>
                </a:solidFill>
                <a:latin typeface="Noto Serif JP Regular" pitchFamily="34" charset="0"/>
                <a:ea typeface="Noto Serif JP Regular" pitchFamily="34" charset="-122"/>
                <a:cs typeface="Noto Serif JP Regular" pitchFamily="34" charset="-120"/>
              </a:rPr>
              <a:t>%</a:t>
            </a:r>
            <a:endParaRPr lang="en-US" altLang="ja-JP" sz="1200"/>
          </a:p>
        </p:txBody>
      </p:sp>
      <p:sp>
        <p:nvSpPr>
          <p:cNvPr id="100" name="Text 24">
            <a:extLst>
              <a:ext uri="{FF2B5EF4-FFF2-40B4-BE49-F238E27FC236}">
                <a16:creationId xmlns:a16="http://schemas.microsoft.com/office/drawing/2014/main" id="{C31F9E90-748F-5BAF-17D1-2C4E92BCCFED}"/>
              </a:ext>
            </a:extLst>
          </p:cNvPr>
          <p:cNvSpPr/>
          <p:nvPr/>
        </p:nvSpPr>
        <p:spPr>
          <a:xfrm>
            <a:off x="1365699" y="7105951"/>
            <a:ext cx="2105880" cy="828675"/>
          </a:xfrm>
          <a:prstGeom prst="rect">
            <a:avLst/>
          </a:prstGeom>
          <a:noFill/>
          <a:ln/>
        </p:spPr>
        <p:txBody>
          <a:bodyPr wrap="square" lIns="0" tIns="0" rIns="0" bIns="0" rtlCol="0" anchor="t"/>
          <a:lstStyle/>
          <a:p>
            <a:pPr algn="ctr">
              <a:lnSpc>
                <a:spcPts val="6549"/>
              </a:lnSpc>
            </a:pPr>
            <a:r>
              <a:rPr lang="en-US" sz="5550" kern="0" spc="555">
                <a:solidFill>
                  <a:srgbClr val="BCA46F"/>
                </a:solidFill>
                <a:latin typeface="Noto Serif JP Medium" pitchFamily="34" charset="0"/>
                <a:ea typeface="Noto Serif JP Medium" pitchFamily="34" charset="-122"/>
                <a:cs typeface="Noto Serif JP Medium" pitchFamily="34" charset="-120"/>
              </a:rPr>
              <a:t>15.0</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101" name="Text 26">
            <a:extLst>
              <a:ext uri="{FF2B5EF4-FFF2-40B4-BE49-F238E27FC236}">
                <a16:creationId xmlns:a16="http://schemas.microsoft.com/office/drawing/2014/main" id="{1E695E3B-3A66-547D-0164-0D24CF8ABB80}"/>
              </a:ext>
            </a:extLst>
          </p:cNvPr>
          <p:cNvSpPr/>
          <p:nvPr/>
        </p:nvSpPr>
        <p:spPr>
          <a:xfrm>
            <a:off x="1399013" y="8198427"/>
            <a:ext cx="1953789" cy="269304"/>
          </a:xfrm>
          <a:prstGeom prst="rect">
            <a:avLst/>
          </a:prstGeom>
          <a:noFill/>
          <a:ln/>
        </p:spPr>
        <p:txBody>
          <a:bodyPr wrap="square" lIns="0" tIns="0" rIns="0" bIns="0" rtlCol="0" anchor="t">
            <a:spAutoFit/>
          </a:bodyPr>
          <a:lstStyle/>
          <a:p>
            <a:pPr>
              <a:lnSpc>
                <a:spcPts val="2100"/>
              </a:lnSpc>
            </a:pPr>
            <a:r>
              <a:rPr lang="en-US" sz="1800" kern="0" spc="216">
                <a:solidFill>
                  <a:srgbClr val="FFFFFF"/>
                </a:solidFill>
                <a:latin typeface="Noto Serif JP Regular" pitchFamily="34" charset="0"/>
                <a:ea typeface="Noto Serif JP Regular" pitchFamily="34" charset="-122"/>
                <a:cs typeface="Noto Serif JP Regular" pitchFamily="34" charset="-120"/>
              </a:rPr>
              <a:t>一般消費者 2.9</a:t>
            </a:r>
            <a:r>
              <a:rPr lang="en-US" altLang="ja-JP" sz="1200" kern="0" spc="120">
                <a:solidFill>
                  <a:srgbClr val="FFFFFF"/>
                </a:solidFill>
                <a:latin typeface="Noto Serif JP Regular" pitchFamily="34" charset="0"/>
                <a:ea typeface="Noto Serif JP Regular" pitchFamily="34" charset="-122"/>
                <a:cs typeface="Noto Serif JP Regular" pitchFamily="34" charset="-120"/>
              </a:rPr>
              <a:t>%</a:t>
            </a:r>
            <a:endParaRPr lang="en-US" altLang="ja-JP" sz="1200"/>
          </a:p>
        </p:txBody>
      </p:sp>
      <p:sp>
        <p:nvSpPr>
          <p:cNvPr id="102" name="Text 24">
            <a:extLst>
              <a:ext uri="{FF2B5EF4-FFF2-40B4-BE49-F238E27FC236}">
                <a16:creationId xmlns:a16="http://schemas.microsoft.com/office/drawing/2014/main" id="{FBD46151-1C01-4C4D-D026-0E87337E2715}"/>
              </a:ext>
            </a:extLst>
          </p:cNvPr>
          <p:cNvSpPr/>
          <p:nvPr/>
        </p:nvSpPr>
        <p:spPr>
          <a:xfrm>
            <a:off x="5894668" y="7105951"/>
            <a:ext cx="2105880" cy="828675"/>
          </a:xfrm>
          <a:prstGeom prst="rect">
            <a:avLst/>
          </a:prstGeom>
          <a:noFill/>
          <a:ln/>
        </p:spPr>
        <p:txBody>
          <a:bodyPr wrap="square" lIns="0" tIns="0" rIns="0" bIns="0" rtlCol="0" anchor="t"/>
          <a:lstStyle/>
          <a:p>
            <a:pPr algn="ctr">
              <a:lnSpc>
                <a:spcPts val="6549"/>
              </a:lnSpc>
            </a:pPr>
            <a:r>
              <a:rPr lang="en-US" sz="5550" kern="0" spc="555">
                <a:solidFill>
                  <a:srgbClr val="BCA46F"/>
                </a:solidFill>
                <a:latin typeface="Noto Serif JP Medium" pitchFamily="34" charset="0"/>
                <a:ea typeface="Noto Serif JP Medium" pitchFamily="34" charset="-122"/>
                <a:cs typeface="Noto Serif JP Medium" pitchFamily="34" charset="-120"/>
              </a:rPr>
              <a:t>15.0</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103" name="Text 26">
            <a:extLst>
              <a:ext uri="{FF2B5EF4-FFF2-40B4-BE49-F238E27FC236}">
                <a16:creationId xmlns:a16="http://schemas.microsoft.com/office/drawing/2014/main" id="{F2A21B59-7133-FDD7-CCAD-C984BC618459}"/>
              </a:ext>
            </a:extLst>
          </p:cNvPr>
          <p:cNvSpPr/>
          <p:nvPr/>
        </p:nvSpPr>
        <p:spPr>
          <a:xfrm>
            <a:off x="5927982" y="8198427"/>
            <a:ext cx="1953789" cy="269304"/>
          </a:xfrm>
          <a:prstGeom prst="rect">
            <a:avLst/>
          </a:prstGeom>
          <a:noFill/>
          <a:ln/>
        </p:spPr>
        <p:txBody>
          <a:bodyPr wrap="square" lIns="0" tIns="0" rIns="0" bIns="0" rtlCol="0" anchor="t">
            <a:spAutoFit/>
          </a:bodyPr>
          <a:lstStyle/>
          <a:p>
            <a:pPr>
              <a:lnSpc>
                <a:spcPts val="2100"/>
              </a:lnSpc>
            </a:pPr>
            <a:r>
              <a:rPr lang="en-US" sz="1800" kern="0" spc="216">
                <a:solidFill>
                  <a:srgbClr val="FFFFFF"/>
                </a:solidFill>
                <a:latin typeface="Noto Serif JP Regular" pitchFamily="34" charset="0"/>
                <a:ea typeface="Noto Serif JP Regular" pitchFamily="34" charset="-122"/>
                <a:cs typeface="Noto Serif JP Regular" pitchFamily="34" charset="-120"/>
              </a:rPr>
              <a:t>一般消費者 2.0</a:t>
            </a:r>
            <a:r>
              <a:rPr lang="en-US" altLang="ja-JP" sz="1200" kern="0" spc="120">
                <a:solidFill>
                  <a:srgbClr val="FFFFFF"/>
                </a:solidFill>
                <a:latin typeface="Noto Serif JP Regular" pitchFamily="34" charset="0"/>
                <a:ea typeface="Noto Serif JP Regular" pitchFamily="34" charset="-122"/>
                <a:cs typeface="Noto Serif JP Regular" pitchFamily="34" charset="-120"/>
              </a:rPr>
              <a:t>%</a:t>
            </a:r>
            <a:endParaRPr lang="en-US" altLang="ja-JP" sz="1200"/>
          </a:p>
        </p:txBody>
      </p:sp>
      <p:sp>
        <p:nvSpPr>
          <p:cNvPr id="104" name="Text 24">
            <a:extLst>
              <a:ext uri="{FF2B5EF4-FFF2-40B4-BE49-F238E27FC236}">
                <a16:creationId xmlns:a16="http://schemas.microsoft.com/office/drawing/2014/main" id="{CDA6389D-5F80-8ABF-F35C-AD6F0FF4119A}"/>
              </a:ext>
            </a:extLst>
          </p:cNvPr>
          <p:cNvSpPr/>
          <p:nvPr/>
        </p:nvSpPr>
        <p:spPr>
          <a:xfrm>
            <a:off x="10489512" y="7124700"/>
            <a:ext cx="2105880" cy="828675"/>
          </a:xfrm>
          <a:prstGeom prst="rect">
            <a:avLst/>
          </a:prstGeom>
          <a:noFill/>
          <a:ln/>
        </p:spPr>
        <p:txBody>
          <a:bodyPr wrap="square" lIns="0" tIns="0" rIns="0" bIns="0" rtlCol="0" anchor="t"/>
          <a:lstStyle/>
          <a:p>
            <a:pPr algn="ctr">
              <a:lnSpc>
                <a:spcPts val="6549"/>
              </a:lnSpc>
            </a:pPr>
            <a:r>
              <a:rPr lang="en-US" sz="5550" kern="0" spc="555">
                <a:solidFill>
                  <a:srgbClr val="BCA46F"/>
                </a:solidFill>
                <a:latin typeface="Noto Serif JP Medium" pitchFamily="34" charset="0"/>
                <a:ea typeface="Noto Serif JP Medium" pitchFamily="34" charset="-122"/>
                <a:cs typeface="Noto Serif JP Medium" pitchFamily="34" charset="-120"/>
              </a:rPr>
              <a:t>26.2</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105" name="Text 26">
            <a:extLst>
              <a:ext uri="{FF2B5EF4-FFF2-40B4-BE49-F238E27FC236}">
                <a16:creationId xmlns:a16="http://schemas.microsoft.com/office/drawing/2014/main" id="{22F34EEA-626C-E403-A65A-64741950D084}"/>
              </a:ext>
            </a:extLst>
          </p:cNvPr>
          <p:cNvSpPr/>
          <p:nvPr/>
        </p:nvSpPr>
        <p:spPr>
          <a:xfrm>
            <a:off x="10522826" y="8217176"/>
            <a:ext cx="1953789" cy="269304"/>
          </a:xfrm>
          <a:prstGeom prst="rect">
            <a:avLst/>
          </a:prstGeom>
          <a:noFill/>
          <a:ln/>
        </p:spPr>
        <p:txBody>
          <a:bodyPr wrap="square" lIns="0" tIns="0" rIns="0" bIns="0" rtlCol="0" anchor="t">
            <a:spAutoFit/>
          </a:bodyPr>
          <a:lstStyle/>
          <a:p>
            <a:pPr>
              <a:lnSpc>
                <a:spcPts val="2100"/>
              </a:lnSpc>
            </a:pPr>
            <a:r>
              <a:rPr lang="en-US" sz="1800" kern="0" spc="216">
                <a:solidFill>
                  <a:srgbClr val="FFFFFF"/>
                </a:solidFill>
                <a:latin typeface="Noto Serif JP Regular" pitchFamily="34" charset="0"/>
                <a:ea typeface="Noto Serif JP Regular" pitchFamily="34" charset="-122"/>
                <a:cs typeface="Noto Serif JP Regular" pitchFamily="34" charset="-120"/>
              </a:rPr>
              <a:t>一般消費者 5.1</a:t>
            </a:r>
            <a:r>
              <a:rPr lang="en-US" altLang="ja-JP" sz="1200" kern="0" spc="120">
                <a:solidFill>
                  <a:srgbClr val="FFFFFF"/>
                </a:solidFill>
                <a:latin typeface="Noto Serif JP Regular" pitchFamily="34" charset="0"/>
                <a:ea typeface="Noto Serif JP Regular" pitchFamily="34" charset="-122"/>
                <a:cs typeface="Noto Serif JP Regular" pitchFamily="34" charset="-120"/>
              </a:rPr>
              <a:t>%</a:t>
            </a:r>
            <a:endParaRPr lang="en-US" altLang="ja-JP" sz="1200"/>
          </a:p>
        </p:txBody>
      </p:sp>
      <p:sp>
        <p:nvSpPr>
          <p:cNvPr id="106" name="Text 24">
            <a:extLst>
              <a:ext uri="{FF2B5EF4-FFF2-40B4-BE49-F238E27FC236}">
                <a16:creationId xmlns:a16="http://schemas.microsoft.com/office/drawing/2014/main" id="{098E4B1D-A40D-647D-0104-DD98930BC0A7}"/>
              </a:ext>
            </a:extLst>
          </p:cNvPr>
          <p:cNvSpPr/>
          <p:nvPr/>
        </p:nvSpPr>
        <p:spPr>
          <a:xfrm>
            <a:off x="15030449" y="7121781"/>
            <a:ext cx="2105880" cy="828675"/>
          </a:xfrm>
          <a:prstGeom prst="rect">
            <a:avLst/>
          </a:prstGeom>
          <a:noFill/>
          <a:ln/>
        </p:spPr>
        <p:txBody>
          <a:bodyPr wrap="square" lIns="0" tIns="0" rIns="0" bIns="0" rtlCol="0" anchor="t"/>
          <a:lstStyle/>
          <a:p>
            <a:pPr algn="ctr">
              <a:lnSpc>
                <a:spcPts val="6549"/>
              </a:lnSpc>
            </a:pPr>
            <a:r>
              <a:rPr lang="en-US" sz="5550" kern="0" spc="555">
                <a:solidFill>
                  <a:srgbClr val="BCA46F"/>
                </a:solidFill>
                <a:latin typeface="Noto Serif JP Medium" pitchFamily="34" charset="0"/>
                <a:ea typeface="Noto Serif JP Medium" pitchFamily="34" charset="-122"/>
                <a:cs typeface="Noto Serif JP Medium" pitchFamily="34" charset="-120"/>
              </a:rPr>
              <a:t>23.6</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107" name="Text 26">
            <a:extLst>
              <a:ext uri="{FF2B5EF4-FFF2-40B4-BE49-F238E27FC236}">
                <a16:creationId xmlns:a16="http://schemas.microsoft.com/office/drawing/2014/main" id="{6CB6C8BD-8870-7440-E331-899384C89D32}"/>
              </a:ext>
            </a:extLst>
          </p:cNvPr>
          <p:cNvSpPr/>
          <p:nvPr/>
        </p:nvSpPr>
        <p:spPr>
          <a:xfrm>
            <a:off x="15063763" y="8214257"/>
            <a:ext cx="1953789" cy="269304"/>
          </a:xfrm>
          <a:prstGeom prst="rect">
            <a:avLst/>
          </a:prstGeom>
          <a:noFill/>
          <a:ln/>
        </p:spPr>
        <p:txBody>
          <a:bodyPr wrap="square" lIns="0" tIns="0" rIns="0" bIns="0" rtlCol="0" anchor="t">
            <a:spAutoFit/>
          </a:bodyPr>
          <a:lstStyle/>
          <a:p>
            <a:pPr>
              <a:lnSpc>
                <a:spcPts val="2100"/>
              </a:lnSpc>
            </a:pPr>
            <a:r>
              <a:rPr lang="en-US" sz="1800" kern="0" spc="216">
                <a:solidFill>
                  <a:srgbClr val="FFFFFF"/>
                </a:solidFill>
                <a:latin typeface="Noto Serif JP Regular" pitchFamily="34" charset="0"/>
                <a:ea typeface="Noto Serif JP Regular" pitchFamily="34" charset="-122"/>
                <a:cs typeface="Noto Serif JP Regular" pitchFamily="34" charset="-120"/>
              </a:rPr>
              <a:t>一般消費者 3.6</a:t>
            </a:r>
            <a:r>
              <a:rPr lang="en-US" altLang="ja-JP" sz="1200" kern="0" spc="120">
                <a:solidFill>
                  <a:srgbClr val="FFFFFF"/>
                </a:solidFill>
                <a:latin typeface="Noto Serif JP Regular" pitchFamily="34" charset="0"/>
                <a:ea typeface="Noto Serif JP Regular" pitchFamily="34" charset="-122"/>
                <a:cs typeface="Noto Serif JP Regular" pitchFamily="34" charset="-120"/>
              </a:rPr>
              <a:t>%</a:t>
            </a:r>
            <a:endParaRPr lang="en-US" altLang="ja-JP" sz="1200"/>
          </a:p>
        </p:txBody>
      </p:sp>
    </p:spTree>
    <p:extLst>
      <p:ext uri="{BB962C8B-B14F-4D97-AF65-F5344CB8AC3E}">
        <p14:creationId xmlns:p14="http://schemas.microsoft.com/office/powerpoint/2010/main" val="1393146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40404953-6544-CC78-12B3-C5FF1FBA243D}"/>
              </a:ext>
            </a:extLst>
          </p:cNvPr>
          <p:cNvSpPr>
            <a:spLocks noGrp="1"/>
          </p:cNvSpPr>
          <p:nvPr>
            <p:ph type="body" sz="quarter" idx="10"/>
          </p:nvPr>
        </p:nvSpPr>
        <p:spPr/>
        <p:txBody>
          <a:bodyPr/>
          <a:lstStyle/>
          <a:p>
            <a:r>
              <a:rPr kumimoji="1" lang="ja-JP" altLang="en-US"/>
              <a:t>タクシー利用者の特徴</a:t>
            </a:r>
            <a:r>
              <a:rPr kumimoji="1" lang="en-US" altLang="ja-JP"/>
              <a:t> 2</a:t>
            </a:r>
            <a:endParaRPr kumimoji="1" lang="ja-JP" altLang="en-US"/>
          </a:p>
        </p:txBody>
      </p:sp>
      <p:sp>
        <p:nvSpPr>
          <p:cNvPr id="11" name="Object100">
            <a:extLst>
              <a:ext uri="{FF2B5EF4-FFF2-40B4-BE49-F238E27FC236}">
                <a16:creationId xmlns:a16="http://schemas.microsoft.com/office/drawing/2014/main" id="{415258C6-1BCC-425C-AF09-A3E87D44625D}"/>
              </a:ext>
            </a:extLst>
          </p:cNvPr>
          <p:cNvSpPr/>
          <p:nvPr/>
        </p:nvSpPr>
        <p:spPr>
          <a:xfrm>
            <a:off x="400050" y="8693149"/>
            <a:ext cx="9115426" cy="990601"/>
          </a:xfrm>
          <a:prstGeom prst="rect">
            <a:avLst/>
          </a:prstGeom>
          <a:noFill/>
          <a:ln/>
        </p:spPr>
        <p:txBody>
          <a:bodyPr wrap="square" lIns="0" tIns="0" rIns="0" bIns="0" rtlCol="0" anchor="t">
            <a:normAutofit lnSpcReduction="10000"/>
          </a:bodyPr>
          <a:lstStyle/>
          <a:p>
            <a:pPr marL="171450" indent="-171450" algn="l">
              <a:lnSpc>
                <a:spcPct val="160000"/>
              </a:lnSpc>
              <a:buFont typeface="システムフォント（レギュラー）"/>
              <a:buChar char="※"/>
            </a:pPr>
            <a:r>
              <a:rPr lang="en-US" sz="825" b="0" i="0" kern="0" spc="83" dirty="0">
                <a:solidFill>
                  <a:srgbClr val="F0F2FB"/>
                </a:solidFill>
                <a:latin typeface="Noto Sans JP Light" pitchFamily="34" charset="0"/>
                <a:ea typeface="Noto Sans JP Light" pitchFamily="34" charset="-122"/>
                <a:cs typeface="Noto Sans JP Light" pitchFamily="34" charset="-120"/>
              </a:rPr>
              <a:t>モニタスアンケートによるタクシー利用者調査, 20</a:t>
            </a:r>
            <a:r>
              <a:rPr lang="en-US" altLang="ja-JP" sz="825" b="0" i="0" kern="0" spc="83" dirty="0">
                <a:solidFill>
                  <a:srgbClr val="F0F2FB"/>
                </a:solidFill>
                <a:latin typeface="Noto Sans JP Light" pitchFamily="34" charset="0"/>
                <a:ea typeface="Noto Sans JP Light" pitchFamily="34" charset="-122"/>
                <a:cs typeface="Noto Sans JP Light" pitchFamily="34" charset="-120"/>
              </a:rPr>
              <a:t>23</a:t>
            </a:r>
            <a:r>
              <a:rPr lang="en-US" sz="825" b="0" i="0" kern="0" spc="83" dirty="0">
                <a:solidFill>
                  <a:srgbClr val="F0F2FB"/>
                </a:solidFill>
                <a:latin typeface="Noto Sans JP Light" pitchFamily="34" charset="0"/>
                <a:ea typeface="Noto Sans JP Light" pitchFamily="34" charset="-122"/>
                <a:cs typeface="Noto Sans JP Light" pitchFamily="34" charset="-120"/>
              </a:rPr>
              <a:t>年</a:t>
            </a:r>
            <a:r>
              <a:rPr lang="en-US" altLang="ja-JP" sz="825" b="0" i="0" kern="0" spc="83" dirty="0">
                <a:solidFill>
                  <a:srgbClr val="F0F2FB"/>
                </a:solidFill>
                <a:latin typeface="Noto Sans JP Light" pitchFamily="34" charset="0"/>
                <a:ea typeface="Noto Sans JP Light" pitchFamily="34" charset="-122"/>
                <a:cs typeface="Noto Sans JP Light" pitchFamily="34" charset="-120"/>
              </a:rPr>
              <a:t>5</a:t>
            </a:r>
            <a:r>
              <a:rPr lang="en-US" sz="825" b="0" i="0" kern="0" spc="83" dirty="0">
                <a:solidFill>
                  <a:srgbClr val="F0F2FB"/>
                </a:solidFill>
                <a:latin typeface="Noto Sans JP Light" pitchFamily="34" charset="0"/>
                <a:ea typeface="Noto Sans JP Light" pitchFamily="34" charset="-122"/>
                <a:cs typeface="Noto Sans JP Light" pitchFamily="34" charset="-120"/>
              </a:rPr>
              <a:t>月</a:t>
            </a:r>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東京都、神奈川県、埼玉県、千葉県、愛知県、大阪府、京都府、兵庫県、福岡県、北海道在住の方で月2回以上東京、愛知、大阪、福岡、北海道でタクシーを利用する20歳以上の男女:1,489人</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期間: 2023年5月</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altLang="ja-JP" sz="825" dirty="0"/>
          </a:p>
          <a:p>
            <a:pPr algn="l">
              <a:lnSpc>
                <a:spcPct val="160000"/>
              </a:lnSpc>
            </a:pPr>
            <a:endParaRPr lang="en-US" sz="825" dirty="0"/>
          </a:p>
          <a:p>
            <a:pPr algn="l">
              <a:lnSpc>
                <a:spcPct val="160000"/>
              </a:lnSpc>
            </a:pPr>
            <a:endParaRPr lang="en-US" sz="825" dirty="0"/>
          </a:p>
        </p:txBody>
      </p:sp>
      <p:pic>
        <p:nvPicPr>
          <p:cNvPr id="56" name="Image 2" descr="preencoded.png">
            <a:extLst>
              <a:ext uri="{FF2B5EF4-FFF2-40B4-BE49-F238E27FC236}">
                <a16:creationId xmlns:a16="http://schemas.microsoft.com/office/drawing/2014/main" id="{07428CF2-A512-1A36-4374-DBD92127614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557713" y="3581400"/>
            <a:ext cx="28575" cy="3324225"/>
          </a:xfrm>
          <a:prstGeom prst="rect">
            <a:avLst/>
          </a:prstGeom>
        </p:spPr>
      </p:pic>
      <p:pic>
        <p:nvPicPr>
          <p:cNvPr id="57" name="Image 3" descr="preencoded.png">
            <a:extLst>
              <a:ext uri="{FF2B5EF4-FFF2-40B4-BE49-F238E27FC236}">
                <a16:creationId xmlns:a16="http://schemas.microsoft.com/office/drawing/2014/main" id="{8D6C8039-FC8D-C6B0-349B-2378E3D4194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129713" y="3619500"/>
            <a:ext cx="28575" cy="3324225"/>
          </a:xfrm>
          <a:prstGeom prst="rect">
            <a:avLst/>
          </a:prstGeom>
        </p:spPr>
      </p:pic>
      <p:pic>
        <p:nvPicPr>
          <p:cNvPr id="58" name="Image 4" descr="preencoded.png">
            <a:extLst>
              <a:ext uri="{FF2B5EF4-FFF2-40B4-BE49-F238E27FC236}">
                <a16:creationId xmlns:a16="http://schemas.microsoft.com/office/drawing/2014/main" id="{B1CD850E-CA27-AC32-75C3-4AC50083448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2939713" y="3619500"/>
            <a:ext cx="28575" cy="3324225"/>
          </a:xfrm>
          <a:prstGeom prst="rect">
            <a:avLst/>
          </a:prstGeom>
        </p:spPr>
      </p:pic>
      <p:pic>
        <p:nvPicPr>
          <p:cNvPr id="59" name="Image 5" descr="preencoded.png">
            <a:extLst>
              <a:ext uri="{FF2B5EF4-FFF2-40B4-BE49-F238E27FC236}">
                <a16:creationId xmlns:a16="http://schemas.microsoft.com/office/drawing/2014/main" id="{BC38C4EB-4C2A-EC6A-E102-81147C92FBF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147888" y="3424238"/>
            <a:ext cx="419100" cy="611303"/>
          </a:xfrm>
          <a:prstGeom prst="rect">
            <a:avLst/>
          </a:prstGeom>
        </p:spPr>
      </p:pic>
      <p:pic>
        <p:nvPicPr>
          <p:cNvPr id="60" name="Image 6" descr="preencoded.png">
            <a:extLst>
              <a:ext uri="{FF2B5EF4-FFF2-40B4-BE49-F238E27FC236}">
                <a16:creationId xmlns:a16="http://schemas.microsoft.com/office/drawing/2014/main" id="{505BF40E-BFF4-2FEF-0E19-13CD1A9F3E1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5016163" y="3376613"/>
            <a:ext cx="672015" cy="657225"/>
          </a:xfrm>
          <a:prstGeom prst="rect">
            <a:avLst/>
          </a:prstGeom>
        </p:spPr>
      </p:pic>
      <p:pic>
        <p:nvPicPr>
          <p:cNvPr id="61" name="Image 7" descr="preencoded.png">
            <a:extLst>
              <a:ext uri="{FF2B5EF4-FFF2-40B4-BE49-F238E27FC236}">
                <a16:creationId xmlns:a16="http://schemas.microsoft.com/office/drawing/2014/main" id="{7484F0CE-74F6-2D76-9EB0-613A4F7FDE4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416567" y="3520339"/>
            <a:ext cx="882867" cy="419100"/>
          </a:xfrm>
          <a:prstGeom prst="rect">
            <a:avLst/>
          </a:prstGeom>
        </p:spPr>
      </p:pic>
      <p:pic>
        <p:nvPicPr>
          <p:cNvPr id="62" name="Image 8" descr="preencoded.png">
            <a:extLst>
              <a:ext uri="{FF2B5EF4-FFF2-40B4-BE49-F238E27FC236}">
                <a16:creationId xmlns:a16="http://schemas.microsoft.com/office/drawing/2014/main" id="{908A39B5-15F2-C9D4-20E5-A03EF83B1512}"/>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0625138" y="3386136"/>
            <a:ext cx="647867" cy="647701"/>
          </a:xfrm>
          <a:prstGeom prst="rect">
            <a:avLst/>
          </a:prstGeom>
        </p:spPr>
      </p:pic>
      <p:sp>
        <p:nvSpPr>
          <p:cNvPr id="63" name="Text 11">
            <a:extLst>
              <a:ext uri="{FF2B5EF4-FFF2-40B4-BE49-F238E27FC236}">
                <a16:creationId xmlns:a16="http://schemas.microsoft.com/office/drawing/2014/main" id="{6885B6E5-C65D-EB32-64FE-23AD1F971FC2}"/>
              </a:ext>
            </a:extLst>
          </p:cNvPr>
          <p:cNvSpPr/>
          <p:nvPr/>
        </p:nvSpPr>
        <p:spPr>
          <a:xfrm>
            <a:off x="9953624" y="4248150"/>
            <a:ext cx="2295343" cy="819150"/>
          </a:xfrm>
          <a:prstGeom prst="rect">
            <a:avLst/>
          </a:prstGeom>
          <a:noFill/>
          <a:ln/>
        </p:spPr>
        <p:txBody>
          <a:bodyPr wrap="square" lIns="0" tIns="0" rIns="0" bIns="0" rtlCol="0" anchor="t"/>
          <a:lstStyle/>
          <a:p>
            <a:pPr marL="0" indent="0" algn="ctr">
              <a:lnSpc>
                <a:spcPts val="2625"/>
              </a:lnSpc>
              <a:buNone/>
            </a:pPr>
            <a:r>
              <a:rPr lang="en-US" sz="2250" kern="0" spc="270">
                <a:solidFill>
                  <a:srgbClr val="FFFFFF"/>
                </a:solidFill>
                <a:latin typeface="Noto Serif JP Regular" pitchFamily="34" charset="0"/>
                <a:ea typeface="Noto Serif JP Regular" pitchFamily="34" charset="-122"/>
                <a:cs typeface="Noto Serif JP Regular" pitchFamily="34" charset="-120"/>
              </a:rPr>
              <a:t>海外出張が
年1回以上ある</a:t>
            </a:r>
            <a:endParaRPr lang="en-US" sz="2250"/>
          </a:p>
        </p:txBody>
      </p:sp>
      <p:sp>
        <p:nvSpPr>
          <p:cNvPr id="64" name="Text 12">
            <a:extLst>
              <a:ext uri="{FF2B5EF4-FFF2-40B4-BE49-F238E27FC236}">
                <a16:creationId xmlns:a16="http://schemas.microsoft.com/office/drawing/2014/main" id="{61FA98D1-D92D-67EB-7049-6BFDE1B1C344}"/>
              </a:ext>
            </a:extLst>
          </p:cNvPr>
          <p:cNvSpPr/>
          <p:nvPr/>
        </p:nvSpPr>
        <p:spPr>
          <a:xfrm>
            <a:off x="13639800" y="4248150"/>
            <a:ext cx="3829050" cy="819150"/>
          </a:xfrm>
          <a:prstGeom prst="rect">
            <a:avLst/>
          </a:prstGeom>
          <a:noFill/>
          <a:ln/>
        </p:spPr>
        <p:txBody>
          <a:bodyPr wrap="square" lIns="0" tIns="0" rIns="0" bIns="0" rtlCol="0" anchor="t"/>
          <a:lstStyle/>
          <a:p>
            <a:pPr marL="0" indent="0" algn="ctr">
              <a:lnSpc>
                <a:spcPts val="2625"/>
              </a:lnSpc>
              <a:buNone/>
            </a:pPr>
            <a:r>
              <a:rPr lang="en-US" sz="2250" kern="0" spc="270" dirty="0">
                <a:solidFill>
                  <a:srgbClr val="FFFFFF"/>
                </a:solidFill>
                <a:latin typeface="Noto Serif JP Regular" pitchFamily="34" charset="0"/>
                <a:ea typeface="Noto Serif JP Regular" pitchFamily="34" charset="-122"/>
                <a:cs typeface="Noto Serif JP Regular" pitchFamily="34" charset="-120"/>
              </a:rPr>
              <a:t>ソフトウェア購入の
意思決定権あり</a:t>
            </a:r>
            <a:endParaRPr lang="en-US" sz="2250" dirty="0"/>
          </a:p>
        </p:txBody>
      </p:sp>
      <p:sp>
        <p:nvSpPr>
          <p:cNvPr id="65" name="Text 23">
            <a:extLst>
              <a:ext uri="{FF2B5EF4-FFF2-40B4-BE49-F238E27FC236}">
                <a16:creationId xmlns:a16="http://schemas.microsoft.com/office/drawing/2014/main" id="{A8F36D7E-D720-A5C9-DC8E-E8F00CEB0AFA}"/>
              </a:ext>
            </a:extLst>
          </p:cNvPr>
          <p:cNvSpPr/>
          <p:nvPr/>
        </p:nvSpPr>
        <p:spPr>
          <a:xfrm>
            <a:off x="1524000" y="4248150"/>
            <a:ext cx="1742374" cy="819150"/>
          </a:xfrm>
          <a:prstGeom prst="rect">
            <a:avLst/>
          </a:prstGeom>
          <a:noFill/>
          <a:ln/>
        </p:spPr>
        <p:txBody>
          <a:bodyPr wrap="square" lIns="0" tIns="0" rIns="0" bIns="0" rtlCol="0" anchor="t"/>
          <a:lstStyle/>
          <a:p>
            <a:pPr marL="0" indent="0" algn="ctr">
              <a:lnSpc>
                <a:spcPts val="2625"/>
              </a:lnSpc>
              <a:buNone/>
            </a:pPr>
            <a:r>
              <a:rPr lang="en-US" sz="2250" kern="0" spc="270">
                <a:solidFill>
                  <a:srgbClr val="FFFFFF"/>
                </a:solidFill>
                <a:latin typeface="Noto Serif JP Regular" pitchFamily="34" charset="0"/>
                <a:ea typeface="Noto Serif JP Regular" pitchFamily="34" charset="-122"/>
                <a:cs typeface="Noto Serif JP Regular" pitchFamily="34" charset="-120"/>
              </a:rPr>
              <a:t>課長以上の
役職</a:t>
            </a:r>
            <a:endParaRPr lang="en-US" sz="2250"/>
          </a:p>
        </p:txBody>
      </p:sp>
      <p:sp>
        <p:nvSpPr>
          <p:cNvPr id="66" name="Text 24">
            <a:extLst>
              <a:ext uri="{FF2B5EF4-FFF2-40B4-BE49-F238E27FC236}">
                <a16:creationId xmlns:a16="http://schemas.microsoft.com/office/drawing/2014/main" id="{613C8A5B-66A7-6109-D415-6A722275A131}"/>
              </a:ext>
            </a:extLst>
          </p:cNvPr>
          <p:cNvSpPr/>
          <p:nvPr/>
        </p:nvSpPr>
        <p:spPr>
          <a:xfrm>
            <a:off x="1126894" y="5219701"/>
            <a:ext cx="2105880" cy="828675"/>
          </a:xfrm>
          <a:prstGeom prst="rect">
            <a:avLst/>
          </a:prstGeom>
          <a:noFill/>
          <a:ln/>
        </p:spPr>
        <p:txBody>
          <a:bodyPr wrap="square" lIns="0" tIns="0" rIns="0" bIns="0" rtlCol="0" anchor="t"/>
          <a:lstStyle/>
          <a:p>
            <a:pPr algn="ctr">
              <a:lnSpc>
                <a:spcPts val="6549"/>
              </a:lnSpc>
            </a:pPr>
            <a:r>
              <a:rPr lang="en-US" sz="5550" kern="0" spc="555">
                <a:solidFill>
                  <a:srgbClr val="BCA46F"/>
                </a:solidFill>
                <a:latin typeface="Noto Serif JP Medium" pitchFamily="34" charset="0"/>
                <a:ea typeface="Noto Serif JP Medium" pitchFamily="34" charset="-122"/>
                <a:cs typeface="Noto Serif JP Medium" pitchFamily="34" charset="-120"/>
              </a:rPr>
              <a:t>39.4</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68" name="Text 26">
            <a:extLst>
              <a:ext uri="{FF2B5EF4-FFF2-40B4-BE49-F238E27FC236}">
                <a16:creationId xmlns:a16="http://schemas.microsoft.com/office/drawing/2014/main" id="{75B8B4D2-B76A-EB50-5E75-30EA99E4BA3B}"/>
              </a:ext>
            </a:extLst>
          </p:cNvPr>
          <p:cNvSpPr/>
          <p:nvPr/>
        </p:nvSpPr>
        <p:spPr>
          <a:xfrm>
            <a:off x="1325643" y="6313444"/>
            <a:ext cx="2138786" cy="269304"/>
          </a:xfrm>
          <a:prstGeom prst="rect">
            <a:avLst/>
          </a:prstGeom>
          <a:noFill/>
          <a:ln/>
        </p:spPr>
        <p:txBody>
          <a:bodyPr wrap="square" lIns="0" tIns="0" rIns="0" bIns="0" rtlCol="0" anchor="t">
            <a:spAutoFit/>
          </a:bodyPr>
          <a:lstStyle/>
          <a:p>
            <a:pPr>
              <a:lnSpc>
                <a:spcPts val="2100"/>
              </a:lnSpc>
            </a:pPr>
            <a:r>
              <a:rPr lang="en-US" sz="1800" kern="0" spc="216">
                <a:solidFill>
                  <a:srgbClr val="FFFFFF"/>
                </a:solidFill>
                <a:latin typeface="Noto Serif JP Regular" pitchFamily="34" charset="0"/>
                <a:ea typeface="Noto Serif JP Regular" pitchFamily="34" charset="-122"/>
                <a:cs typeface="Noto Serif JP Regular" pitchFamily="34" charset="-120"/>
              </a:rPr>
              <a:t>一般消費者 </a:t>
            </a:r>
            <a:r>
              <a:rPr lang="en-US" altLang="ja-JP" sz="1800" kern="0" spc="210">
                <a:solidFill>
                  <a:srgbClr val="FFFFFF"/>
                </a:solidFill>
                <a:latin typeface="Noto Serif JP Regular" pitchFamily="34" charset="0"/>
                <a:ea typeface="Noto Serif JP Regular" pitchFamily="34" charset="-122"/>
                <a:cs typeface="Noto Serif JP Regular" pitchFamily="34" charset="-120"/>
              </a:rPr>
              <a:t>12.7</a:t>
            </a:r>
            <a:r>
              <a:rPr lang="en-US" altLang="ja-JP" sz="1200" kern="0" spc="120">
                <a:solidFill>
                  <a:srgbClr val="FFFFFF"/>
                </a:solidFill>
                <a:latin typeface="Noto Serif JP Regular" pitchFamily="34" charset="0"/>
                <a:ea typeface="Noto Serif JP Regular" pitchFamily="34" charset="-122"/>
                <a:cs typeface="Noto Serif JP Regular" pitchFamily="34" charset="-120"/>
              </a:rPr>
              <a:t>%</a:t>
            </a:r>
            <a:endParaRPr lang="en-US" altLang="ja-JP" sz="1200"/>
          </a:p>
        </p:txBody>
      </p:sp>
      <p:sp>
        <p:nvSpPr>
          <p:cNvPr id="69" name="Text 29">
            <a:extLst>
              <a:ext uri="{FF2B5EF4-FFF2-40B4-BE49-F238E27FC236}">
                <a16:creationId xmlns:a16="http://schemas.microsoft.com/office/drawing/2014/main" id="{B22039D4-A0B9-AC94-E2CB-7ADBB1F710E4}"/>
              </a:ext>
            </a:extLst>
          </p:cNvPr>
          <p:cNvSpPr/>
          <p:nvPr/>
        </p:nvSpPr>
        <p:spPr>
          <a:xfrm>
            <a:off x="4635390" y="4217468"/>
            <a:ext cx="4538520" cy="819150"/>
          </a:xfrm>
          <a:prstGeom prst="rect">
            <a:avLst/>
          </a:prstGeom>
          <a:noFill/>
          <a:ln/>
        </p:spPr>
        <p:txBody>
          <a:bodyPr wrap="square" lIns="0" tIns="0" rIns="0" bIns="0" rtlCol="0" anchor="t"/>
          <a:lstStyle/>
          <a:p>
            <a:pPr marL="0" indent="0" algn="ctr">
              <a:lnSpc>
                <a:spcPts val="2625"/>
              </a:lnSpc>
              <a:buNone/>
            </a:pPr>
            <a:r>
              <a:rPr lang="en-US" sz="2250" kern="0" spc="270">
                <a:solidFill>
                  <a:srgbClr val="FFFFFF"/>
                </a:solidFill>
                <a:latin typeface="Noto Serif JP Regular" pitchFamily="34" charset="0"/>
                <a:ea typeface="Noto Serif JP Regular" pitchFamily="34" charset="-122"/>
                <a:cs typeface="Noto Serif JP Regular" pitchFamily="34" charset="-120"/>
              </a:rPr>
              <a:t>ビジネスの移動でタクシーを
週に1回以上利用する</a:t>
            </a:r>
            <a:endParaRPr lang="en-US" sz="2250"/>
          </a:p>
        </p:txBody>
      </p:sp>
      <p:sp>
        <p:nvSpPr>
          <p:cNvPr id="70" name="Text 24">
            <a:extLst>
              <a:ext uri="{FF2B5EF4-FFF2-40B4-BE49-F238E27FC236}">
                <a16:creationId xmlns:a16="http://schemas.microsoft.com/office/drawing/2014/main" id="{A0F9E9D3-A114-8080-5348-A8EF39BDB7CF}"/>
              </a:ext>
            </a:extLst>
          </p:cNvPr>
          <p:cNvSpPr/>
          <p:nvPr/>
        </p:nvSpPr>
        <p:spPr>
          <a:xfrm>
            <a:off x="5898053" y="5238750"/>
            <a:ext cx="2105880" cy="828675"/>
          </a:xfrm>
          <a:prstGeom prst="rect">
            <a:avLst/>
          </a:prstGeom>
          <a:noFill/>
          <a:ln/>
        </p:spPr>
        <p:txBody>
          <a:bodyPr wrap="square" lIns="0" tIns="0" rIns="0" bIns="0" rtlCol="0" anchor="t"/>
          <a:lstStyle/>
          <a:p>
            <a:pPr algn="ctr">
              <a:lnSpc>
                <a:spcPts val="6549"/>
              </a:lnSpc>
            </a:pPr>
            <a:r>
              <a:rPr lang="en-US" sz="5550" kern="0" spc="555">
                <a:solidFill>
                  <a:srgbClr val="BCA46F"/>
                </a:solidFill>
                <a:latin typeface="Noto Serif JP Medium" pitchFamily="34" charset="0"/>
                <a:ea typeface="Noto Serif JP Medium" pitchFamily="34" charset="-122"/>
                <a:cs typeface="Noto Serif JP Medium" pitchFamily="34" charset="-120"/>
              </a:rPr>
              <a:t>29.2</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71" name="Text 26">
            <a:extLst>
              <a:ext uri="{FF2B5EF4-FFF2-40B4-BE49-F238E27FC236}">
                <a16:creationId xmlns:a16="http://schemas.microsoft.com/office/drawing/2014/main" id="{40213FA6-3EAD-9826-98B2-369071EAD1DF}"/>
              </a:ext>
            </a:extLst>
          </p:cNvPr>
          <p:cNvSpPr/>
          <p:nvPr/>
        </p:nvSpPr>
        <p:spPr>
          <a:xfrm>
            <a:off x="5929311" y="6313444"/>
            <a:ext cx="2138786" cy="269304"/>
          </a:xfrm>
          <a:prstGeom prst="rect">
            <a:avLst/>
          </a:prstGeom>
          <a:noFill/>
          <a:ln/>
        </p:spPr>
        <p:txBody>
          <a:bodyPr wrap="square" lIns="0" tIns="0" rIns="0" bIns="0" rtlCol="0" anchor="t">
            <a:spAutoFit/>
          </a:bodyPr>
          <a:lstStyle/>
          <a:p>
            <a:pPr>
              <a:lnSpc>
                <a:spcPts val="2100"/>
              </a:lnSpc>
            </a:pPr>
            <a:r>
              <a:rPr lang="en-US" sz="1800" kern="0" spc="216">
                <a:solidFill>
                  <a:srgbClr val="FFFFFF"/>
                </a:solidFill>
                <a:latin typeface="Noto Serif JP Regular" pitchFamily="34" charset="0"/>
                <a:ea typeface="Noto Serif JP Regular" pitchFamily="34" charset="-122"/>
                <a:cs typeface="Noto Serif JP Regular" pitchFamily="34" charset="-120"/>
              </a:rPr>
              <a:t>一般消費者 </a:t>
            </a:r>
            <a:r>
              <a:rPr lang="en-US" kern="0" spc="210">
                <a:solidFill>
                  <a:srgbClr val="FFFFFF"/>
                </a:solidFill>
                <a:latin typeface="Noto Serif JP Regular" pitchFamily="34" charset="0"/>
                <a:ea typeface="Noto Serif JP Regular" pitchFamily="34" charset="-122"/>
                <a:cs typeface="Noto Serif JP Regular" pitchFamily="34" charset="-120"/>
              </a:rPr>
              <a:t>0</a:t>
            </a:r>
            <a:r>
              <a:rPr lang="en-US" altLang="ja-JP" sz="1800" kern="0" spc="210">
                <a:solidFill>
                  <a:srgbClr val="FFFFFF"/>
                </a:solidFill>
                <a:latin typeface="Noto Serif JP Regular" pitchFamily="34" charset="0"/>
                <a:ea typeface="Noto Serif JP Regular" pitchFamily="34" charset="-122"/>
                <a:cs typeface="Noto Serif JP Regular" pitchFamily="34" charset="-120"/>
              </a:rPr>
              <a:t>.7</a:t>
            </a:r>
            <a:r>
              <a:rPr lang="en-US" altLang="ja-JP" sz="1200" kern="0" spc="120">
                <a:solidFill>
                  <a:srgbClr val="FFFFFF"/>
                </a:solidFill>
                <a:latin typeface="Noto Serif JP Regular" pitchFamily="34" charset="0"/>
                <a:ea typeface="Noto Serif JP Regular" pitchFamily="34" charset="-122"/>
                <a:cs typeface="Noto Serif JP Regular" pitchFamily="34" charset="-120"/>
              </a:rPr>
              <a:t>%</a:t>
            </a:r>
            <a:endParaRPr lang="en-US" altLang="ja-JP" sz="1200"/>
          </a:p>
        </p:txBody>
      </p:sp>
      <p:sp>
        <p:nvSpPr>
          <p:cNvPr id="72" name="Text 24">
            <a:extLst>
              <a:ext uri="{FF2B5EF4-FFF2-40B4-BE49-F238E27FC236}">
                <a16:creationId xmlns:a16="http://schemas.microsoft.com/office/drawing/2014/main" id="{9999BC6A-4A73-0352-610B-5E3ADB489990}"/>
              </a:ext>
            </a:extLst>
          </p:cNvPr>
          <p:cNvSpPr/>
          <p:nvPr/>
        </p:nvSpPr>
        <p:spPr>
          <a:xfrm>
            <a:off x="10048958" y="5238750"/>
            <a:ext cx="2105880" cy="828675"/>
          </a:xfrm>
          <a:prstGeom prst="rect">
            <a:avLst/>
          </a:prstGeom>
          <a:noFill/>
          <a:ln/>
        </p:spPr>
        <p:txBody>
          <a:bodyPr wrap="square" lIns="0" tIns="0" rIns="0" bIns="0" rtlCol="0" anchor="t"/>
          <a:lstStyle/>
          <a:p>
            <a:pPr algn="ctr">
              <a:lnSpc>
                <a:spcPts val="6549"/>
              </a:lnSpc>
            </a:pPr>
            <a:r>
              <a:rPr lang="en-US" sz="5550" kern="0" spc="555">
                <a:solidFill>
                  <a:srgbClr val="BCA46F"/>
                </a:solidFill>
                <a:latin typeface="Noto Serif JP Medium" pitchFamily="34" charset="0"/>
                <a:ea typeface="Noto Serif JP Medium" pitchFamily="34" charset="-122"/>
                <a:cs typeface="Noto Serif JP Medium" pitchFamily="34" charset="-120"/>
              </a:rPr>
              <a:t>15.9</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74" name="Text 26">
            <a:extLst>
              <a:ext uri="{FF2B5EF4-FFF2-40B4-BE49-F238E27FC236}">
                <a16:creationId xmlns:a16="http://schemas.microsoft.com/office/drawing/2014/main" id="{02C1DCDA-CD5F-A5FD-2968-956AFF9204AA}"/>
              </a:ext>
            </a:extLst>
          </p:cNvPr>
          <p:cNvSpPr/>
          <p:nvPr/>
        </p:nvSpPr>
        <p:spPr>
          <a:xfrm>
            <a:off x="10101210" y="6313444"/>
            <a:ext cx="2138786" cy="269304"/>
          </a:xfrm>
          <a:prstGeom prst="rect">
            <a:avLst/>
          </a:prstGeom>
          <a:noFill/>
          <a:ln/>
        </p:spPr>
        <p:txBody>
          <a:bodyPr wrap="square" lIns="0" tIns="0" rIns="0" bIns="0" rtlCol="0" anchor="t">
            <a:spAutoFit/>
          </a:bodyPr>
          <a:lstStyle/>
          <a:p>
            <a:pPr>
              <a:lnSpc>
                <a:spcPts val="2100"/>
              </a:lnSpc>
            </a:pPr>
            <a:r>
              <a:rPr lang="en-US" sz="1800" kern="0" spc="216">
                <a:solidFill>
                  <a:srgbClr val="FFFFFF"/>
                </a:solidFill>
                <a:latin typeface="Noto Serif JP Regular" pitchFamily="34" charset="0"/>
                <a:ea typeface="Noto Serif JP Regular" pitchFamily="34" charset="-122"/>
                <a:cs typeface="Noto Serif JP Regular" pitchFamily="34" charset="-120"/>
              </a:rPr>
              <a:t>一般消費者 </a:t>
            </a:r>
            <a:r>
              <a:rPr lang="en-US" altLang="ja-JP" sz="1800" kern="0" spc="210">
                <a:solidFill>
                  <a:srgbClr val="FFFFFF"/>
                </a:solidFill>
                <a:latin typeface="Noto Serif JP Regular" pitchFamily="34" charset="0"/>
                <a:ea typeface="Noto Serif JP Regular" pitchFamily="34" charset="-122"/>
                <a:cs typeface="Noto Serif JP Regular" pitchFamily="34" charset="-120"/>
              </a:rPr>
              <a:t>1.3</a:t>
            </a:r>
            <a:r>
              <a:rPr lang="en-US" altLang="ja-JP" sz="1200" kern="0" spc="120">
                <a:solidFill>
                  <a:srgbClr val="FFFFFF"/>
                </a:solidFill>
                <a:latin typeface="Noto Serif JP Regular" pitchFamily="34" charset="0"/>
                <a:ea typeface="Noto Serif JP Regular" pitchFamily="34" charset="-122"/>
                <a:cs typeface="Noto Serif JP Regular" pitchFamily="34" charset="-120"/>
              </a:rPr>
              <a:t>%</a:t>
            </a:r>
            <a:endParaRPr lang="en-US" altLang="ja-JP" sz="1200"/>
          </a:p>
        </p:txBody>
      </p:sp>
      <p:sp>
        <p:nvSpPr>
          <p:cNvPr id="75" name="Text 24">
            <a:extLst>
              <a:ext uri="{FF2B5EF4-FFF2-40B4-BE49-F238E27FC236}">
                <a16:creationId xmlns:a16="http://schemas.microsoft.com/office/drawing/2014/main" id="{CEC25FF3-2F45-CB8D-4FF4-0D5670B76E85}"/>
              </a:ext>
            </a:extLst>
          </p:cNvPr>
          <p:cNvSpPr/>
          <p:nvPr/>
        </p:nvSpPr>
        <p:spPr>
          <a:xfrm>
            <a:off x="14391232" y="5238750"/>
            <a:ext cx="2105880" cy="828675"/>
          </a:xfrm>
          <a:prstGeom prst="rect">
            <a:avLst/>
          </a:prstGeom>
          <a:noFill/>
          <a:ln/>
        </p:spPr>
        <p:txBody>
          <a:bodyPr wrap="square" lIns="0" tIns="0" rIns="0" bIns="0" rtlCol="0" anchor="t"/>
          <a:lstStyle/>
          <a:p>
            <a:pPr algn="ctr">
              <a:lnSpc>
                <a:spcPts val="6549"/>
              </a:lnSpc>
            </a:pPr>
            <a:r>
              <a:rPr lang="en-US" sz="5550" kern="0" spc="555">
                <a:solidFill>
                  <a:srgbClr val="BCA46F"/>
                </a:solidFill>
                <a:latin typeface="Noto Serif JP Medium" pitchFamily="34" charset="0"/>
                <a:ea typeface="Noto Serif JP Medium" pitchFamily="34" charset="-122"/>
                <a:cs typeface="Noto Serif JP Medium" pitchFamily="34" charset="-120"/>
              </a:rPr>
              <a:t>20.8</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76" name="Text 26">
            <a:extLst>
              <a:ext uri="{FF2B5EF4-FFF2-40B4-BE49-F238E27FC236}">
                <a16:creationId xmlns:a16="http://schemas.microsoft.com/office/drawing/2014/main" id="{B239D681-5940-74F9-8EEB-AAD76F676841}"/>
              </a:ext>
            </a:extLst>
          </p:cNvPr>
          <p:cNvSpPr/>
          <p:nvPr/>
        </p:nvSpPr>
        <p:spPr>
          <a:xfrm>
            <a:off x="14422490" y="6313444"/>
            <a:ext cx="2138786" cy="269304"/>
          </a:xfrm>
          <a:prstGeom prst="rect">
            <a:avLst/>
          </a:prstGeom>
          <a:noFill/>
          <a:ln/>
        </p:spPr>
        <p:txBody>
          <a:bodyPr wrap="square" lIns="0" tIns="0" rIns="0" bIns="0" rtlCol="0" anchor="t">
            <a:spAutoFit/>
          </a:bodyPr>
          <a:lstStyle/>
          <a:p>
            <a:pPr>
              <a:lnSpc>
                <a:spcPts val="2100"/>
              </a:lnSpc>
            </a:pPr>
            <a:r>
              <a:rPr lang="en-US" sz="1800" kern="0" spc="216">
                <a:solidFill>
                  <a:srgbClr val="FFFFFF"/>
                </a:solidFill>
                <a:latin typeface="Noto Serif JP Regular" pitchFamily="34" charset="0"/>
                <a:ea typeface="Noto Serif JP Regular" pitchFamily="34" charset="-122"/>
                <a:cs typeface="Noto Serif JP Regular" pitchFamily="34" charset="-120"/>
              </a:rPr>
              <a:t>一般消費者 </a:t>
            </a:r>
            <a:r>
              <a:rPr lang="en-US" sz="1800" kern="0" spc="210">
                <a:solidFill>
                  <a:srgbClr val="FFFFFF"/>
                </a:solidFill>
                <a:latin typeface="Noto Serif JP Regular" pitchFamily="34" charset="0"/>
                <a:ea typeface="Noto Serif JP Regular" pitchFamily="34" charset="-122"/>
                <a:cs typeface="Noto Serif JP Regular" pitchFamily="34" charset="-120"/>
              </a:rPr>
              <a:t>2</a:t>
            </a:r>
            <a:r>
              <a:rPr lang="en-US" altLang="ja-JP" sz="1800" kern="0" spc="210">
                <a:solidFill>
                  <a:srgbClr val="FFFFFF"/>
                </a:solidFill>
                <a:latin typeface="Noto Serif JP Regular" pitchFamily="34" charset="0"/>
                <a:ea typeface="Noto Serif JP Regular" pitchFamily="34" charset="-122"/>
                <a:cs typeface="Noto Serif JP Regular" pitchFamily="34" charset="-120"/>
              </a:rPr>
              <a:t>.3</a:t>
            </a:r>
            <a:r>
              <a:rPr lang="en-US" altLang="ja-JP" sz="1200" kern="0" spc="120">
                <a:solidFill>
                  <a:srgbClr val="FFFFFF"/>
                </a:solidFill>
                <a:latin typeface="Noto Serif JP Regular" pitchFamily="34" charset="0"/>
                <a:ea typeface="Noto Serif JP Regular" pitchFamily="34" charset="-122"/>
                <a:cs typeface="Noto Serif JP Regular" pitchFamily="34" charset="-120"/>
              </a:rPr>
              <a:t>%</a:t>
            </a:r>
            <a:endParaRPr lang="en-US" altLang="ja-JP" sz="1200"/>
          </a:p>
        </p:txBody>
      </p:sp>
    </p:spTree>
    <p:extLst>
      <p:ext uri="{BB962C8B-B14F-4D97-AF65-F5344CB8AC3E}">
        <p14:creationId xmlns:p14="http://schemas.microsoft.com/office/powerpoint/2010/main" val="2999450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25">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57175"/>
            <a:ext cx="386507" cy="386497"/>
          </a:xfrm>
          <a:prstGeom prst="rect">
            <a:avLst/>
          </a:prstGeom>
        </p:spPr>
      </p:pic>
      <p:sp>
        <p:nvSpPr>
          <p:cNvPr id="56" name="テキスト プレースホルダー 55">
            <a:extLst>
              <a:ext uri="{FF2B5EF4-FFF2-40B4-BE49-F238E27FC236}">
                <a16:creationId xmlns:a16="http://schemas.microsoft.com/office/drawing/2014/main" id="{E05329BD-E673-468A-AC37-07C1D8B381E9}"/>
              </a:ext>
            </a:extLst>
          </p:cNvPr>
          <p:cNvSpPr>
            <a:spLocks noGrp="1"/>
          </p:cNvSpPr>
          <p:nvPr>
            <p:ph type="body" sz="quarter" idx="10"/>
          </p:nvPr>
        </p:nvSpPr>
        <p:spPr>
          <a:xfrm>
            <a:off x="674804" y="129266"/>
            <a:ext cx="6335596" cy="639762"/>
          </a:xfrm>
        </p:spPr>
        <p:txBody>
          <a:bodyPr/>
          <a:lstStyle/>
          <a:p>
            <a:r>
              <a:rPr lang="en-US" altLang="ja-JP" kern="0" spc="405">
                <a:latin typeface="Noto Serif JP Bold" pitchFamily="34" charset="0"/>
                <a:ea typeface="Noto Serif JP Bold" pitchFamily="34" charset="-122"/>
                <a:cs typeface="Noto Serif JP Bold" pitchFamily="34" charset="-120"/>
              </a:rPr>
              <a:t>全国主要都市タクシー利用シーン</a:t>
            </a:r>
            <a:endParaRPr lang="en-US" altLang="ja-JP"/>
          </a:p>
        </p:txBody>
      </p:sp>
      <p:sp>
        <p:nvSpPr>
          <p:cNvPr id="57" name="テキスト プレースホルダー 56">
            <a:extLst>
              <a:ext uri="{FF2B5EF4-FFF2-40B4-BE49-F238E27FC236}">
                <a16:creationId xmlns:a16="http://schemas.microsoft.com/office/drawing/2014/main" id="{48F21FBE-0891-044A-1746-9C6576F6AFDA}"/>
              </a:ext>
            </a:extLst>
          </p:cNvPr>
          <p:cNvSpPr>
            <a:spLocks noGrp="1"/>
          </p:cNvSpPr>
          <p:nvPr>
            <p:ph type="body" sz="quarter" idx="11"/>
          </p:nvPr>
        </p:nvSpPr>
        <p:spPr>
          <a:xfrm>
            <a:off x="7019925" y="126498"/>
            <a:ext cx="10508978" cy="639762"/>
          </a:xfrm>
        </p:spPr>
        <p:txBody>
          <a:bodyPr/>
          <a:lstStyle/>
          <a:p>
            <a:r>
              <a:rPr lang="en-US" altLang="ja-JP" kern="0" spc="120">
                <a:latin typeface="Noto Serif JP Medium" pitchFamily="34" charset="0"/>
                <a:ea typeface="Noto Serif JP Medium" pitchFamily="34" charset="-122"/>
                <a:cs typeface="Noto Serif JP Medium" pitchFamily="34" charset="-120"/>
              </a:rPr>
              <a:t>タクシーは都市生活における「ちょっと贅沢な移動手段」として、特にビジネスシーンにおいてよく利用されています。</a:t>
            </a:r>
            <a:endParaRPr lang="en-US" altLang="ja-JP"/>
          </a:p>
        </p:txBody>
      </p:sp>
      <p:pic>
        <p:nvPicPr>
          <p:cNvPr id="95" name="Object 3" descr="preencoded.png">
            <a:extLst>
              <a:ext uri="{FF2B5EF4-FFF2-40B4-BE49-F238E27FC236}">
                <a16:creationId xmlns:a16="http://schemas.microsoft.com/office/drawing/2014/main" id="{7003035E-C07F-21A6-1499-CF5056B6A31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3962560" y="5492539"/>
            <a:ext cx="2317961" cy="2317961"/>
          </a:xfrm>
          <a:prstGeom prst="rect">
            <a:avLst/>
          </a:prstGeom>
        </p:spPr>
      </p:pic>
      <p:pic>
        <p:nvPicPr>
          <p:cNvPr id="96" name="Object 4" descr="preencoded.png">
            <a:extLst>
              <a:ext uri="{FF2B5EF4-FFF2-40B4-BE49-F238E27FC236}">
                <a16:creationId xmlns:a16="http://schemas.microsoft.com/office/drawing/2014/main" id="{096060EE-FE7A-B5EC-98CA-3C47B6CFA0C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4911930" y="5806875"/>
            <a:ext cx="438150" cy="438150"/>
          </a:xfrm>
          <a:prstGeom prst="rect">
            <a:avLst/>
          </a:prstGeom>
        </p:spPr>
      </p:pic>
      <p:pic>
        <p:nvPicPr>
          <p:cNvPr id="97" name="Object 5" descr="preencoded.png">
            <a:extLst>
              <a:ext uri="{FF2B5EF4-FFF2-40B4-BE49-F238E27FC236}">
                <a16:creationId xmlns:a16="http://schemas.microsoft.com/office/drawing/2014/main" id="{4A7F2734-AC67-948C-9270-E1E455886FB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819275" y="2752725"/>
            <a:ext cx="14420850" cy="333375"/>
          </a:xfrm>
          <a:prstGeom prst="rect">
            <a:avLst/>
          </a:prstGeom>
        </p:spPr>
      </p:pic>
      <p:pic>
        <p:nvPicPr>
          <p:cNvPr id="98" name="Object 7" descr="preencoded.png">
            <a:extLst>
              <a:ext uri="{FF2B5EF4-FFF2-40B4-BE49-F238E27FC236}">
                <a16:creationId xmlns:a16="http://schemas.microsoft.com/office/drawing/2014/main" id="{0A29993E-33D7-15FB-021C-4DCC358BCD5F}"/>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858737" y="5178755"/>
            <a:ext cx="2905125" cy="2905125"/>
          </a:xfrm>
          <a:prstGeom prst="rect">
            <a:avLst/>
          </a:prstGeom>
        </p:spPr>
      </p:pic>
      <p:pic>
        <p:nvPicPr>
          <p:cNvPr id="99" name="Object 8" descr="preencoded.png">
            <a:extLst>
              <a:ext uri="{FF2B5EF4-FFF2-40B4-BE49-F238E27FC236}">
                <a16:creationId xmlns:a16="http://schemas.microsoft.com/office/drawing/2014/main" id="{2243408C-C315-74CF-2AB3-BEFFF60AC8AC}"/>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3060885" y="5672416"/>
            <a:ext cx="514331" cy="514350"/>
          </a:xfrm>
          <a:prstGeom prst="rect">
            <a:avLst/>
          </a:prstGeom>
        </p:spPr>
      </p:pic>
      <p:pic>
        <p:nvPicPr>
          <p:cNvPr id="100" name="Object 9" descr="preencoded.png">
            <a:extLst>
              <a:ext uri="{FF2B5EF4-FFF2-40B4-BE49-F238E27FC236}">
                <a16:creationId xmlns:a16="http://schemas.microsoft.com/office/drawing/2014/main" id="{71CF0BB6-AE0A-E8A3-ACBC-62F974322CEA}"/>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4767143" y="4056308"/>
            <a:ext cx="5150019" cy="5150019"/>
          </a:xfrm>
          <a:prstGeom prst="rect">
            <a:avLst/>
          </a:prstGeom>
        </p:spPr>
      </p:pic>
      <p:pic>
        <p:nvPicPr>
          <p:cNvPr id="101" name="Object 10" descr="preencoded.png">
            <a:extLst>
              <a:ext uri="{FF2B5EF4-FFF2-40B4-BE49-F238E27FC236}">
                <a16:creationId xmlns:a16="http://schemas.microsoft.com/office/drawing/2014/main" id="{C26F2FA4-4BDB-33EB-F78C-AEB6A998244A}"/>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9925464" y="4612856"/>
            <a:ext cx="4036923" cy="4036923"/>
          </a:xfrm>
          <a:prstGeom prst="rect">
            <a:avLst/>
          </a:prstGeom>
        </p:spPr>
      </p:pic>
      <p:pic>
        <p:nvPicPr>
          <p:cNvPr id="102" name="Object 11" descr="preencoded.png">
            <a:extLst>
              <a:ext uri="{FF2B5EF4-FFF2-40B4-BE49-F238E27FC236}">
                <a16:creationId xmlns:a16="http://schemas.microsoft.com/office/drawing/2014/main" id="{12E48C93-DDE0-C1B5-86ED-EDB9C510439D}"/>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7055783" y="5266204"/>
            <a:ext cx="635887" cy="483539"/>
          </a:xfrm>
          <a:prstGeom prst="rect">
            <a:avLst/>
          </a:prstGeom>
        </p:spPr>
      </p:pic>
      <p:pic>
        <p:nvPicPr>
          <p:cNvPr id="103" name="Object 14" descr="preencoded.png">
            <a:extLst>
              <a:ext uri="{FF2B5EF4-FFF2-40B4-BE49-F238E27FC236}">
                <a16:creationId xmlns:a16="http://schemas.microsoft.com/office/drawing/2014/main" id="{5D58A0C4-21F4-5E79-F300-E6B99CE0FE62}"/>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1819275" y="2009775"/>
            <a:ext cx="14431621" cy="752502"/>
          </a:xfrm>
          <a:prstGeom prst="rect">
            <a:avLst/>
          </a:prstGeom>
        </p:spPr>
      </p:pic>
      <p:pic>
        <p:nvPicPr>
          <p:cNvPr id="104" name="Object 15" descr="preencoded.png">
            <a:extLst>
              <a:ext uri="{FF2B5EF4-FFF2-40B4-BE49-F238E27FC236}">
                <a16:creationId xmlns:a16="http://schemas.microsoft.com/office/drawing/2014/main" id="{1D1FC555-F008-B734-2BB9-B1699C19DAC8}"/>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295775" y="2028825"/>
            <a:ext cx="104775" cy="104775"/>
          </a:xfrm>
          <a:prstGeom prst="rect">
            <a:avLst/>
          </a:prstGeom>
        </p:spPr>
      </p:pic>
      <p:pic>
        <p:nvPicPr>
          <p:cNvPr id="105" name="Object 16" descr="preencoded.png">
            <a:extLst>
              <a:ext uri="{FF2B5EF4-FFF2-40B4-BE49-F238E27FC236}">
                <a16:creationId xmlns:a16="http://schemas.microsoft.com/office/drawing/2014/main" id="{1850B687-011F-AA8A-11AF-C33B8A9E9B35}"/>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719356" y="1995982"/>
            <a:ext cx="104775" cy="104775"/>
          </a:xfrm>
          <a:prstGeom prst="rect">
            <a:avLst/>
          </a:prstGeom>
        </p:spPr>
      </p:pic>
      <p:pic>
        <p:nvPicPr>
          <p:cNvPr id="106" name="Object 17" descr="preencoded.png">
            <a:extLst>
              <a:ext uri="{FF2B5EF4-FFF2-40B4-BE49-F238E27FC236}">
                <a16:creationId xmlns:a16="http://schemas.microsoft.com/office/drawing/2014/main" id="{3EB4CBE6-E3C7-1BC9-1B26-1CD2ED147B62}"/>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6458510" y="2143125"/>
            <a:ext cx="104775" cy="104775"/>
          </a:xfrm>
          <a:prstGeom prst="rect">
            <a:avLst/>
          </a:prstGeom>
        </p:spPr>
      </p:pic>
      <p:pic>
        <p:nvPicPr>
          <p:cNvPr id="107" name="Object 18" descr="preencoded.png">
            <a:extLst>
              <a:ext uri="{FF2B5EF4-FFF2-40B4-BE49-F238E27FC236}">
                <a16:creationId xmlns:a16="http://schemas.microsoft.com/office/drawing/2014/main" id="{CB2D978A-F91D-D874-405A-1D8EDF54CEF5}"/>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8220075" y="2266950"/>
            <a:ext cx="104775" cy="104775"/>
          </a:xfrm>
          <a:prstGeom prst="rect">
            <a:avLst/>
          </a:prstGeom>
        </p:spPr>
      </p:pic>
      <p:pic>
        <p:nvPicPr>
          <p:cNvPr id="108" name="Object 19" descr="preencoded.png">
            <a:extLst>
              <a:ext uri="{FF2B5EF4-FFF2-40B4-BE49-F238E27FC236}">
                <a16:creationId xmlns:a16="http://schemas.microsoft.com/office/drawing/2014/main" id="{5B340C83-D7DC-95D7-1EF8-1CAEE7AFF627}"/>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9860260" y="2053935"/>
            <a:ext cx="104775" cy="104775"/>
          </a:xfrm>
          <a:prstGeom prst="rect">
            <a:avLst/>
          </a:prstGeom>
        </p:spPr>
      </p:pic>
      <p:pic>
        <p:nvPicPr>
          <p:cNvPr id="109" name="Object 21" descr="preencoded.png">
            <a:extLst>
              <a:ext uri="{FF2B5EF4-FFF2-40B4-BE49-F238E27FC236}">
                <a16:creationId xmlns:a16="http://schemas.microsoft.com/office/drawing/2014/main" id="{44CB5378-89DD-6B52-D088-A19538CEB023}"/>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3903136" y="2265463"/>
            <a:ext cx="104775" cy="104775"/>
          </a:xfrm>
          <a:prstGeom prst="rect">
            <a:avLst/>
          </a:prstGeom>
        </p:spPr>
      </p:pic>
      <p:pic>
        <p:nvPicPr>
          <p:cNvPr id="110" name="Object 23" descr="preencoded.png">
            <a:extLst>
              <a:ext uri="{FF2B5EF4-FFF2-40B4-BE49-F238E27FC236}">
                <a16:creationId xmlns:a16="http://schemas.microsoft.com/office/drawing/2014/main" id="{44026936-8053-BD79-7E5A-F529E8BFC58A}"/>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5058497" y="4144830"/>
            <a:ext cx="930027" cy="908345"/>
          </a:xfrm>
          <a:prstGeom prst="rect">
            <a:avLst/>
          </a:prstGeom>
        </p:spPr>
      </p:pic>
      <p:sp>
        <p:nvSpPr>
          <p:cNvPr id="111" name="Object26">
            <a:extLst>
              <a:ext uri="{FF2B5EF4-FFF2-40B4-BE49-F238E27FC236}">
                <a16:creationId xmlns:a16="http://schemas.microsoft.com/office/drawing/2014/main" id="{E1134664-9B5F-FF36-EA75-9F029DD6269B}"/>
              </a:ext>
            </a:extLst>
          </p:cNvPr>
          <p:cNvSpPr/>
          <p:nvPr/>
        </p:nvSpPr>
        <p:spPr>
          <a:xfrm>
            <a:off x="342900" y="1123950"/>
            <a:ext cx="5676900" cy="323850"/>
          </a:xfrm>
          <a:prstGeom prst="rect">
            <a:avLst/>
          </a:prstGeom>
          <a:noFill/>
          <a:ln/>
        </p:spPr>
        <p:txBody>
          <a:bodyPr wrap="square" lIns="0" tIns="0" rIns="0" bIns="0" rtlCol="0" anchor="ctr" anchorCtr="0">
            <a:normAutofit fontScale="92500"/>
          </a:bodyPr>
          <a:lstStyle/>
          <a:p>
            <a:pPr algn="l">
              <a:lnSpc>
                <a:spcPts val="21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Tokyo Prime搭載タクシーにおける利用状況比べ</a:t>
            </a:r>
            <a:endParaRPr lang="en-US" sz="1800"/>
          </a:p>
        </p:txBody>
      </p:sp>
      <p:sp>
        <p:nvSpPr>
          <p:cNvPr id="113" name="Object35">
            <a:extLst>
              <a:ext uri="{FF2B5EF4-FFF2-40B4-BE49-F238E27FC236}">
                <a16:creationId xmlns:a16="http://schemas.microsoft.com/office/drawing/2014/main" id="{6E339A55-F642-142B-3EE0-12E3C57163E9}"/>
              </a:ext>
            </a:extLst>
          </p:cNvPr>
          <p:cNvSpPr/>
          <p:nvPr/>
        </p:nvSpPr>
        <p:spPr>
          <a:xfrm>
            <a:off x="2580898" y="6102987"/>
            <a:ext cx="1452913" cy="1414746"/>
          </a:xfrm>
          <a:prstGeom prst="rect">
            <a:avLst/>
          </a:prstGeom>
          <a:noFill/>
          <a:ln/>
        </p:spPr>
        <p:txBody>
          <a:bodyPr wrap="square" lIns="0" tIns="0" rIns="0" bIns="0" rtlCol="0" anchor="ctr" anchorCtr="0">
            <a:spAutoFit/>
          </a:bodyPr>
          <a:lstStyle/>
          <a:p>
            <a:pPr algn="ctr">
              <a:lnSpc>
                <a:spcPts val="5708"/>
              </a:lnSpc>
            </a:pPr>
            <a:r>
              <a:rPr lang="en-US" b="0" i="0" kern="0" spc="443">
                <a:solidFill>
                  <a:srgbClr val="FFFFFF"/>
                </a:solidFill>
                <a:latin typeface="Noto Serif JP Regular" pitchFamily="34" charset="0"/>
                <a:ea typeface="Noto Serif JP Regular" pitchFamily="34" charset="-122"/>
                <a:cs typeface="Noto Serif JP Regular" pitchFamily="34" charset="-120"/>
              </a:rPr>
              <a:t>出勤時間帯</a:t>
            </a:r>
            <a:r>
              <a:rPr lang="en-US" sz="4425" b="0" i="0" kern="0" spc="443">
                <a:solidFill>
                  <a:srgbClr val="FFFFFF"/>
                </a:solidFill>
                <a:latin typeface="Noto Serif JP Regular" pitchFamily="34" charset="0"/>
                <a:ea typeface="Noto Serif JP Regular" pitchFamily="34" charset="-122"/>
                <a:cs typeface="Noto Serif JP Regular" pitchFamily="34" charset="-120"/>
              </a:rPr>
              <a:t>14</a:t>
            </a:r>
            <a:r>
              <a:rPr lang="en-US" altLang="ja-JP" sz="2400" b="0" i="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114" name="Object38">
            <a:extLst>
              <a:ext uri="{FF2B5EF4-FFF2-40B4-BE49-F238E27FC236}">
                <a16:creationId xmlns:a16="http://schemas.microsoft.com/office/drawing/2014/main" id="{2CBB3106-1906-F438-DFDD-7B6CE375F872}"/>
              </a:ext>
            </a:extLst>
          </p:cNvPr>
          <p:cNvSpPr/>
          <p:nvPr/>
        </p:nvSpPr>
        <p:spPr>
          <a:xfrm>
            <a:off x="5535326" y="5609086"/>
            <a:ext cx="3676799" cy="2442079"/>
          </a:xfrm>
          <a:prstGeom prst="rect">
            <a:avLst/>
          </a:prstGeom>
          <a:noFill/>
          <a:ln/>
        </p:spPr>
        <p:txBody>
          <a:bodyPr wrap="square" lIns="0" tIns="0" rIns="0" bIns="0" rtlCol="0" anchor="ctr" anchorCtr="0">
            <a:spAutoFit/>
          </a:bodyPr>
          <a:lstStyle/>
          <a:p>
            <a:pPr algn="ctr">
              <a:lnSpc>
                <a:spcPts val="9675"/>
              </a:lnSpc>
            </a:pPr>
            <a:r>
              <a:rPr lang="en-US" altLang="ja-JP" sz="2600" b="0" i="0" kern="0" spc="338">
                <a:solidFill>
                  <a:schemeClr val="bg1"/>
                </a:solidFill>
                <a:latin typeface="Noto Serif JP Regular" pitchFamily="34" charset="0"/>
                <a:ea typeface="Noto Serif JP Regular" pitchFamily="34" charset="-122"/>
                <a:cs typeface="Noto Serif JP Regular" pitchFamily="34" charset="-120"/>
              </a:rPr>
              <a:t>ビジネス時間帯</a:t>
            </a:r>
            <a:endParaRPr lang="en-US" altLang="ja-JP" sz="2600">
              <a:solidFill>
                <a:schemeClr val="bg1"/>
              </a:solidFill>
            </a:endParaRPr>
          </a:p>
          <a:p>
            <a:pPr algn="ctr">
              <a:lnSpc>
                <a:spcPts val="9675"/>
              </a:lnSpc>
            </a:pPr>
            <a:r>
              <a:rPr lang="en-US" sz="7500" b="0" i="0" kern="0" spc="750">
                <a:solidFill>
                  <a:schemeClr val="bg1"/>
                </a:solidFill>
                <a:latin typeface="Noto Serif JP Medium" pitchFamily="34" charset="0"/>
                <a:ea typeface="Noto Serif JP Medium" pitchFamily="34" charset="-122"/>
                <a:cs typeface="Noto Serif JP Medium" pitchFamily="34" charset="-120"/>
              </a:rPr>
              <a:t>41</a:t>
            </a:r>
            <a:r>
              <a:rPr lang="en-US" altLang="ja-JP" sz="3000" b="0" i="0" kern="0" spc="300">
                <a:solidFill>
                  <a:schemeClr val="bg1"/>
                </a:solidFill>
                <a:latin typeface="Noto Serif JP Regular" pitchFamily="34" charset="0"/>
                <a:ea typeface="Noto Serif JP Regular" pitchFamily="34" charset="-122"/>
                <a:cs typeface="Noto Serif JP Regular" pitchFamily="34" charset="-120"/>
              </a:rPr>
              <a:t>%</a:t>
            </a:r>
            <a:endParaRPr lang="en-US" altLang="ja-JP" sz="3000">
              <a:solidFill>
                <a:schemeClr val="bg1"/>
              </a:solidFill>
            </a:endParaRPr>
          </a:p>
        </p:txBody>
      </p:sp>
      <p:sp>
        <p:nvSpPr>
          <p:cNvPr id="115" name="Object43">
            <a:extLst>
              <a:ext uri="{FF2B5EF4-FFF2-40B4-BE49-F238E27FC236}">
                <a16:creationId xmlns:a16="http://schemas.microsoft.com/office/drawing/2014/main" id="{B25F1E00-83EA-6EA3-F58D-85C159A5AE5C}"/>
              </a:ext>
            </a:extLst>
          </p:cNvPr>
          <p:cNvSpPr/>
          <p:nvPr/>
        </p:nvSpPr>
        <p:spPr>
          <a:xfrm>
            <a:off x="161813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FFFFFF"/>
                </a:solidFill>
                <a:latin typeface="Noto Serif JP Regular" pitchFamily="34" charset="0"/>
                <a:ea typeface="Noto Serif JP Regular" pitchFamily="34" charset="-122"/>
                <a:cs typeface="Noto Serif JP Regular" pitchFamily="34" charset="-120"/>
              </a:rPr>
              <a:t>6:00</a:t>
            </a:r>
            <a:endParaRPr lang="en-US" sz="1500"/>
          </a:p>
        </p:txBody>
      </p:sp>
      <p:sp>
        <p:nvSpPr>
          <p:cNvPr id="116" name="Object45">
            <a:extLst>
              <a:ext uri="{FF2B5EF4-FFF2-40B4-BE49-F238E27FC236}">
                <a16:creationId xmlns:a16="http://schemas.microsoft.com/office/drawing/2014/main" id="{38CCD528-AFAE-A93A-E24F-FD57BAABBC16}"/>
              </a:ext>
            </a:extLst>
          </p:cNvPr>
          <p:cNvSpPr/>
          <p:nvPr/>
        </p:nvSpPr>
        <p:spPr>
          <a:xfrm>
            <a:off x="4477472"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FFFFFF"/>
                </a:solidFill>
                <a:latin typeface="Noto Serif JP Regular" pitchFamily="34" charset="0"/>
                <a:ea typeface="Noto Serif JP Regular" pitchFamily="34" charset="-122"/>
                <a:cs typeface="Noto Serif JP Regular" pitchFamily="34" charset="-120"/>
              </a:rPr>
              <a:t>10:00</a:t>
            </a:r>
            <a:endParaRPr lang="en-US" sz="1500"/>
          </a:p>
        </p:txBody>
      </p:sp>
      <p:sp>
        <p:nvSpPr>
          <p:cNvPr id="117" name="Object46">
            <a:extLst>
              <a:ext uri="{FF2B5EF4-FFF2-40B4-BE49-F238E27FC236}">
                <a16:creationId xmlns:a16="http://schemas.microsoft.com/office/drawing/2014/main" id="{930F782E-16AF-AD70-B107-3967CDB3EB89}"/>
              </a:ext>
            </a:extLst>
          </p:cNvPr>
          <p:cNvSpPr/>
          <p:nvPr/>
        </p:nvSpPr>
        <p:spPr>
          <a:xfrm>
            <a:off x="6241560"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FFFFFF"/>
                </a:solidFill>
                <a:latin typeface="Noto Serif JP Regular" pitchFamily="34" charset="0"/>
                <a:ea typeface="Noto Serif JP Regular" pitchFamily="34" charset="-122"/>
                <a:cs typeface="Noto Serif JP Regular" pitchFamily="34" charset="-120"/>
              </a:rPr>
              <a:t>12:00</a:t>
            </a:r>
            <a:endParaRPr lang="en-US" sz="1500"/>
          </a:p>
        </p:txBody>
      </p:sp>
      <p:sp>
        <p:nvSpPr>
          <p:cNvPr id="118" name="Object47">
            <a:extLst>
              <a:ext uri="{FF2B5EF4-FFF2-40B4-BE49-F238E27FC236}">
                <a16:creationId xmlns:a16="http://schemas.microsoft.com/office/drawing/2014/main" id="{73DAC563-5711-ABAA-AC18-01AFBD36C4BD}"/>
              </a:ext>
            </a:extLst>
          </p:cNvPr>
          <p:cNvSpPr/>
          <p:nvPr/>
        </p:nvSpPr>
        <p:spPr>
          <a:xfrm>
            <a:off x="7977304"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FFFFFF"/>
                </a:solidFill>
                <a:latin typeface="Noto Serif JP Regular" pitchFamily="34" charset="0"/>
                <a:ea typeface="Noto Serif JP Regular" pitchFamily="34" charset="-122"/>
                <a:cs typeface="Noto Serif JP Regular" pitchFamily="34" charset="-120"/>
              </a:rPr>
              <a:t>15:00</a:t>
            </a:r>
            <a:endParaRPr lang="en-US" sz="1500"/>
          </a:p>
        </p:txBody>
      </p:sp>
      <p:sp>
        <p:nvSpPr>
          <p:cNvPr id="119" name="Object48">
            <a:extLst>
              <a:ext uri="{FF2B5EF4-FFF2-40B4-BE49-F238E27FC236}">
                <a16:creationId xmlns:a16="http://schemas.microsoft.com/office/drawing/2014/main" id="{0C9B5A20-6736-0AD1-859F-9DB1077611D0}"/>
              </a:ext>
            </a:extLst>
          </p:cNvPr>
          <p:cNvSpPr/>
          <p:nvPr/>
        </p:nvSpPr>
        <p:spPr>
          <a:xfrm>
            <a:off x="9639452"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FFFFFF"/>
                </a:solidFill>
                <a:latin typeface="Noto Serif JP Regular" pitchFamily="34" charset="0"/>
                <a:ea typeface="Noto Serif JP Regular" pitchFamily="34" charset="-122"/>
                <a:cs typeface="Noto Serif JP Regular" pitchFamily="34" charset="-120"/>
              </a:rPr>
              <a:t>18:00</a:t>
            </a:r>
            <a:endParaRPr lang="en-US" sz="1500"/>
          </a:p>
        </p:txBody>
      </p:sp>
      <p:sp>
        <p:nvSpPr>
          <p:cNvPr id="120" name="Object51">
            <a:extLst>
              <a:ext uri="{FF2B5EF4-FFF2-40B4-BE49-F238E27FC236}">
                <a16:creationId xmlns:a16="http://schemas.microsoft.com/office/drawing/2014/main" id="{C5562528-5C75-4CD8-51E0-D31D894A8282}"/>
              </a:ext>
            </a:extLst>
          </p:cNvPr>
          <p:cNvSpPr/>
          <p:nvPr/>
        </p:nvSpPr>
        <p:spPr>
          <a:xfrm>
            <a:off x="1374492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FFFFFF"/>
                </a:solidFill>
                <a:latin typeface="Noto Serif JP Regular" pitchFamily="34" charset="0"/>
                <a:ea typeface="Noto Serif JP Regular" pitchFamily="34" charset="-122"/>
                <a:cs typeface="Noto Serif JP Regular" pitchFamily="34" charset="-120"/>
              </a:rPr>
              <a:t>1:00</a:t>
            </a:r>
            <a:endParaRPr lang="en-US" sz="1500"/>
          </a:p>
        </p:txBody>
      </p:sp>
      <p:sp>
        <p:nvSpPr>
          <p:cNvPr id="121" name="Object52">
            <a:extLst>
              <a:ext uri="{FF2B5EF4-FFF2-40B4-BE49-F238E27FC236}">
                <a16:creationId xmlns:a16="http://schemas.microsoft.com/office/drawing/2014/main" id="{3E0BC3B6-9CF9-5D7F-95EF-4B99D5E40A1B}"/>
              </a:ext>
            </a:extLst>
          </p:cNvPr>
          <p:cNvSpPr/>
          <p:nvPr/>
        </p:nvSpPr>
        <p:spPr>
          <a:xfrm>
            <a:off x="1602105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FFFFFF"/>
                </a:solidFill>
                <a:latin typeface="Noto Serif JP Regular" pitchFamily="34" charset="0"/>
                <a:ea typeface="Noto Serif JP Regular" pitchFamily="34" charset="-122"/>
                <a:cs typeface="Noto Serif JP Regular" pitchFamily="34" charset="-120"/>
              </a:rPr>
              <a:t>5:00</a:t>
            </a:r>
            <a:endParaRPr lang="en-US" sz="1500"/>
          </a:p>
        </p:txBody>
      </p:sp>
      <p:sp>
        <p:nvSpPr>
          <p:cNvPr id="122" name="正方形/長方形 121">
            <a:extLst>
              <a:ext uri="{FF2B5EF4-FFF2-40B4-BE49-F238E27FC236}">
                <a16:creationId xmlns:a16="http://schemas.microsoft.com/office/drawing/2014/main" id="{ECEB1A37-326C-F310-345C-8F184E02E1B6}"/>
              </a:ext>
            </a:extLst>
          </p:cNvPr>
          <p:cNvSpPr/>
          <p:nvPr/>
        </p:nvSpPr>
        <p:spPr>
          <a:xfrm>
            <a:off x="1819275"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正方形/長方形 122">
            <a:extLst>
              <a:ext uri="{FF2B5EF4-FFF2-40B4-BE49-F238E27FC236}">
                <a16:creationId xmlns:a16="http://schemas.microsoft.com/office/drawing/2014/main" id="{DEB37E23-CA72-53CE-ACB9-163A7915C218}"/>
              </a:ext>
            </a:extLst>
          </p:cNvPr>
          <p:cNvSpPr/>
          <p:nvPr/>
        </p:nvSpPr>
        <p:spPr>
          <a:xfrm>
            <a:off x="4735043"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正方形/長方形 123">
            <a:extLst>
              <a:ext uri="{FF2B5EF4-FFF2-40B4-BE49-F238E27FC236}">
                <a16:creationId xmlns:a16="http://schemas.microsoft.com/office/drawing/2014/main" id="{04686711-FF9F-9077-2968-AA440D02D277}"/>
              </a:ext>
            </a:extLst>
          </p:cNvPr>
          <p:cNvSpPr/>
          <p:nvPr/>
        </p:nvSpPr>
        <p:spPr>
          <a:xfrm>
            <a:off x="9905566"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正方形/長方形 124">
            <a:extLst>
              <a:ext uri="{FF2B5EF4-FFF2-40B4-BE49-F238E27FC236}">
                <a16:creationId xmlns:a16="http://schemas.microsoft.com/office/drawing/2014/main" id="{6605E649-FF60-AA91-BAF2-308693AD038C}"/>
              </a:ext>
            </a:extLst>
          </p:cNvPr>
          <p:cNvSpPr/>
          <p:nvPr/>
        </p:nvSpPr>
        <p:spPr>
          <a:xfrm>
            <a:off x="13939438"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正方形/長方形 125">
            <a:extLst>
              <a:ext uri="{FF2B5EF4-FFF2-40B4-BE49-F238E27FC236}">
                <a16:creationId xmlns:a16="http://schemas.microsoft.com/office/drawing/2014/main" id="{7F4EBB31-580A-0588-8230-2EB0B4D8779B}"/>
              </a:ext>
            </a:extLst>
          </p:cNvPr>
          <p:cNvSpPr/>
          <p:nvPr/>
        </p:nvSpPr>
        <p:spPr>
          <a:xfrm>
            <a:off x="16199243"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7" name="直線コネクタ 126">
            <a:extLst>
              <a:ext uri="{FF2B5EF4-FFF2-40B4-BE49-F238E27FC236}">
                <a16:creationId xmlns:a16="http://schemas.microsoft.com/office/drawing/2014/main" id="{9E6DC8E0-FB02-AEC9-6111-A4E2C730FDE3}"/>
              </a:ext>
            </a:extLst>
          </p:cNvPr>
          <p:cNvCxnSpPr>
            <a:cxnSpLocks/>
          </p:cNvCxnSpPr>
          <p:nvPr/>
        </p:nvCxnSpPr>
        <p:spPr>
          <a:xfrm>
            <a:off x="4765132"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8" name="直線コネクタ 127">
            <a:extLst>
              <a:ext uri="{FF2B5EF4-FFF2-40B4-BE49-F238E27FC236}">
                <a16:creationId xmlns:a16="http://schemas.microsoft.com/office/drawing/2014/main" id="{A622F213-F471-2E12-E040-585BA6E24473}"/>
              </a:ext>
            </a:extLst>
          </p:cNvPr>
          <p:cNvCxnSpPr>
            <a:cxnSpLocks/>
          </p:cNvCxnSpPr>
          <p:nvPr/>
        </p:nvCxnSpPr>
        <p:spPr>
          <a:xfrm>
            <a:off x="1856469"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9" name="直線コネクタ 128">
            <a:extLst>
              <a:ext uri="{FF2B5EF4-FFF2-40B4-BE49-F238E27FC236}">
                <a16:creationId xmlns:a16="http://schemas.microsoft.com/office/drawing/2014/main" id="{BB3013D0-C2CE-3D94-51AD-D8A953A7EAAC}"/>
              </a:ext>
            </a:extLst>
          </p:cNvPr>
          <p:cNvCxnSpPr>
            <a:cxnSpLocks/>
          </p:cNvCxnSpPr>
          <p:nvPr/>
        </p:nvCxnSpPr>
        <p:spPr>
          <a:xfrm>
            <a:off x="9926892"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30" name="直線コネクタ 129">
            <a:extLst>
              <a:ext uri="{FF2B5EF4-FFF2-40B4-BE49-F238E27FC236}">
                <a16:creationId xmlns:a16="http://schemas.microsoft.com/office/drawing/2014/main" id="{1073960D-7CEE-5171-7ABF-0F998BFB489A}"/>
              </a:ext>
            </a:extLst>
          </p:cNvPr>
          <p:cNvCxnSpPr>
            <a:cxnSpLocks/>
          </p:cNvCxnSpPr>
          <p:nvPr/>
        </p:nvCxnSpPr>
        <p:spPr>
          <a:xfrm>
            <a:off x="13968484"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31" name="直線コネクタ 130">
            <a:extLst>
              <a:ext uri="{FF2B5EF4-FFF2-40B4-BE49-F238E27FC236}">
                <a16:creationId xmlns:a16="http://schemas.microsoft.com/office/drawing/2014/main" id="{37355D81-92B5-73BF-0908-707E6DBF6D40}"/>
              </a:ext>
            </a:extLst>
          </p:cNvPr>
          <p:cNvCxnSpPr>
            <a:cxnSpLocks/>
          </p:cNvCxnSpPr>
          <p:nvPr/>
        </p:nvCxnSpPr>
        <p:spPr>
          <a:xfrm>
            <a:off x="16250327"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32" name="正方形/長方形 131">
            <a:extLst>
              <a:ext uri="{FF2B5EF4-FFF2-40B4-BE49-F238E27FC236}">
                <a16:creationId xmlns:a16="http://schemas.microsoft.com/office/drawing/2014/main" id="{2F4CD3F7-2226-F4D7-B79C-C813778F4CB2}"/>
              </a:ext>
            </a:extLst>
          </p:cNvPr>
          <p:cNvSpPr/>
          <p:nvPr/>
        </p:nvSpPr>
        <p:spPr>
          <a:xfrm>
            <a:off x="6489997"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正方形/長方形 132">
            <a:extLst>
              <a:ext uri="{FF2B5EF4-FFF2-40B4-BE49-F238E27FC236}">
                <a16:creationId xmlns:a16="http://schemas.microsoft.com/office/drawing/2014/main" id="{5D8986EA-E14B-F738-236E-7EF4A8AC9B59}"/>
              </a:ext>
            </a:extLst>
          </p:cNvPr>
          <p:cNvSpPr/>
          <p:nvPr/>
        </p:nvSpPr>
        <p:spPr>
          <a:xfrm>
            <a:off x="8244951"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4" name="図 133" descr="アイコン&#10;&#10;自動的に生成された説明">
            <a:extLst>
              <a:ext uri="{FF2B5EF4-FFF2-40B4-BE49-F238E27FC236}">
                <a16:creationId xmlns:a16="http://schemas.microsoft.com/office/drawing/2014/main" id="{21744E57-34D1-807F-3756-FD55117713AF}"/>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1682568" y="5367616"/>
            <a:ext cx="552450" cy="561975"/>
          </a:xfrm>
          <a:prstGeom prst="rect">
            <a:avLst/>
          </a:prstGeom>
        </p:spPr>
      </p:pic>
      <p:sp>
        <p:nvSpPr>
          <p:cNvPr id="135" name="Object38">
            <a:extLst>
              <a:ext uri="{FF2B5EF4-FFF2-40B4-BE49-F238E27FC236}">
                <a16:creationId xmlns:a16="http://schemas.microsoft.com/office/drawing/2014/main" id="{9B842C97-A9AC-D775-D2FE-A1A133D0EC74}"/>
              </a:ext>
            </a:extLst>
          </p:cNvPr>
          <p:cNvSpPr/>
          <p:nvPr/>
        </p:nvSpPr>
        <p:spPr>
          <a:xfrm>
            <a:off x="10108522" y="6191977"/>
            <a:ext cx="3676799" cy="1461939"/>
          </a:xfrm>
          <a:prstGeom prst="rect">
            <a:avLst/>
          </a:prstGeom>
          <a:noFill/>
          <a:ln/>
        </p:spPr>
        <p:txBody>
          <a:bodyPr wrap="square" lIns="0" tIns="0" rIns="0" bIns="0" rtlCol="0" anchor="ctr" anchorCtr="0">
            <a:spAutoFit/>
          </a:bodyPr>
          <a:lstStyle/>
          <a:p>
            <a:pPr algn="ctr">
              <a:lnSpc>
                <a:spcPct val="200000"/>
              </a:lnSpc>
            </a:pPr>
            <a:r>
              <a:rPr lang="ja-JP" altLang="en-US" sz="2400" b="0" i="0" kern="0" spc="338">
                <a:solidFill>
                  <a:schemeClr val="bg1"/>
                </a:solidFill>
                <a:latin typeface="Noto Serif JP Regular" pitchFamily="34" charset="0"/>
                <a:ea typeface="Noto Serif JP Regular" pitchFamily="34" charset="-122"/>
                <a:cs typeface="Noto Serif JP Regular" pitchFamily="34" charset="-120"/>
              </a:rPr>
              <a:t>退勤・外食</a:t>
            </a:r>
            <a:r>
              <a:rPr lang="en-US" altLang="ja-JP" sz="2400" b="0" i="0" kern="0" spc="338">
                <a:solidFill>
                  <a:schemeClr val="bg1"/>
                </a:solidFill>
                <a:latin typeface="Noto Serif JP Regular" pitchFamily="34" charset="0"/>
                <a:ea typeface="Noto Serif JP Regular" pitchFamily="34" charset="-122"/>
                <a:cs typeface="Noto Serif JP Regular" pitchFamily="34" charset="-120"/>
              </a:rPr>
              <a:t>時間帯</a:t>
            </a:r>
            <a:endParaRPr lang="en-US" altLang="ja-JP" sz="2400">
              <a:solidFill>
                <a:schemeClr val="bg1"/>
              </a:solidFill>
            </a:endParaRPr>
          </a:p>
          <a:p>
            <a:pPr algn="ctr"/>
            <a:r>
              <a:rPr lang="en-US" sz="4700" b="0" i="0" kern="0" spc="750">
                <a:solidFill>
                  <a:schemeClr val="bg1"/>
                </a:solidFill>
                <a:latin typeface="Noto Serif JP Medium" pitchFamily="34" charset="0"/>
                <a:ea typeface="Noto Serif JP Medium" pitchFamily="34" charset="-122"/>
                <a:cs typeface="Noto Serif JP Medium" pitchFamily="34" charset="-120"/>
              </a:rPr>
              <a:t>36</a:t>
            </a:r>
            <a:r>
              <a:rPr lang="en-US" altLang="ja-JP" sz="2400" b="0" i="0" kern="0" spc="300">
                <a:solidFill>
                  <a:schemeClr val="bg1"/>
                </a:solidFill>
                <a:latin typeface="Noto Serif JP Regular" pitchFamily="34" charset="0"/>
                <a:ea typeface="Noto Serif JP Regular" pitchFamily="34" charset="-122"/>
                <a:cs typeface="Noto Serif JP Regular" pitchFamily="34" charset="-120"/>
              </a:rPr>
              <a:t>%</a:t>
            </a:r>
            <a:endParaRPr lang="en-US" altLang="ja-JP" sz="2400">
              <a:solidFill>
                <a:schemeClr val="bg1"/>
              </a:solidFill>
            </a:endParaRPr>
          </a:p>
        </p:txBody>
      </p:sp>
      <p:sp>
        <p:nvSpPr>
          <p:cNvPr id="136" name="Object38">
            <a:extLst>
              <a:ext uri="{FF2B5EF4-FFF2-40B4-BE49-F238E27FC236}">
                <a16:creationId xmlns:a16="http://schemas.microsoft.com/office/drawing/2014/main" id="{2D96E8B1-AA77-B5AD-5654-AC1A59AE1871}"/>
              </a:ext>
            </a:extLst>
          </p:cNvPr>
          <p:cNvSpPr/>
          <p:nvPr/>
        </p:nvSpPr>
        <p:spPr>
          <a:xfrm>
            <a:off x="14131323" y="6311700"/>
            <a:ext cx="1935840" cy="1107996"/>
          </a:xfrm>
          <a:prstGeom prst="rect">
            <a:avLst/>
          </a:prstGeom>
          <a:noFill/>
          <a:ln/>
        </p:spPr>
        <p:txBody>
          <a:bodyPr wrap="square" lIns="0" tIns="0" rIns="0" bIns="0" rtlCol="0" anchor="ctr" anchorCtr="0">
            <a:spAutoFit/>
          </a:bodyPr>
          <a:lstStyle/>
          <a:p>
            <a:pPr algn="ctr">
              <a:lnSpc>
                <a:spcPct val="200000"/>
              </a:lnSpc>
            </a:pPr>
            <a:r>
              <a:rPr lang="ja-JP" altLang="en-US" sz="1400" b="0" i="0" kern="0" spc="338">
                <a:solidFill>
                  <a:schemeClr val="bg1"/>
                </a:solidFill>
                <a:latin typeface="Noto Serif JP Regular" pitchFamily="34" charset="0"/>
                <a:ea typeface="Noto Serif JP Regular" pitchFamily="34" charset="-122"/>
                <a:cs typeface="Noto Serif JP Regular" pitchFamily="34" charset="-120"/>
              </a:rPr>
              <a:t>終電後</a:t>
            </a:r>
            <a:r>
              <a:rPr lang="en-US" altLang="ja-JP" sz="1400" b="0" i="0" kern="0" spc="338">
                <a:solidFill>
                  <a:schemeClr val="bg1"/>
                </a:solidFill>
                <a:latin typeface="Noto Serif JP Regular" pitchFamily="34" charset="0"/>
                <a:ea typeface="Noto Serif JP Regular" pitchFamily="34" charset="-122"/>
                <a:cs typeface="Noto Serif JP Regular" pitchFamily="34" charset="-120"/>
              </a:rPr>
              <a:t>時間帯</a:t>
            </a:r>
            <a:endParaRPr lang="en-US" altLang="ja-JP" sz="1400">
              <a:solidFill>
                <a:schemeClr val="bg1"/>
              </a:solidFill>
            </a:endParaRPr>
          </a:p>
          <a:p>
            <a:pPr algn="ctr"/>
            <a:r>
              <a:rPr lang="en-US" sz="4400" b="0" i="0" kern="0" spc="750">
                <a:solidFill>
                  <a:schemeClr val="bg1"/>
                </a:solidFill>
                <a:latin typeface="Noto Serif JP Medium" pitchFamily="34" charset="0"/>
                <a:ea typeface="Noto Serif JP Medium" pitchFamily="34" charset="-122"/>
                <a:cs typeface="Noto Serif JP Medium" pitchFamily="34" charset="-120"/>
              </a:rPr>
              <a:t>9</a:t>
            </a:r>
            <a:r>
              <a:rPr lang="en-US" altLang="ja-JP" sz="2400" b="0" i="0" kern="0" spc="300">
                <a:solidFill>
                  <a:schemeClr val="bg1"/>
                </a:solidFill>
                <a:latin typeface="Noto Serif JP Regular" pitchFamily="34" charset="0"/>
                <a:ea typeface="Noto Serif JP Regular" pitchFamily="34" charset="-122"/>
                <a:cs typeface="Noto Serif JP Regular" pitchFamily="34" charset="-120"/>
              </a:rPr>
              <a:t>%</a:t>
            </a:r>
            <a:endParaRPr lang="en-US" altLang="ja-JP" sz="2400">
              <a:solidFill>
                <a:schemeClr val="bg1"/>
              </a:solidFill>
            </a:endParaRPr>
          </a:p>
        </p:txBody>
      </p:sp>
      <p:sp>
        <p:nvSpPr>
          <p:cNvPr id="2" name="Object31">
            <a:extLst>
              <a:ext uri="{FF2B5EF4-FFF2-40B4-BE49-F238E27FC236}">
                <a16:creationId xmlns:a16="http://schemas.microsoft.com/office/drawing/2014/main" id="{692C675D-C985-FC2B-7AF0-5CF9D8B3234B}"/>
              </a:ext>
            </a:extLst>
          </p:cNvPr>
          <p:cNvSpPr/>
          <p:nvPr/>
        </p:nvSpPr>
        <p:spPr>
          <a:xfrm>
            <a:off x="464461" y="9141106"/>
            <a:ext cx="7743825" cy="266700"/>
          </a:xfrm>
          <a:prstGeom prst="rect">
            <a:avLst/>
          </a:prstGeom>
          <a:noFill/>
          <a:ln/>
        </p:spPr>
        <p:txBody>
          <a:bodyPr wrap="square" lIns="0" tIns="0" rIns="0" bIns="0" rtlCol="0" anchor="ctr" anchorCtr="0">
            <a:noAutofit/>
          </a:bodyPr>
          <a:lstStyle/>
          <a:p>
            <a:pPr marL="171450" indent="-171450" algn="l">
              <a:lnSpc>
                <a:spcPts val="975"/>
              </a:lnSpc>
              <a:buFont typeface="システムフォント（レギュラー）"/>
              <a:buChar char="※"/>
            </a:pPr>
            <a:r>
              <a:rPr lang="en-US" sz="825" b="0" i="0" kern="0" spc="83" dirty="0">
                <a:solidFill>
                  <a:srgbClr val="F0F2FB"/>
                </a:solidFill>
                <a:latin typeface="Noto Sans JP Light" pitchFamily="34" charset="0"/>
                <a:ea typeface="Noto Sans JP Light" pitchFamily="34" charset="-122"/>
                <a:cs typeface="Noto Sans JP Light" pitchFamily="34" charset="-120"/>
              </a:rPr>
              <a:t>2023年4月3日(月)～4月</a:t>
            </a:r>
            <a:r>
              <a:rPr lang="en-US" sz="825" kern="0" spc="83" dirty="0">
                <a:solidFill>
                  <a:srgbClr val="F0F2FB"/>
                </a:solidFill>
                <a:latin typeface="Noto Sans JP Light" pitchFamily="34" charset="0"/>
                <a:ea typeface="Noto Sans JP Light" pitchFamily="34" charset="-122"/>
                <a:cs typeface="Noto Sans JP Light" pitchFamily="34" charset="-120"/>
              </a:rPr>
              <a:t>30</a:t>
            </a:r>
            <a:r>
              <a:rPr lang="en-US" sz="825" b="0" i="0" kern="0" spc="83" dirty="0">
                <a:solidFill>
                  <a:srgbClr val="F0F2FB"/>
                </a:solidFill>
                <a:latin typeface="Noto Sans JP Light" pitchFamily="34" charset="0"/>
                <a:ea typeface="Noto Sans JP Light" pitchFamily="34" charset="-122"/>
                <a:cs typeface="Noto Sans JP Light" pitchFamily="34" charset="-120"/>
              </a:rPr>
              <a:t>日(日) 4週間におけるTokyo Prime 時間帯別乗車回数の分布実績</a:t>
            </a:r>
            <a:endParaRPr lang="en-US" sz="825"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90E9FBB7-F587-13FD-146E-026D48CAB7B4}"/>
              </a:ext>
            </a:extLst>
          </p:cNvPr>
          <p:cNvSpPr>
            <a:spLocks noGrp="1"/>
          </p:cNvSpPr>
          <p:nvPr>
            <p:ph type="body" sz="quarter" idx="10"/>
          </p:nvPr>
        </p:nvSpPr>
        <p:spPr/>
        <p:txBody>
          <a:bodyPr/>
          <a:lstStyle/>
          <a:p>
            <a:r>
              <a:rPr lang="ja-JP" altLang="en-US"/>
              <a:t>圧倒的なブランディング効果</a:t>
            </a:r>
          </a:p>
        </p:txBody>
      </p:sp>
      <p:sp>
        <p:nvSpPr>
          <p:cNvPr id="2" name="テキスト プレースホルダー 1">
            <a:extLst>
              <a:ext uri="{FF2B5EF4-FFF2-40B4-BE49-F238E27FC236}">
                <a16:creationId xmlns:a16="http://schemas.microsoft.com/office/drawing/2014/main" id="{74A7AABD-5F5C-8859-E1C9-6659B97ACAE3}"/>
              </a:ext>
            </a:extLst>
          </p:cNvPr>
          <p:cNvSpPr>
            <a:spLocks noGrp="1"/>
          </p:cNvSpPr>
          <p:nvPr>
            <p:ph type="body" sz="quarter" idx="11"/>
          </p:nvPr>
        </p:nvSpPr>
        <p:spPr/>
        <p:txBody>
          <a:bodyPr/>
          <a:lstStyle/>
          <a:p>
            <a:r>
              <a:rPr lang="es-ES" altLang="ja-JP" dirty="0"/>
              <a:t>Tokyo Prime </a:t>
            </a:r>
            <a:r>
              <a:rPr lang="ja-JP" altLang="en-US"/>
              <a:t>に接触したユーザに対し、</a:t>
            </a:r>
            <a:r>
              <a:rPr lang="en-US" altLang="ja-JP" dirty="0"/>
              <a:t>3</a:t>
            </a:r>
            <a:r>
              <a:rPr lang="ja-JP" altLang="en-US"/>
              <a:t>つの観点で効果検証。タクシーだからこそ実現できる広告コミュニケーションです。</a:t>
            </a:r>
          </a:p>
        </p:txBody>
      </p:sp>
      <p:sp>
        <p:nvSpPr>
          <p:cNvPr id="5" name="Object100">
            <a:extLst>
              <a:ext uri="{FF2B5EF4-FFF2-40B4-BE49-F238E27FC236}">
                <a16:creationId xmlns:a16="http://schemas.microsoft.com/office/drawing/2014/main" id="{C77CA8E9-1F93-F8B3-2442-B08B93F964F4}"/>
              </a:ext>
            </a:extLst>
          </p:cNvPr>
          <p:cNvSpPr/>
          <p:nvPr/>
        </p:nvSpPr>
        <p:spPr>
          <a:xfrm>
            <a:off x="400050" y="8693149"/>
            <a:ext cx="9115426" cy="990601"/>
          </a:xfrm>
          <a:prstGeom prst="rect">
            <a:avLst/>
          </a:prstGeom>
          <a:noFill/>
          <a:ln/>
        </p:spPr>
        <p:txBody>
          <a:bodyPr wrap="square" lIns="0" tIns="0" rIns="0" bIns="0" rtlCol="0" anchor="t">
            <a:normAutofit lnSpcReduction="10000"/>
          </a:bodyPr>
          <a:lstStyle/>
          <a:p>
            <a:pPr marL="171450" indent="-171450" algn="l">
              <a:lnSpc>
                <a:spcPct val="160000"/>
              </a:lnSpc>
              <a:buFont typeface="システムフォント（レギュラー）"/>
              <a:buChar char="※"/>
            </a:pPr>
            <a:r>
              <a:rPr lang="en-US" sz="825" b="0" i="0" kern="0" spc="83" dirty="0">
                <a:solidFill>
                  <a:srgbClr val="F0F2FB"/>
                </a:solidFill>
                <a:latin typeface="Noto Sans JP Light" pitchFamily="34" charset="0"/>
                <a:ea typeface="Noto Sans JP Light" pitchFamily="34" charset="-122"/>
                <a:cs typeface="Noto Sans JP Light" pitchFamily="34" charset="-120"/>
              </a:rPr>
              <a:t>モニタスアンケートによるタクシー利用者調査, 20</a:t>
            </a:r>
            <a:r>
              <a:rPr lang="en-US" altLang="ja-JP" sz="825" b="0" i="0" kern="0" spc="83" dirty="0">
                <a:solidFill>
                  <a:srgbClr val="F0F2FB"/>
                </a:solidFill>
                <a:latin typeface="Noto Sans JP Light" pitchFamily="34" charset="0"/>
                <a:ea typeface="Noto Sans JP Light" pitchFamily="34" charset="-122"/>
                <a:cs typeface="Noto Sans JP Light" pitchFamily="34" charset="-120"/>
              </a:rPr>
              <a:t>23</a:t>
            </a:r>
            <a:r>
              <a:rPr lang="en-US" sz="825" b="0" i="0" kern="0" spc="83" dirty="0">
                <a:solidFill>
                  <a:srgbClr val="F0F2FB"/>
                </a:solidFill>
                <a:latin typeface="Noto Sans JP Light" pitchFamily="34" charset="0"/>
                <a:ea typeface="Noto Sans JP Light" pitchFamily="34" charset="-122"/>
                <a:cs typeface="Noto Sans JP Light" pitchFamily="34" charset="-120"/>
              </a:rPr>
              <a:t>年</a:t>
            </a:r>
            <a:r>
              <a:rPr lang="en-US" altLang="ja-JP" sz="825" b="0" i="0" kern="0" spc="83" dirty="0">
                <a:solidFill>
                  <a:srgbClr val="F0F2FB"/>
                </a:solidFill>
                <a:latin typeface="Noto Sans JP Light" pitchFamily="34" charset="0"/>
                <a:ea typeface="Noto Sans JP Light" pitchFamily="34" charset="-122"/>
                <a:cs typeface="Noto Sans JP Light" pitchFamily="34" charset="-120"/>
              </a:rPr>
              <a:t>5</a:t>
            </a:r>
            <a:r>
              <a:rPr lang="en-US" sz="825" b="0" i="0" kern="0" spc="83" dirty="0">
                <a:solidFill>
                  <a:srgbClr val="F0F2FB"/>
                </a:solidFill>
                <a:latin typeface="Noto Sans JP Light" pitchFamily="34" charset="0"/>
                <a:ea typeface="Noto Sans JP Light" pitchFamily="34" charset="-122"/>
                <a:cs typeface="Noto Sans JP Light" pitchFamily="34" charset="-120"/>
              </a:rPr>
              <a:t>月</a:t>
            </a:r>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東京都、神奈川県、埼玉県、千葉県、愛知県、大阪府、京都府、兵庫県、福岡県、北海道在住の方で月2回以上東京、愛知、大阪、福岡、北海道でタクシーを利用する20歳以上の男女:1,489人</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期間: 2023年5月</a:t>
            </a:r>
            <a:endParaRPr lang="en-US" altLang="ja-JP" sz="825" dirty="0"/>
          </a:p>
          <a:p>
            <a:pPr marL="171450" indent="-171450">
              <a:lnSpc>
                <a:spcPct val="160000"/>
              </a:lnSpc>
              <a:buFont typeface="システムフォント（レギュラー）"/>
              <a:buChar char="※"/>
            </a:pPr>
            <a:r>
              <a:rPr lang="en-US" altLang="ja-JP"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altLang="ja-JP" sz="825" dirty="0"/>
          </a:p>
          <a:p>
            <a:pPr algn="l">
              <a:lnSpc>
                <a:spcPct val="160000"/>
              </a:lnSpc>
            </a:pPr>
            <a:endParaRPr lang="en-US" sz="825" dirty="0"/>
          </a:p>
          <a:p>
            <a:pPr algn="l">
              <a:lnSpc>
                <a:spcPct val="160000"/>
              </a:lnSpc>
            </a:pPr>
            <a:endParaRPr lang="en-US" sz="825" dirty="0"/>
          </a:p>
        </p:txBody>
      </p:sp>
      <p:graphicFrame>
        <p:nvGraphicFramePr>
          <p:cNvPr id="50" name="グラフ 49">
            <a:extLst>
              <a:ext uri="{FF2B5EF4-FFF2-40B4-BE49-F238E27FC236}">
                <a16:creationId xmlns:a16="http://schemas.microsoft.com/office/drawing/2014/main" id="{1BC61801-9FD4-32E2-EFE9-135FB91DD0AC}"/>
              </a:ext>
            </a:extLst>
          </p:cNvPr>
          <p:cNvGraphicFramePr/>
          <p:nvPr>
            <p:extLst>
              <p:ext uri="{D42A27DB-BD31-4B8C-83A1-F6EECF244321}">
                <p14:modId xmlns:p14="http://schemas.microsoft.com/office/powerpoint/2010/main" val="3785619624"/>
              </p:ext>
            </p:extLst>
          </p:nvPr>
        </p:nvGraphicFramePr>
        <p:xfrm>
          <a:off x="619119" y="2048002"/>
          <a:ext cx="5123092" cy="44791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1" name="グラフ 50">
            <a:extLst>
              <a:ext uri="{FF2B5EF4-FFF2-40B4-BE49-F238E27FC236}">
                <a16:creationId xmlns:a16="http://schemas.microsoft.com/office/drawing/2014/main" id="{4BAE5BED-5731-4BAC-68A2-05EAB4EF5AEC}"/>
              </a:ext>
            </a:extLst>
          </p:cNvPr>
          <p:cNvGraphicFramePr/>
          <p:nvPr>
            <p:extLst>
              <p:ext uri="{D42A27DB-BD31-4B8C-83A1-F6EECF244321}">
                <p14:modId xmlns:p14="http://schemas.microsoft.com/office/powerpoint/2010/main" val="1355858612"/>
              </p:ext>
            </p:extLst>
          </p:nvPr>
        </p:nvGraphicFramePr>
        <p:xfrm>
          <a:off x="6369167" y="2067929"/>
          <a:ext cx="5123092" cy="44791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2" name="グラフ 51">
            <a:extLst>
              <a:ext uri="{FF2B5EF4-FFF2-40B4-BE49-F238E27FC236}">
                <a16:creationId xmlns:a16="http://schemas.microsoft.com/office/drawing/2014/main" id="{74B0D76F-90D2-91BF-DE6F-360F7647DDF9}"/>
              </a:ext>
            </a:extLst>
          </p:cNvPr>
          <p:cNvGraphicFramePr/>
          <p:nvPr>
            <p:extLst>
              <p:ext uri="{D42A27DB-BD31-4B8C-83A1-F6EECF244321}">
                <p14:modId xmlns:p14="http://schemas.microsoft.com/office/powerpoint/2010/main" val="2175835260"/>
              </p:ext>
            </p:extLst>
          </p:nvPr>
        </p:nvGraphicFramePr>
        <p:xfrm>
          <a:off x="12093628" y="2071424"/>
          <a:ext cx="5123092" cy="4479172"/>
        </p:xfrm>
        <a:graphic>
          <a:graphicData uri="http://schemas.openxmlformats.org/drawingml/2006/chart">
            <c:chart xmlns:c="http://schemas.openxmlformats.org/drawingml/2006/chart" xmlns:r="http://schemas.openxmlformats.org/officeDocument/2006/relationships" r:id="rId5"/>
          </a:graphicData>
        </a:graphic>
      </p:graphicFrame>
      <p:pic>
        <p:nvPicPr>
          <p:cNvPr id="56" name="Object 6" descr="preencoded.png">
            <a:extLst>
              <a:ext uri="{FF2B5EF4-FFF2-40B4-BE49-F238E27FC236}">
                <a16:creationId xmlns:a16="http://schemas.microsoft.com/office/drawing/2014/main" id="{71FFC358-1C48-0708-1A65-6178A71FDE9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962150" y="3038475"/>
            <a:ext cx="2543175" cy="2543175"/>
          </a:xfrm>
          <a:prstGeom prst="rect">
            <a:avLst/>
          </a:prstGeom>
        </p:spPr>
      </p:pic>
      <p:pic>
        <p:nvPicPr>
          <p:cNvPr id="61" name="Object 7" descr="preencoded.png">
            <a:extLst>
              <a:ext uri="{FF2B5EF4-FFF2-40B4-BE49-F238E27FC236}">
                <a16:creationId xmlns:a16="http://schemas.microsoft.com/office/drawing/2014/main" id="{9C8DB38C-AA0F-4F9E-9B5F-977ADB729D0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667625" y="3038475"/>
            <a:ext cx="2543175" cy="2543175"/>
          </a:xfrm>
          <a:prstGeom prst="rect">
            <a:avLst/>
          </a:prstGeom>
        </p:spPr>
      </p:pic>
      <p:pic>
        <p:nvPicPr>
          <p:cNvPr id="69" name="Object 8" descr="preencoded.png">
            <a:extLst>
              <a:ext uri="{FF2B5EF4-FFF2-40B4-BE49-F238E27FC236}">
                <a16:creationId xmlns:a16="http://schemas.microsoft.com/office/drawing/2014/main" id="{FE2F7733-09FF-8605-2BBF-580A2DC29CD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3354050" y="3038475"/>
            <a:ext cx="2543175" cy="2543175"/>
          </a:xfrm>
          <a:prstGeom prst="rect">
            <a:avLst/>
          </a:prstGeom>
        </p:spPr>
      </p:pic>
      <p:pic>
        <p:nvPicPr>
          <p:cNvPr id="70" name="Object 9" descr="preencoded.png">
            <a:extLst>
              <a:ext uri="{FF2B5EF4-FFF2-40B4-BE49-F238E27FC236}">
                <a16:creationId xmlns:a16="http://schemas.microsoft.com/office/drawing/2014/main" id="{77D9C03D-058C-83C6-B6CE-DC2FD01CDD24}"/>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2941617" y="3383195"/>
            <a:ext cx="658099" cy="608520"/>
          </a:xfrm>
          <a:prstGeom prst="rect">
            <a:avLst/>
          </a:prstGeom>
        </p:spPr>
      </p:pic>
      <p:pic>
        <p:nvPicPr>
          <p:cNvPr id="71" name="Object 10" descr="preencoded.png">
            <a:extLst>
              <a:ext uri="{FF2B5EF4-FFF2-40B4-BE49-F238E27FC236}">
                <a16:creationId xmlns:a16="http://schemas.microsoft.com/office/drawing/2014/main" id="{36D5D810-F8C3-A6FE-67EA-3CD4D416CA85}"/>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8648700" y="3362325"/>
            <a:ext cx="661988" cy="643091"/>
          </a:xfrm>
          <a:prstGeom prst="rect">
            <a:avLst/>
          </a:prstGeom>
        </p:spPr>
      </p:pic>
      <p:pic>
        <p:nvPicPr>
          <p:cNvPr id="72" name="Object 11" descr="preencoded.png">
            <a:extLst>
              <a:ext uri="{FF2B5EF4-FFF2-40B4-BE49-F238E27FC236}">
                <a16:creationId xmlns:a16="http://schemas.microsoft.com/office/drawing/2014/main" id="{9115DC63-D809-1323-D8A2-15425AE9E181}"/>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4344650" y="3352800"/>
            <a:ext cx="657225" cy="657225"/>
          </a:xfrm>
          <a:prstGeom prst="rect">
            <a:avLst/>
          </a:prstGeom>
        </p:spPr>
      </p:pic>
      <p:sp>
        <p:nvSpPr>
          <p:cNvPr id="73" name="Object21">
            <a:extLst>
              <a:ext uri="{FF2B5EF4-FFF2-40B4-BE49-F238E27FC236}">
                <a16:creationId xmlns:a16="http://schemas.microsoft.com/office/drawing/2014/main" id="{AC4C5EB5-2E99-7966-71DA-C28C1FBFADD1}"/>
              </a:ext>
            </a:extLst>
          </p:cNvPr>
          <p:cNvSpPr/>
          <p:nvPr/>
        </p:nvSpPr>
        <p:spPr>
          <a:xfrm>
            <a:off x="8181975" y="4305300"/>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a:solidFill>
                  <a:srgbClr val="FFFFFF"/>
                </a:solidFill>
                <a:latin typeface="Noto Serif JP Regular" pitchFamily="34" charset="0"/>
                <a:ea typeface="Noto Serif JP Regular" pitchFamily="34" charset="-122"/>
                <a:cs typeface="Noto Serif JP Regular" pitchFamily="34" charset="-120"/>
              </a:rPr>
              <a:t>82.4</a:t>
            </a:r>
            <a:endParaRPr lang="en-US" sz="4425"/>
          </a:p>
        </p:txBody>
      </p:sp>
      <p:sp>
        <p:nvSpPr>
          <p:cNvPr id="74" name="Object22">
            <a:extLst>
              <a:ext uri="{FF2B5EF4-FFF2-40B4-BE49-F238E27FC236}">
                <a16:creationId xmlns:a16="http://schemas.microsoft.com/office/drawing/2014/main" id="{68DD0A99-62B1-D20E-2A26-5062235C37A0}"/>
              </a:ext>
            </a:extLst>
          </p:cNvPr>
          <p:cNvSpPr/>
          <p:nvPr/>
        </p:nvSpPr>
        <p:spPr>
          <a:xfrm>
            <a:off x="9486900" y="4629150"/>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a:solidFill>
                  <a:srgbClr val="FFFFFF"/>
                </a:solidFill>
                <a:latin typeface="Noto Serif JP Regular" pitchFamily="34" charset="0"/>
                <a:ea typeface="Noto Serif JP Regular" pitchFamily="34" charset="-122"/>
                <a:cs typeface="Noto Serif JP Regular" pitchFamily="34" charset="-120"/>
              </a:rPr>
              <a:t>%</a:t>
            </a:r>
            <a:endParaRPr lang="en-US" sz="2400"/>
          </a:p>
        </p:txBody>
      </p:sp>
      <p:sp>
        <p:nvSpPr>
          <p:cNvPr id="75" name="Object23">
            <a:extLst>
              <a:ext uri="{FF2B5EF4-FFF2-40B4-BE49-F238E27FC236}">
                <a16:creationId xmlns:a16="http://schemas.microsoft.com/office/drawing/2014/main" id="{06152FAE-25B7-7377-1366-201D587E1479}"/>
              </a:ext>
            </a:extLst>
          </p:cNvPr>
          <p:cNvSpPr/>
          <p:nvPr/>
        </p:nvSpPr>
        <p:spPr>
          <a:xfrm>
            <a:off x="2615292" y="4031796"/>
            <a:ext cx="1266825" cy="457200"/>
          </a:xfrm>
          <a:prstGeom prst="rect">
            <a:avLst/>
          </a:prstGeom>
          <a:noFill/>
          <a:ln/>
        </p:spPr>
        <p:txBody>
          <a:bodyPr wrap="square" lIns="0" tIns="0" rIns="0" bIns="0" rtlCol="0" anchor="ctr" anchorCtr="0">
            <a:normAutofit/>
          </a:bodyPr>
          <a:lstStyle/>
          <a:p>
            <a:pPr algn="l">
              <a:lnSpc>
                <a:spcPts val="3600"/>
              </a:lnSpc>
            </a:pPr>
            <a:r>
              <a:rPr lang="en-US" sz="1800" b="0" i="0" kern="0" spc="180">
                <a:solidFill>
                  <a:srgbClr val="F0F2FB"/>
                </a:solidFill>
                <a:latin typeface="Noto Serif JP Regular" pitchFamily="34" charset="0"/>
                <a:ea typeface="Noto Serif JP Regular" pitchFamily="34" charset="-122"/>
                <a:cs typeface="Noto Serif JP Regular" pitchFamily="34" charset="-120"/>
              </a:rPr>
              <a:t>広告到達率</a:t>
            </a:r>
            <a:endParaRPr lang="en-US" sz="1800"/>
          </a:p>
        </p:txBody>
      </p:sp>
      <p:sp>
        <p:nvSpPr>
          <p:cNvPr id="83" name="Object24">
            <a:extLst>
              <a:ext uri="{FF2B5EF4-FFF2-40B4-BE49-F238E27FC236}">
                <a16:creationId xmlns:a16="http://schemas.microsoft.com/office/drawing/2014/main" id="{C9A4B8BC-9B8A-8CE9-2614-EB9D68EB715D}"/>
              </a:ext>
            </a:extLst>
          </p:cNvPr>
          <p:cNvSpPr/>
          <p:nvPr/>
        </p:nvSpPr>
        <p:spPr>
          <a:xfrm>
            <a:off x="8372475" y="4000500"/>
            <a:ext cx="1266825" cy="457200"/>
          </a:xfrm>
          <a:prstGeom prst="rect">
            <a:avLst/>
          </a:prstGeom>
          <a:noFill/>
          <a:ln/>
        </p:spPr>
        <p:txBody>
          <a:bodyPr wrap="square" lIns="0" tIns="0" rIns="0" bIns="0" rtlCol="0" anchor="ctr" anchorCtr="0">
            <a:normAutofit/>
          </a:bodyPr>
          <a:lstStyle/>
          <a:p>
            <a:pPr algn="l">
              <a:lnSpc>
                <a:spcPts val="3600"/>
              </a:lnSpc>
            </a:pPr>
            <a:r>
              <a:rPr lang="en-US" sz="1800" b="0" i="0" kern="0" spc="180">
                <a:solidFill>
                  <a:srgbClr val="F0F2FB"/>
                </a:solidFill>
                <a:latin typeface="Noto Serif JP Regular" pitchFamily="34" charset="0"/>
                <a:ea typeface="Noto Serif JP Regular" pitchFamily="34" charset="-122"/>
                <a:cs typeface="Noto Serif JP Regular" pitchFamily="34" charset="-120"/>
              </a:rPr>
              <a:t>広告関心度</a:t>
            </a:r>
            <a:endParaRPr lang="en-US" sz="1800"/>
          </a:p>
        </p:txBody>
      </p:sp>
      <p:sp>
        <p:nvSpPr>
          <p:cNvPr id="84" name="Object25">
            <a:extLst>
              <a:ext uri="{FF2B5EF4-FFF2-40B4-BE49-F238E27FC236}">
                <a16:creationId xmlns:a16="http://schemas.microsoft.com/office/drawing/2014/main" id="{38C98034-CC4A-50A3-45FB-1432C7AEF917}"/>
              </a:ext>
            </a:extLst>
          </p:cNvPr>
          <p:cNvSpPr/>
          <p:nvPr/>
        </p:nvSpPr>
        <p:spPr>
          <a:xfrm>
            <a:off x="13801725" y="3981450"/>
            <a:ext cx="1771650" cy="457200"/>
          </a:xfrm>
          <a:prstGeom prst="rect">
            <a:avLst/>
          </a:prstGeom>
          <a:noFill/>
          <a:ln/>
        </p:spPr>
        <p:txBody>
          <a:bodyPr wrap="square" lIns="0" tIns="0" rIns="0" bIns="0" rtlCol="0" anchor="ctr" anchorCtr="0">
            <a:normAutofit/>
          </a:bodyPr>
          <a:lstStyle/>
          <a:p>
            <a:pPr algn="l">
              <a:lnSpc>
                <a:spcPts val="3600"/>
              </a:lnSpc>
            </a:pPr>
            <a:r>
              <a:rPr lang="en-US" sz="1800" b="0" i="0" kern="0" spc="180">
                <a:solidFill>
                  <a:srgbClr val="F0F2FB"/>
                </a:solidFill>
                <a:latin typeface="Noto Serif JP Regular" pitchFamily="34" charset="0"/>
                <a:ea typeface="Noto Serif JP Regular" pitchFamily="34" charset="-122"/>
                <a:cs typeface="Noto Serif JP Regular" pitchFamily="34" charset="-120"/>
              </a:rPr>
              <a:t>購入意向喚起度</a:t>
            </a:r>
            <a:endParaRPr lang="en-US" sz="1800"/>
          </a:p>
        </p:txBody>
      </p:sp>
      <p:sp>
        <p:nvSpPr>
          <p:cNvPr id="85" name="Object26">
            <a:extLst>
              <a:ext uri="{FF2B5EF4-FFF2-40B4-BE49-F238E27FC236}">
                <a16:creationId xmlns:a16="http://schemas.microsoft.com/office/drawing/2014/main" id="{5008AB86-1659-0DA2-38F8-052473F0915D}"/>
              </a:ext>
            </a:extLst>
          </p:cNvPr>
          <p:cNvSpPr/>
          <p:nvPr/>
        </p:nvSpPr>
        <p:spPr>
          <a:xfrm>
            <a:off x="2424792" y="4288971"/>
            <a:ext cx="1295400" cy="895350"/>
          </a:xfrm>
          <a:prstGeom prst="rect">
            <a:avLst/>
          </a:prstGeom>
          <a:noFill/>
          <a:ln/>
        </p:spPr>
        <p:txBody>
          <a:bodyPr wrap="square" lIns="0" tIns="0" rIns="0" bIns="0" rtlCol="0" anchor="ctr" anchorCtr="0">
            <a:normAutofit/>
          </a:bodyPr>
          <a:lstStyle/>
          <a:p>
            <a:pPr algn="ctr">
              <a:lnSpc>
                <a:spcPts val="7080"/>
              </a:lnSpc>
            </a:pPr>
            <a:r>
              <a:rPr lang="en-US" sz="4425" b="0" i="0" kern="0" spc="443">
                <a:solidFill>
                  <a:srgbClr val="FFFFFF"/>
                </a:solidFill>
                <a:latin typeface="Noto Serif JP Regular" pitchFamily="34" charset="0"/>
                <a:ea typeface="Noto Serif JP Regular" pitchFamily="34" charset="-122"/>
                <a:cs typeface="Noto Serif JP Regular" pitchFamily="34" charset="-120"/>
              </a:rPr>
              <a:t>65</a:t>
            </a:r>
            <a:endParaRPr lang="en-US" sz="4425"/>
          </a:p>
        </p:txBody>
      </p:sp>
      <p:sp>
        <p:nvSpPr>
          <p:cNvPr id="86" name="Object27">
            <a:extLst>
              <a:ext uri="{FF2B5EF4-FFF2-40B4-BE49-F238E27FC236}">
                <a16:creationId xmlns:a16="http://schemas.microsoft.com/office/drawing/2014/main" id="{D3442EF3-8841-A6BC-D98C-B4C27EF42455}"/>
              </a:ext>
            </a:extLst>
          </p:cNvPr>
          <p:cNvSpPr/>
          <p:nvPr/>
        </p:nvSpPr>
        <p:spPr>
          <a:xfrm>
            <a:off x="3472542" y="4611740"/>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a:solidFill>
                  <a:srgbClr val="FFFFFF"/>
                </a:solidFill>
                <a:latin typeface="Noto Serif JP Regular" pitchFamily="34" charset="0"/>
                <a:ea typeface="Noto Serif JP Regular" pitchFamily="34" charset="-122"/>
                <a:cs typeface="Noto Serif JP Regular" pitchFamily="34" charset="-120"/>
              </a:rPr>
              <a:t>%</a:t>
            </a:r>
            <a:endParaRPr lang="en-US" sz="2400"/>
          </a:p>
        </p:txBody>
      </p:sp>
      <p:sp>
        <p:nvSpPr>
          <p:cNvPr id="87" name="Object40">
            <a:extLst>
              <a:ext uri="{FF2B5EF4-FFF2-40B4-BE49-F238E27FC236}">
                <a16:creationId xmlns:a16="http://schemas.microsoft.com/office/drawing/2014/main" id="{3D1DDAA5-18FE-1906-5AD0-FA11329B8AA6}"/>
              </a:ext>
            </a:extLst>
          </p:cNvPr>
          <p:cNvSpPr/>
          <p:nvPr/>
        </p:nvSpPr>
        <p:spPr>
          <a:xfrm>
            <a:off x="13868400" y="4305300"/>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a:solidFill>
                  <a:srgbClr val="FFFFFF"/>
                </a:solidFill>
                <a:latin typeface="Noto Serif JP Regular" pitchFamily="34" charset="0"/>
                <a:ea typeface="Noto Serif JP Regular" pitchFamily="34" charset="-122"/>
                <a:cs typeface="Noto Serif JP Regular" pitchFamily="34" charset="-120"/>
              </a:rPr>
              <a:t>75.3</a:t>
            </a:r>
            <a:endParaRPr lang="en-US" sz="4425"/>
          </a:p>
        </p:txBody>
      </p:sp>
      <p:sp>
        <p:nvSpPr>
          <p:cNvPr id="88" name="Object41">
            <a:extLst>
              <a:ext uri="{FF2B5EF4-FFF2-40B4-BE49-F238E27FC236}">
                <a16:creationId xmlns:a16="http://schemas.microsoft.com/office/drawing/2014/main" id="{268DF592-6F4B-96AE-6D44-D0D638F60E89}"/>
              </a:ext>
            </a:extLst>
          </p:cNvPr>
          <p:cNvSpPr/>
          <p:nvPr/>
        </p:nvSpPr>
        <p:spPr>
          <a:xfrm>
            <a:off x="15173325" y="4629150"/>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a:solidFill>
                  <a:srgbClr val="FFFFFF"/>
                </a:solidFill>
                <a:latin typeface="Noto Serif JP Regular" pitchFamily="34" charset="0"/>
                <a:ea typeface="Noto Serif JP Regular" pitchFamily="34" charset="-122"/>
                <a:cs typeface="Noto Serif JP Regular" pitchFamily="34" charset="-120"/>
              </a:rPr>
              <a:t>%</a:t>
            </a:r>
            <a:endParaRPr lang="en-US" sz="2400"/>
          </a:p>
        </p:txBody>
      </p:sp>
      <p:pic>
        <p:nvPicPr>
          <p:cNvPr id="89" name="Object 13" descr="preencoded.png">
            <a:extLst>
              <a:ext uri="{FF2B5EF4-FFF2-40B4-BE49-F238E27FC236}">
                <a16:creationId xmlns:a16="http://schemas.microsoft.com/office/drawing/2014/main" id="{DAA3706C-113E-087B-CB7A-E6FB0240A09A}"/>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3476625" y="1733550"/>
            <a:ext cx="728663" cy="666751"/>
          </a:xfrm>
          <a:prstGeom prst="rect">
            <a:avLst/>
          </a:prstGeom>
        </p:spPr>
      </p:pic>
      <p:pic>
        <p:nvPicPr>
          <p:cNvPr id="90" name="Object 15" descr="preencoded.png">
            <a:extLst>
              <a:ext uri="{FF2B5EF4-FFF2-40B4-BE49-F238E27FC236}">
                <a16:creationId xmlns:a16="http://schemas.microsoft.com/office/drawing/2014/main" id="{E5C3051B-798F-4BCB-1D20-3A8971D82A58}"/>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181100" y="5648325"/>
            <a:ext cx="800100" cy="442914"/>
          </a:xfrm>
          <a:prstGeom prst="rect">
            <a:avLst/>
          </a:prstGeom>
        </p:spPr>
      </p:pic>
      <p:pic>
        <p:nvPicPr>
          <p:cNvPr id="91" name="Object 12" descr="preencoded.png">
            <a:extLst>
              <a:ext uri="{FF2B5EF4-FFF2-40B4-BE49-F238E27FC236}">
                <a16:creationId xmlns:a16="http://schemas.microsoft.com/office/drawing/2014/main" id="{0EFDA18F-F335-13B5-A83C-4133EC7099ED}"/>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9353550" y="1733550"/>
            <a:ext cx="728663" cy="666751"/>
          </a:xfrm>
          <a:prstGeom prst="rect">
            <a:avLst/>
          </a:prstGeom>
        </p:spPr>
      </p:pic>
      <p:pic>
        <p:nvPicPr>
          <p:cNvPr id="92" name="Object 16" descr="preencoded.png">
            <a:extLst>
              <a:ext uri="{FF2B5EF4-FFF2-40B4-BE49-F238E27FC236}">
                <a16:creationId xmlns:a16="http://schemas.microsoft.com/office/drawing/2014/main" id="{F9D686D5-D592-31C4-8683-46AB2CECD2F5}"/>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6800850" y="5648325"/>
            <a:ext cx="800100" cy="442914"/>
          </a:xfrm>
          <a:prstGeom prst="rect">
            <a:avLst/>
          </a:prstGeom>
        </p:spPr>
      </p:pic>
      <p:pic>
        <p:nvPicPr>
          <p:cNvPr id="93" name="Object 14" descr="preencoded.png">
            <a:extLst>
              <a:ext uri="{FF2B5EF4-FFF2-40B4-BE49-F238E27FC236}">
                <a16:creationId xmlns:a16="http://schemas.microsoft.com/office/drawing/2014/main" id="{A9AD9813-0D1E-5067-0E35-E01704EE6AEA}"/>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14878050" y="1733550"/>
            <a:ext cx="728663" cy="666751"/>
          </a:xfrm>
          <a:prstGeom prst="rect">
            <a:avLst/>
          </a:prstGeom>
        </p:spPr>
      </p:pic>
      <p:pic>
        <p:nvPicPr>
          <p:cNvPr id="94" name="Object 17" descr="preencoded.png">
            <a:extLst>
              <a:ext uri="{FF2B5EF4-FFF2-40B4-BE49-F238E27FC236}">
                <a16:creationId xmlns:a16="http://schemas.microsoft.com/office/drawing/2014/main" id="{EAE405F9-F296-7427-9AF2-0A63707C3E54}"/>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2534900" y="5648325"/>
            <a:ext cx="800100" cy="442914"/>
          </a:xfrm>
          <a:prstGeom prst="rect">
            <a:avLst/>
          </a:prstGeom>
        </p:spPr>
      </p:pic>
      <p:sp>
        <p:nvSpPr>
          <p:cNvPr id="95" name="Object94">
            <a:extLst>
              <a:ext uri="{FF2B5EF4-FFF2-40B4-BE49-F238E27FC236}">
                <a16:creationId xmlns:a16="http://schemas.microsoft.com/office/drawing/2014/main" id="{9E31494F-FBB6-6E61-A024-895B9D94FBB0}"/>
              </a:ext>
            </a:extLst>
          </p:cNvPr>
          <p:cNvSpPr/>
          <p:nvPr/>
        </p:nvSpPr>
        <p:spPr>
          <a:xfrm>
            <a:off x="6023442" y="6381750"/>
            <a:ext cx="2998524" cy="1442254"/>
          </a:xfrm>
          <a:prstGeom prst="rect">
            <a:avLst/>
          </a:prstGeom>
          <a:noFill/>
          <a:ln/>
        </p:spPr>
        <p:txBody>
          <a:bodyPr wrap="square" lIns="0" tIns="0" rIns="0" bIns="0" rtlCol="0" anchor="t">
            <a:spAutoFit/>
          </a:bodyPr>
          <a:lstStyle/>
          <a:p>
            <a:pPr>
              <a:lnSpc>
                <a:spcPct val="150000"/>
              </a:lnSpc>
            </a:pPr>
            <a:r>
              <a:rPr lang="en-US" altLang="ja-JP" sz="1800" b="0" i="0" kern="0" spc="180">
                <a:solidFill>
                  <a:srgbClr val="FFFFFF"/>
                </a:solidFill>
                <a:latin typeface="Noto Serif JP Regular" pitchFamily="34" charset="0"/>
                <a:ea typeface="Noto Serif JP Regular" pitchFamily="34" charset="-122"/>
                <a:cs typeface="Noto Serif JP Regular" pitchFamily="34" charset="-120"/>
              </a:rPr>
              <a:t>どちらかといえば、
興味・関心がある</a:t>
            </a:r>
            <a:endParaRPr lang="en-US" altLang="ja-JP" kern="0" spc="180">
              <a:solidFill>
                <a:srgbClr val="FFFFFF"/>
              </a:solidFill>
              <a:latin typeface="Noto Serif JP Regular" pitchFamily="34" charset="0"/>
              <a:ea typeface="Noto Serif JP Regular" pitchFamily="34" charset="-122"/>
              <a:cs typeface="Noto Serif JP Regular" pitchFamily="34" charset="-120"/>
            </a:endParaRPr>
          </a:p>
          <a:p>
            <a:pPr>
              <a:lnSpc>
                <a:spcPct val="150000"/>
              </a:lnSpc>
            </a:pPr>
            <a:r>
              <a:rPr lang="en-US" altLang="ja-JP" sz="3000" kern="0" spc="180">
                <a:solidFill>
                  <a:srgbClr val="FFFFFF"/>
                </a:solidFill>
                <a:latin typeface="Noto Serif JP Regular" pitchFamily="34" charset="0"/>
                <a:ea typeface="Noto Serif JP Regular" pitchFamily="34" charset="-122"/>
                <a:cs typeface="Noto Serif JP Regular" pitchFamily="34" charset="-120"/>
              </a:rPr>
              <a:t>28.5</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96" name="Object94">
            <a:extLst>
              <a:ext uri="{FF2B5EF4-FFF2-40B4-BE49-F238E27FC236}">
                <a16:creationId xmlns:a16="http://schemas.microsoft.com/office/drawing/2014/main" id="{9B62B397-40BA-659E-3F5A-91C51D48AAE2}"/>
              </a:ext>
            </a:extLst>
          </p:cNvPr>
          <p:cNvSpPr/>
          <p:nvPr/>
        </p:nvSpPr>
        <p:spPr>
          <a:xfrm>
            <a:off x="925530" y="6354147"/>
            <a:ext cx="2998524" cy="1026756"/>
          </a:xfrm>
          <a:prstGeom prst="rect">
            <a:avLst/>
          </a:prstGeom>
          <a:noFill/>
          <a:ln/>
        </p:spPr>
        <p:txBody>
          <a:bodyPr wrap="square" lIns="0" tIns="0" rIns="0" bIns="0" rtlCol="0" anchor="t">
            <a:spAutoFit/>
          </a:bodyPr>
          <a:lstStyle/>
          <a:p>
            <a:pPr>
              <a:lnSpc>
                <a:spcPct val="150000"/>
              </a:lnSpc>
            </a:pPr>
            <a:r>
              <a:rPr lang="ja-JP" altLang="en-US" sz="1800" b="0" i="0" kern="0" spc="180">
                <a:solidFill>
                  <a:srgbClr val="FFFFFF"/>
                </a:solidFill>
                <a:latin typeface="Noto Serif JP Regular" pitchFamily="34" charset="0"/>
                <a:ea typeface="Noto Serif JP Regular" pitchFamily="34" charset="-122"/>
                <a:cs typeface="Noto Serif JP Regular" pitchFamily="34" charset="-120"/>
              </a:rPr>
              <a:t>見た気がする</a:t>
            </a:r>
            <a:endParaRPr lang="en-US" altLang="ja-JP" kern="0" spc="180">
              <a:solidFill>
                <a:srgbClr val="FFFFFF"/>
              </a:solidFill>
              <a:latin typeface="Noto Serif JP Regular" pitchFamily="34" charset="0"/>
              <a:ea typeface="Noto Serif JP Regular" pitchFamily="34" charset="-122"/>
              <a:cs typeface="Noto Serif JP Regular" pitchFamily="34" charset="-120"/>
            </a:endParaRPr>
          </a:p>
          <a:p>
            <a:pPr>
              <a:lnSpc>
                <a:spcPct val="150000"/>
              </a:lnSpc>
            </a:pPr>
            <a:r>
              <a:rPr lang="en-US" altLang="ja-JP" sz="3000" kern="0" spc="180">
                <a:solidFill>
                  <a:srgbClr val="FFFFFF"/>
                </a:solidFill>
                <a:latin typeface="Noto Serif JP Regular" pitchFamily="34" charset="0"/>
                <a:ea typeface="Noto Serif JP Regular" pitchFamily="34" charset="-122"/>
                <a:cs typeface="Noto Serif JP Regular" pitchFamily="34" charset="-120"/>
              </a:rPr>
              <a:t>27.2</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97" name="Object94">
            <a:extLst>
              <a:ext uri="{FF2B5EF4-FFF2-40B4-BE49-F238E27FC236}">
                <a16:creationId xmlns:a16="http://schemas.microsoft.com/office/drawing/2014/main" id="{D8CBC249-DBAA-4814-C5DB-D403B1F14F4F}"/>
              </a:ext>
            </a:extLst>
          </p:cNvPr>
          <p:cNvSpPr/>
          <p:nvPr/>
        </p:nvSpPr>
        <p:spPr>
          <a:xfrm>
            <a:off x="4463165" y="1452073"/>
            <a:ext cx="1379058" cy="1026756"/>
          </a:xfrm>
          <a:prstGeom prst="rect">
            <a:avLst/>
          </a:prstGeom>
          <a:noFill/>
          <a:ln/>
        </p:spPr>
        <p:txBody>
          <a:bodyPr wrap="square" lIns="0" tIns="0" rIns="0" bIns="0" rtlCol="0" anchor="t">
            <a:spAutoFit/>
          </a:bodyPr>
          <a:lstStyle/>
          <a:p>
            <a:pPr>
              <a:lnSpc>
                <a:spcPct val="150000"/>
              </a:lnSpc>
            </a:pPr>
            <a:r>
              <a:rPr lang="ja-JP" altLang="en-US" sz="1800" b="0" i="0" kern="0" spc="180">
                <a:solidFill>
                  <a:srgbClr val="FFFFFF"/>
                </a:solidFill>
                <a:latin typeface="Noto Serif JP Regular" pitchFamily="34" charset="0"/>
                <a:ea typeface="Noto Serif JP Regular" pitchFamily="34" charset="-122"/>
                <a:cs typeface="Noto Serif JP Regular" pitchFamily="34" charset="-120"/>
              </a:rPr>
              <a:t>確かに見た</a:t>
            </a:r>
            <a:endParaRPr lang="en-US" altLang="ja-JP" kern="0" spc="180">
              <a:solidFill>
                <a:srgbClr val="FFFFFF"/>
              </a:solidFill>
              <a:latin typeface="Noto Serif JP Regular" pitchFamily="34" charset="0"/>
              <a:ea typeface="Noto Serif JP Regular" pitchFamily="34" charset="-122"/>
              <a:cs typeface="Noto Serif JP Regular" pitchFamily="34" charset="-120"/>
            </a:endParaRPr>
          </a:p>
          <a:p>
            <a:pPr>
              <a:lnSpc>
                <a:spcPct val="150000"/>
              </a:lnSpc>
            </a:pPr>
            <a:r>
              <a:rPr lang="en-US" altLang="ja-JP" sz="3000" kern="0" spc="180">
                <a:solidFill>
                  <a:srgbClr val="FFFFFF"/>
                </a:solidFill>
                <a:latin typeface="Noto Serif JP Regular" pitchFamily="34" charset="0"/>
                <a:ea typeface="Noto Serif JP Regular" pitchFamily="34" charset="-122"/>
                <a:cs typeface="Noto Serif JP Regular" pitchFamily="34" charset="-120"/>
              </a:rPr>
              <a:t>37.9</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98" name="Object94">
            <a:extLst>
              <a:ext uri="{FF2B5EF4-FFF2-40B4-BE49-F238E27FC236}">
                <a16:creationId xmlns:a16="http://schemas.microsoft.com/office/drawing/2014/main" id="{767B9DAB-22EC-0384-7C88-A541219128F6}"/>
              </a:ext>
            </a:extLst>
          </p:cNvPr>
          <p:cNvSpPr/>
          <p:nvPr/>
        </p:nvSpPr>
        <p:spPr>
          <a:xfrm>
            <a:off x="10359950" y="1506894"/>
            <a:ext cx="2343605" cy="1026756"/>
          </a:xfrm>
          <a:prstGeom prst="rect">
            <a:avLst/>
          </a:prstGeom>
          <a:noFill/>
          <a:ln/>
        </p:spPr>
        <p:txBody>
          <a:bodyPr wrap="square" lIns="0" tIns="0" rIns="0" bIns="0" rtlCol="0" anchor="t">
            <a:spAutoFit/>
          </a:bodyPr>
          <a:lstStyle/>
          <a:p>
            <a:pPr>
              <a:lnSpc>
                <a:spcPct val="150000"/>
              </a:lnSpc>
            </a:pPr>
            <a:r>
              <a:rPr lang="ja-JP" altLang="en-US" sz="1800" b="0" i="0" kern="0" spc="180">
                <a:solidFill>
                  <a:srgbClr val="FFFFFF"/>
                </a:solidFill>
                <a:latin typeface="Noto Serif JP Regular" pitchFamily="34" charset="0"/>
                <a:ea typeface="Noto Serif JP Regular" pitchFamily="34" charset="-122"/>
                <a:cs typeface="Noto Serif JP Regular" pitchFamily="34" charset="-120"/>
              </a:rPr>
              <a:t>興味・関心がある</a:t>
            </a:r>
            <a:endParaRPr lang="en-US" altLang="ja-JP" kern="0" spc="180">
              <a:solidFill>
                <a:srgbClr val="FFFFFF"/>
              </a:solidFill>
              <a:latin typeface="Noto Serif JP Regular" pitchFamily="34" charset="0"/>
              <a:ea typeface="Noto Serif JP Regular" pitchFamily="34" charset="-122"/>
              <a:cs typeface="Noto Serif JP Regular" pitchFamily="34" charset="-120"/>
            </a:endParaRPr>
          </a:p>
          <a:p>
            <a:pPr>
              <a:lnSpc>
                <a:spcPct val="150000"/>
              </a:lnSpc>
            </a:pPr>
            <a:r>
              <a:rPr lang="en-US" altLang="ja-JP" sz="3000" kern="0" spc="180">
                <a:solidFill>
                  <a:srgbClr val="FFFFFF"/>
                </a:solidFill>
                <a:latin typeface="Noto Serif JP Regular" pitchFamily="34" charset="0"/>
                <a:ea typeface="Noto Serif JP Regular" pitchFamily="34" charset="-122"/>
                <a:cs typeface="Noto Serif JP Regular" pitchFamily="34" charset="-120"/>
              </a:rPr>
              <a:t>53.9</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99" name="Object94">
            <a:extLst>
              <a:ext uri="{FF2B5EF4-FFF2-40B4-BE49-F238E27FC236}">
                <a16:creationId xmlns:a16="http://schemas.microsoft.com/office/drawing/2014/main" id="{E311DA68-78C5-FD98-D55E-EB5A0F5611CF}"/>
              </a:ext>
            </a:extLst>
          </p:cNvPr>
          <p:cNvSpPr/>
          <p:nvPr/>
        </p:nvSpPr>
        <p:spPr>
          <a:xfrm>
            <a:off x="15840906" y="1373544"/>
            <a:ext cx="2343605" cy="1026756"/>
          </a:xfrm>
          <a:prstGeom prst="rect">
            <a:avLst/>
          </a:prstGeom>
          <a:noFill/>
          <a:ln/>
        </p:spPr>
        <p:txBody>
          <a:bodyPr wrap="square" lIns="0" tIns="0" rIns="0" bIns="0" rtlCol="0" anchor="t">
            <a:spAutoFit/>
          </a:bodyPr>
          <a:lstStyle/>
          <a:p>
            <a:pPr>
              <a:lnSpc>
                <a:spcPct val="150000"/>
              </a:lnSpc>
            </a:pPr>
            <a:r>
              <a:rPr lang="ja-JP" altLang="en-US" sz="1800" b="0" i="0" kern="0" spc="180">
                <a:solidFill>
                  <a:srgbClr val="FFFFFF"/>
                </a:solidFill>
                <a:latin typeface="Noto Serif JP Regular" pitchFamily="34" charset="0"/>
                <a:ea typeface="Noto Serif JP Regular" pitchFamily="34" charset="-122"/>
                <a:cs typeface="Noto Serif JP Regular" pitchFamily="34" charset="-120"/>
              </a:rPr>
              <a:t>購入したいと思った</a:t>
            </a:r>
            <a:endParaRPr lang="en-US" altLang="ja-JP" kern="0" spc="180">
              <a:solidFill>
                <a:srgbClr val="FFFFFF"/>
              </a:solidFill>
              <a:latin typeface="Noto Serif JP Regular" pitchFamily="34" charset="0"/>
              <a:ea typeface="Noto Serif JP Regular" pitchFamily="34" charset="-122"/>
              <a:cs typeface="Noto Serif JP Regular" pitchFamily="34" charset="-120"/>
            </a:endParaRPr>
          </a:p>
          <a:p>
            <a:pPr>
              <a:lnSpc>
                <a:spcPct val="150000"/>
              </a:lnSpc>
            </a:pPr>
            <a:r>
              <a:rPr lang="en-US" altLang="ja-JP" sz="3000" kern="0" spc="180">
                <a:solidFill>
                  <a:srgbClr val="FFFFFF"/>
                </a:solidFill>
                <a:latin typeface="Noto Serif JP Regular" pitchFamily="34" charset="0"/>
                <a:ea typeface="Noto Serif JP Regular" pitchFamily="34" charset="-122"/>
                <a:cs typeface="Noto Serif JP Regular" pitchFamily="34" charset="-120"/>
              </a:rPr>
              <a:t>43.0</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
        <p:nvSpPr>
          <p:cNvPr id="100" name="Object94">
            <a:extLst>
              <a:ext uri="{FF2B5EF4-FFF2-40B4-BE49-F238E27FC236}">
                <a16:creationId xmlns:a16="http://schemas.microsoft.com/office/drawing/2014/main" id="{ABAFDC8E-198E-549B-82B6-B5F83506E889}"/>
              </a:ext>
            </a:extLst>
          </p:cNvPr>
          <p:cNvSpPr/>
          <p:nvPr/>
        </p:nvSpPr>
        <p:spPr>
          <a:xfrm>
            <a:off x="12243857" y="6313942"/>
            <a:ext cx="2998524" cy="1442254"/>
          </a:xfrm>
          <a:prstGeom prst="rect">
            <a:avLst/>
          </a:prstGeom>
          <a:noFill/>
          <a:ln/>
        </p:spPr>
        <p:txBody>
          <a:bodyPr wrap="square" lIns="0" tIns="0" rIns="0" bIns="0" rtlCol="0" anchor="t">
            <a:spAutoFit/>
          </a:bodyPr>
          <a:lstStyle/>
          <a:p>
            <a:pPr>
              <a:lnSpc>
                <a:spcPct val="150000"/>
              </a:lnSpc>
            </a:pPr>
            <a:r>
              <a:rPr lang="en-US" altLang="ja-JP" sz="1800" b="0" i="0" kern="0" spc="180">
                <a:solidFill>
                  <a:srgbClr val="FFFFFF"/>
                </a:solidFill>
                <a:latin typeface="Noto Serif JP Regular" pitchFamily="34" charset="0"/>
                <a:ea typeface="Noto Serif JP Regular" pitchFamily="34" charset="-122"/>
                <a:cs typeface="Noto Serif JP Regular" pitchFamily="34" charset="-120"/>
              </a:rPr>
              <a:t>どちらかといえば、
</a:t>
            </a:r>
            <a:r>
              <a:rPr lang="ja-JP" altLang="en-US" sz="1800" b="0" i="0" kern="0" spc="180">
                <a:solidFill>
                  <a:srgbClr val="FFFFFF"/>
                </a:solidFill>
                <a:latin typeface="Noto Serif JP Regular" pitchFamily="34" charset="0"/>
                <a:ea typeface="Noto Serif JP Regular" pitchFamily="34" charset="-122"/>
                <a:cs typeface="Noto Serif JP Regular" pitchFamily="34" charset="-120"/>
              </a:rPr>
              <a:t>購入したいと思った</a:t>
            </a:r>
            <a:endParaRPr lang="en-US" altLang="ja-JP" kern="0" spc="180">
              <a:solidFill>
                <a:srgbClr val="FFFFFF"/>
              </a:solidFill>
              <a:latin typeface="Noto Serif JP Regular" pitchFamily="34" charset="0"/>
              <a:ea typeface="Noto Serif JP Regular" pitchFamily="34" charset="-122"/>
              <a:cs typeface="Noto Serif JP Regular" pitchFamily="34" charset="-120"/>
            </a:endParaRPr>
          </a:p>
          <a:p>
            <a:pPr>
              <a:lnSpc>
                <a:spcPct val="150000"/>
              </a:lnSpc>
            </a:pPr>
            <a:r>
              <a:rPr lang="en-US" altLang="ja-JP" sz="3000" kern="0" spc="180">
                <a:solidFill>
                  <a:srgbClr val="FFFFFF"/>
                </a:solidFill>
                <a:latin typeface="Noto Serif JP Regular" pitchFamily="34" charset="0"/>
                <a:ea typeface="Noto Serif JP Regular" pitchFamily="34" charset="-122"/>
                <a:cs typeface="Noto Serif JP Regular" pitchFamily="34" charset="-120"/>
              </a:rPr>
              <a:t>32.3</a:t>
            </a:r>
            <a:r>
              <a:rPr lang="en-US" altLang="ja-JP" sz="2400" kern="0" spc="240">
                <a:solidFill>
                  <a:srgbClr val="FFFFFF"/>
                </a:solidFill>
                <a:latin typeface="Noto Serif JP Regular" pitchFamily="34" charset="0"/>
                <a:ea typeface="Noto Serif JP Regular" pitchFamily="34" charset="-122"/>
                <a:cs typeface="Noto Serif JP Regular" pitchFamily="34" charset="-120"/>
              </a:rPr>
              <a:t>%</a:t>
            </a:r>
            <a:endParaRPr lang="en-US" altLang="ja-JP" sz="2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8">
    <p:bg>
      <p:bgPr>
        <a:solidFill>
          <a:srgbClr val="02022E"/>
        </a:solidFill>
        <a:effectLst/>
      </p:bgPr>
    </p:bg>
    <p:spTree>
      <p:nvGrpSpPr>
        <p:cNvPr id="1" name=""/>
        <p:cNvGrpSpPr/>
        <p:nvPr/>
      </p:nvGrpSpPr>
      <p:grpSpPr>
        <a:xfrm>
          <a:off x="0" y="0"/>
          <a:ext cx="0" cy="0"/>
          <a:chOff x="0" y="0"/>
          <a:chExt cx="0" cy="0"/>
        </a:xfrm>
      </p:grpSpPr>
      <p:pic>
        <p:nvPicPr>
          <p:cNvPr id="3" name="図 2" descr="屋外, ストリート, バス, 歩道 が含まれている画像&#10;&#10;自動的に生成された説明">
            <a:extLst>
              <a:ext uri="{FF2B5EF4-FFF2-40B4-BE49-F238E27FC236}">
                <a16:creationId xmlns:a16="http://schemas.microsoft.com/office/drawing/2014/main" id="{15469CC6-5D31-9D26-B3CD-B101158E5CE9}"/>
              </a:ext>
            </a:extLst>
          </p:cNvPr>
          <p:cNvPicPr>
            <a:picLocks noChangeAspect="1"/>
          </p:cNvPicPr>
          <p:nvPr/>
        </p:nvPicPr>
        <p:blipFill>
          <a:blip r:embed="rId3"/>
          <a:stretch>
            <a:fillRect/>
          </a:stretch>
        </p:blipFill>
        <p:spPr>
          <a:xfrm>
            <a:off x="0" y="0"/>
            <a:ext cx="18288000" cy="10287000"/>
          </a:xfrm>
          <a:prstGeom prst="rect">
            <a:avLst/>
          </a:prstGeom>
        </p:spPr>
      </p:pic>
      <p:pic>
        <p:nvPicPr>
          <p:cNvPr id="12" name="Object 2" descr="preencoded.png">
            <a:extLst>
              <a:ext uri="{FF2B5EF4-FFF2-40B4-BE49-F238E27FC236}">
                <a16:creationId xmlns:a16="http://schemas.microsoft.com/office/drawing/2014/main" id="{A508C398-4DA9-8A69-D847-9D701A22010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3" name="Object 3" descr="preencoded.png">
            <a:extLst>
              <a:ext uri="{FF2B5EF4-FFF2-40B4-BE49-F238E27FC236}">
                <a16:creationId xmlns:a16="http://schemas.microsoft.com/office/drawing/2014/main" id="{F3CB632F-9C32-C842-B12B-6262F72CF5F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4" name="テキスト ボックス 13">
            <a:extLst>
              <a:ext uri="{FF2B5EF4-FFF2-40B4-BE49-F238E27FC236}">
                <a16:creationId xmlns:a16="http://schemas.microsoft.com/office/drawing/2014/main" id="{00B39A86-B5F3-CCD5-6AA4-5701D8094440}"/>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16</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5" name="Object4">
            <a:extLst>
              <a:ext uri="{FF2B5EF4-FFF2-40B4-BE49-F238E27FC236}">
                <a16:creationId xmlns:a16="http://schemas.microsoft.com/office/drawing/2014/main" id="{1C4D9E6B-5E40-C4C2-4BE1-10B1F75165B8}"/>
              </a:ext>
            </a:extLst>
          </p:cNvPr>
          <p:cNvSpPr/>
          <p:nvPr/>
        </p:nvSpPr>
        <p:spPr>
          <a:xfrm>
            <a:off x="1009072" y="8551950"/>
            <a:ext cx="5889567" cy="876300"/>
          </a:xfrm>
          <a:prstGeom prst="rect">
            <a:avLst/>
          </a:prstGeom>
          <a:noFill/>
          <a:ln/>
        </p:spPr>
        <p:txBody>
          <a:bodyPr wrap="square" lIns="0" tIns="0" rIns="0" bIns="0" rtlCol="0" anchor="t">
            <a:noAutofit/>
          </a:bodyPr>
          <a:lstStyle/>
          <a:p>
            <a:pPr>
              <a:lnSpc>
                <a:spcPts val="5625"/>
              </a:lnSpc>
            </a:pPr>
            <a:r>
              <a:rPr lang="en-US" sz="5400" b="0" i="0" kern="0" spc="816">
                <a:solidFill>
                  <a:srgbClr val="FFFFFF"/>
                </a:solidFill>
                <a:latin typeface="Noto Serif JP Regular" pitchFamily="34" charset="0"/>
                <a:ea typeface="Noto Serif JP Regular" pitchFamily="34" charset="-122"/>
                <a:cs typeface="Noto Serif JP Regular" pitchFamily="34" charset="-120"/>
              </a:rPr>
              <a:t>広告メニュー</a:t>
            </a:r>
            <a:endParaRPr lang="en-US" sz="5400"/>
          </a:p>
        </p:txBody>
      </p:sp>
      <p:sp>
        <p:nvSpPr>
          <p:cNvPr id="16" name="Object5">
            <a:extLst>
              <a:ext uri="{FF2B5EF4-FFF2-40B4-BE49-F238E27FC236}">
                <a16:creationId xmlns:a16="http://schemas.microsoft.com/office/drawing/2014/main" id="{96298606-554A-C469-9E47-2DA0EF82BAA3}"/>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4</a:t>
            </a:r>
            <a:endParaRPr lang="en-US" sz="24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3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04825" y="1733550"/>
            <a:ext cx="1152525" cy="108585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57350" y="1733550"/>
            <a:ext cx="4000500" cy="108585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657850" y="1733550"/>
            <a:ext cx="4800600" cy="108585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458450" y="1733550"/>
            <a:ext cx="6257925" cy="108585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716375" y="1733550"/>
            <a:ext cx="1057275" cy="1104900"/>
          </a:xfrm>
          <a:prstGeom prst="rect">
            <a:avLst/>
          </a:prstGeom>
        </p:spPr>
      </p:pic>
      <p:pic>
        <p:nvPicPr>
          <p:cNvPr id="9" name="Object 8"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485775" y="1343025"/>
            <a:ext cx="935106" cy="444169"/>
          </a:xfrm>
          <a:prstGeom prst="rect">
            <a:avLst/>
          </a:prstGeom>
        </p:spPr>
      </p:pic>
      <p:pic>
        <p:nvPicPr>
          <p:cNvPr id="10" name="Object 9"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6697325" y="2819400"/>
            <a:ext cx="1076325" cy="5600700"/>
          </a:xfrm>
          <a:prstGeom prst="rect">
            <a:avLst/>
          </a:prstGeom>
        </p:spPr>
      </p:pic>
      <p:pic>
        <p:nvPicPr>
          <p:cNvPr id="11" name="Object 10"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0439400" y="2819400"/>
            <a:ext cx="6276975" cy="5600700"/>
          </a:xfrm>
          <a:prstGeom prst="rect">
            <a:avLst/>
          </a:prstGeom>
        </p:spPr>
      </p:pic>
      <p:pic>
        <p:nvPicPr>
          <p:cNvPr id="12" name="Object 11"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5638800" y="2819400"/>
            <a:ext cx="4819650" cy="5600700"/>
          </a:xfrm>
          <a:prstGeom prst="rect">
            <a:avLst/>
          </a:prstGeom>
        </p:spPr>
      </p:pic>
      <p:pic>
        <p:nvPicPr>
          <p:cNvPr id="13" name="Object 12"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638300" y="2819400"/>
            <a:ext cx="4019550" cy="5600700"/>
          </a:xfrm>
          <a:prstGeom prst="rect">
            <a:avLst/>
          </a:prstGeom>
        </p:spPr>
      </p:pic>
      <p:pic>
        <p:nvPicPr>
          <p:cNvPr id="14" name="Object 13"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981200" y="5276850"/>
            <a:ext cx="3248025" cy="228600"/>
          </a:xfrm>
          <a:prstGeom prst="rect">
            <a:avLst/>
          </a:prstGeom>
        </p:spPr>
      </p:pic>
      <p:pic>
        <p:nvPicPr>
          <p:cNvPr id="15" name="Object 14"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1981200" y="5591175"/>
            <a:ext cx="3257550" cy="89670"/>
          </a:xfrm>
          <a:prstGeom prst="rect">
            <a:avLst/>
          </a:prstGeom>
        </p:spPr>
      </p:pic>
      <p:pic>
        <p:nvPicPr>
          <p:cNvPr id="16" name="Object 15"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3343275" y="5886450"/>
            <a:ext cx="533400" cy="161925"/>
          </a:xfrm>
          <a:prstGeom prst="rect">
            <a:avLst/>
          </a:prstGeom>
        </p:spPr>
      </p:pic>
      <p:pic>
        <p:nvPicPr>
          <p:cNvPr id="17" name="Object 16"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504825" y="2819400"/>
            <a:ext cx="1152525" cy="5600700"/>
          </a:xfrm>
          <a:prstGeom prst="rect">
            <a:avLst/>
          </a:prstGeom>
        </p:spPr>
      </p:pic>
      <p:pic>
        <p:nvPicPr>
          <p:cNvPr id="18" name="Object 17"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6010275" y="3124200"/>
            <a:ext cx="4019550" cy="990600"/>
          </a:xfrm>
          <a:prstGeom prst="rect">
            <a:avLst/>
          </a:prstGeom>
        </p:spPr>
      </p:pic>
      <p:pic>
        <p:nvPicPr>
          <p:cNvPr id="19" name="Object 18"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981200" y="3124200"/>
            <a:ext cx="3248025" cy="990600"/>
          </a:xfrm>
          <a:prstGeom prst="rect">
            <a:avLst/>
          </a:prstGeom>
        </p:spPr>
      </p:pic>
      <p:pic>
        <p:nvPicPr>
          <p:cNvPr id="20" name="Object 19" descr="preencoded.png"/>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11325225" y="3124200"/>
            <a:ext cx="4438650" cy="990600"/>
          </a:xfrm>
          <a:prstGeom prst="rect">
            <a:avLst/>
          </a:prstGeom>
        </p:spPr>
      </p:pic>
      <p:pic>
        <p:nvPicPr>
          <p:cNvPr id="25" name="Object 24" descr="preencoded.png"/>
          <p:cNvPicPr>
            <a:picLocks noChangeAspect="1"/>
          </p:cNvPicPr>
          <p:nvPr/>
        </p:nvPicPr>
        <p:blipFill>
          <a:blip r:embed="rId37">
            <a:extLst>
              <a:ext uri="{96DAC541-7B7A-43D3-8B79-37D633B846F1}">
                <asvg:svgBlip xmlns:asvg="http://schemas.microsoft.com/office/drawing/2016/SVG/main" r:embed="rId38"/>
              </a:ext>
            </a:extLst>
          </a:blip>
          <a:srcRect/>
          <a:stretch/>
        </p:blipFill>
        <p:spPr>
          <a:xfrm>
            <a:off x="5657850" y="1733550"/>
            <a:ext cx="190500" cy="1104900"/>
          </a:xfrm>
          <a:prstGeom prst="rect">
            <a:avLst/>
          </a:prstGeom>
        </p:spPr>
      </p:pic>
      <p:pic>
        <p:nvPicPr>
          <p:cNvPr id="26" name="Object 25"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1657350" y="1733550"/>
            <a:ext cx="190500" cy="1104900"/>
          </a:xfrm>
          <a:prstGeom prst="rect">
            <a:avLst/>
          </a:prstGeom>
        </p:spPr>
      </p:pic>
      <p:pic>
        <p:nvPicPr>
          <p:cNvPr id="27" name="Object 26" descr="preencoded.png"/>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10458450" y="1733550"/>
            <a:ext cx="190500" cy="1104900"/>
          </a:xfrm>
          <a:prstGeom prst="rect">
            <a:avLst/>
          </a:prstGeom>
        </p:spPr>
      </p:pic>
      <p:pic>
        <p:nvPicPr>
          <p:cNvPr id="28" name="Object 27" descr="preencoded.png"/>
          <p:cNvPicPr>
            <a:picLocks noChangeAspect="1"/>
          </p:cNvPicPr>
          <p:nvPr/>
        </p:nvPicPr>
        <p:blipFill>
          <a:blip r:embed="rId43">
            <a:extLst>
              <a:ext uri="{96DAC541-7B7A-43D3-8B79-37D633B846F1}">
                <asvg:svgBlip xmlns:asvg="http://schemas.microsoft.com/office/drawing/2016/SVG/main" r:embed="rId44"/>
              </a:ext>
            </a:extLst>
          </a:blip>
          <a:srcRect/>
          <a:stretch/>
        </p:blipFill>
        <p:spPr>
          <a:xfrm>
            <a:off x="16716375" y="1733550"/>
            <a:ext cx="190500" cy="1104900"/>
          </a:xfrm>
          <a:prstGeom prst="rect">
            <a:avLst/>
          </a:prstGeom>
        </p:spPr>
      </p:pic>
      <p:pic>
        <p:nvPicPr>
          <p:cNvPr id="29" name="Object 28" descr="preencoded.png"/>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7533266" y="5774010"/>
            <a:ext cx="781050" cy="161925"/>
          </a:xfrm>
          <a:prstGeom prst="rect">
            <a:avLst/>
          </a:prstGeom>
        </p:spPr>
      </p:pic>
      <p:pic>
        <p:nvPicPr>
          <p:cNvPr id="30" name="Object 29"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8333695" y="5774010"/>
            <a:ext cx="533400" cy="161925"/>
          </a:xfrm>
          <a:prstGeom prst="rect">
            <a:avLst/>
          </a:prstGeom>
        </p:spPr>
      </p:pic>
      <p:sp>
        <p:nvSpPr>
          <p:cNvPr id="37" name="Object36"/>
          <p:cNvSpPr/>
          <p:nvPr/>
        </p:nvSpPr>
        <p:spPr>
          <a:xfrm>
            <a:off x="809625" y="2114550"/>
            <a:ext cx="514350" cy="323850"/>
          </a:xfrm>
          <a:prstGeom prst="rect">
            <a:avLst/>
          </a:prstGeom>
          <a:noFill/>
          <a:ln/>
        </p:spPr>
        <p:txBody>
          <a:bodyPr wrap="square" lIns="0" tIns="0" rIns="0" bIns="0" rtlCol="0" anchor="ctr" anchorCtr="0">
            <a:noAutofit/>
          </a:bodyPr>
          <a:lstStyle/>
          <a:p>
            <a:pPr algn="r">
              <a:lnSpc>
                <a:spcPts val="21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乗車</a:t>
            </a:r>
            <a:endParaRPr lang="en-US" sz="1800"/>
          </a:p>
        </p:txBody>
      </p:sp>
      <p:sp>
        <p:nvSpPr>
          <p:cNvPr id="45" name="Object44"/>
          <p:cNvSpPr/>
          <p:nvPr/>
        </p:nvSpPr>
        <p:spPr>
          <a:xfrm>
            <a:off x="17026890" y="2124075"/>
            <a:ext cx="514350" cy="323850"/>
          </a:xfrm>
          <a:prstGeom prst="rect">
            <a:avLst/>
          </a:prstGeom>
          <a:noFill/>
          <a:ln/>
        </p:spPr>
        <p:txBody>
          <a:bodyPr wrap="square" lIns="0" tIns="0" rIns="0" bIns="0" rtlCol="0" anchor="ctr" anchorCtr="0">
            <a:noAutofit/>
          </a:bodyPr>
          <a:lstStyle/>
          <a:p>
            <a:pPr algn="r">
              <a:lnSpc>
                <a:spcPts val="21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降車</a:t>
            </a:r>
            <a:endParaRPr lang="en-US" sz="1800"/>
          </a:p>
        </p:txBody>
      </p:sp>
      <p:sp>
        <p:nvSpPr>
          <p:cNvPr id="46" name="Object45"/>
          <p:cNvSpPr/>
          <p:nvPr/>
        </p:nvSpPr>
        <p:spPr>
          <a:xfrm>
            <a:off x="2378582" y="6370840"/>
            <a:ext cx="2447925" cy="155171"/>
          </a:xfrm>
          <a:prstGeom prst="rect">
            <a:avLst/>
          </a:prstGeom>
          <a:noFill/>
          <a:ln/>
        </p:spPr>
        <p:txBody>
          <a:bodyPr wrap="square" lIns="0" tIns="0" rIns="0" bIns="0" rtlCol="0" anchor="ctr" anchorCtr="0">
            <a:spAutoFit/>
          </a:bodyPr>
          <a:lstStyle/>
          <a:p>
            <a:pPr algn="ctr">
              <a:lnSpc>
                <a:spcPts val="12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1乗車につき</a:t>
            </a:r>
            <a:r>
              <a:rPr lang="en-US" sz="1050" b="1" i="0" kern="0" spc="105">
                <a:solidFill>
                  <a:srgbClr val="02022E"/>
                </a:solidFill>
                <a:latin typeface="Noto Serif JP Bold" pitchFamily="34" charset="0"/>
                <a:ea typeface="Noto Serif JP Bold" pitchFamily="34" charset="-122"/>
                <a:cs typeface="Noto Serif JP Bold" pitchFamily="34" charset="-120"/>
              </a:rPr>
              <a:t>1</a:t>
            </a:r>
            <a:r>
              <a:rPr lang="en-US" sz="1200" b="1" i="0" kern="0" spc="105">
                <a:solidFill>
                  <a:srgbClr val="02022E"/>
                </a:solidFill>
                <a:latin typeface="Noto Serif JP Bold" pitchFamily="34" charset="0"/>
                <a:ea typeface="Noto Serif JP Bold" pitchFamily="34" charset="-122"/>
                <a:cs typeface="Noto Serif JP Bold" pitchFamily="34" charset="-120"/>
              </a:rPr>
              <a:t>回のみ</a:t>
            </a:r>
            <a:r>
              <a:rPr lang="en-US" sz="1200" b="0" i="0" kern="0" spc="105">
                <a:solidFill>
                  <a:srgbClr val="02022E"/>
                </a:solidFill>
                <a:latin typeface="Noto Serif JP Regular" pitchFamily="34" charset="0"/>
                <a:ea typeface="Noto Serif JP Regular" pitchFamily="34" charset="-122"/>
                <a:cs typeface="Noto Serif JP Regular" pitchFamily="34" charset="-120"/>
              </a:rPr>
              <a:t>表示されます</a:t>
            </a:r>
            <a:endParaRPr lang="en-US" sz="1200">
              <a:solidFill>
                <a:srgbClr val="02022E"/>
              </a:solidFill>
            </a:endParaRPr>
          </a:p>
        </p:txBody>
      </p:sp>
      <p:sp>
        <p:nvSpPr>
          <p:cNvPr id="47" name="Object46"/>
          <p:cNvSpPr/>
          <p:nvPr/>
        </p:nvSpPr>
        <p:spPr>
          <a:xfrm>
            <a:off x="3495675" y="5915542"/>
            <a:ext cx="47641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66" name="Object65"/>
          <p:cNvSpPr/>
          <p:nvPr/>
        </p:nvSpPr>
        <p:spPr>
          <a:xfrm>
            <a:off x="600074" y="8782050"/>
            <a:ext cx="11363326" cy="975244"/>
          </a:xfrm>
          <a:prstGeom prst="rect">
            <a:avLst/>
          </a:prstGeom>
          <a:noFill/>
          <a:ln/>
        </p:spPr>
        <p:txBody>
          <a:bodyPr wrap="square" lIns="0" tIns="0" rIns="0" bIns="0" rtlCol="0" anchor="t" anchorCtr="0">
            <a:no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タクシー乗車後、料金メーターと連動して広告が表示され始めます。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乗車後冒頭には、シートベルト着用を促す文言が表示されます。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オーディエンスはいつでも「画面OFF」ボタンをタップすることで画面を消すことが可能です。再び画面をタップしない限り次の乗車まで広告が表示されなくなります。</a:t>
            </a:r>
            <a:endParaRPr lang="en-US" altLang="ja-JP" sz="825" dirty="0"/>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表示する広告がなく、空き枠となった場合には、タクシー会社の自社広告(静止画 / 動画)が掲載されます。</a:t>
            </a:r>
            <a:endParaRPr lang="en-US" altLang="ja-JP" sz="825" dirty="0"/>
          </a:p>
          <a:p>
            <a:pPr algn="l">
              <a:lnSpc>
                <a:spcPct val="150000"/>
              </a:lnSpc>
            </a:pPr>
            <a:endParaRPr lang="en-US" sz="825" dirty="0"/>
          </a:p>
        </p:txBody>
      </p:sp>
      <p:sp>
        <p:nvSpPr>
          <p:cNvPr id="73" name="Object72"/>
          <p:cNvSpPr/>
          <p:nvPr/>
        </p:nvSpPr>
        <p:spPr>
          <a:xfrm>
            <a:off x="7104158" y="6010048"/>
            <a:ext cx="163830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コンテンツ</a:t>
            </a:r>
            <a:r>
              <a:rPr lang="en-US" sz="1050" kern="0" spc="90" dirty="0">
                <a:solidFill>
                  <a:srgbClr val="02022E"/>
                </a:solidFill>
                <a:latin typeface="Noto Serif JP Regular" pitchFamily="34" charset="0"/>
                <a:ea typeface="Noto Serif JP Regular" pitchFamily="34" charset="-122"/>
                <a:cs typeface="Noto Serif JP Regular" pitchFamily="34" charset="-120"/>
              </a:rPr>
              <a:t>     広告枠</a:t>
            </a:r>
            <a:endParaRPr lang="en-US" sz="1050" dirty="0">
              <a:solidFill>
                <a:srgbClr val="02022E"/>
              </a:solidFill>
            </a:endParaRPr>
          </a:p>
        </p:txBody>
      </p:sp>
      <p:sp>
        <p:nvSpPr>
          <p:cNvPr id="77" name="Object76"/>
          <p:cNvSpPr/>
          <p:nvPr/>
        </p:nvSpPr>
        <p:spPr>
          <a:xfrm>
            <a:off x="609600" y="5388919"/>
            <a:ext cx="942975" cy="461665"/>
          </a:xfrm>
          <a:prstGeom prst="rect">
            <a:avLst/>
          </a:prstGeom>
          <a:noFill/>
          <a:ln/>
        </p:spPr>
        <p:txBody>
          <a:bodyPr wrap="square" lIns="0" tIns="0" rIns="0" bIns="0" rtlCol="0" anchor="ctr" anchorCtr="0">
            <a:spAutoFit/>
          </a:bodyPr>
          <a:lstStyle/>
          <a:p>
            <a:pPr algn="ctr">
              <a:lnSpc>
                <a:spcPts val="1160"/>
              </a:lnSpc>
            </a:pPr>
            <a:r>
              <a:rPr lang="en-US" sz="1050" b="0" i="0" kern="0" spc="83">
                <a:solidFill>
                  <a:srgbClr val="02022E"/>
                </a:solidFill>
                <a:latin typeface="Noto Serif JP Light" pitchFamily="34" charset="0"/>
                <a:ea typeface="Noto Serif JP Light" pitchFamily="34" charset="-122"/>
                <a:cs typeface="Noto Serif JP Light" pitchFamily="34" charset="-120"/>
              </a:rPr>
              <a:t>料金メーター</a:t>
            </a:r>
          </a:p>
          <a:p>
            <a:pPr algn="ctr">
              <a:lnSpc>
                <a:spcPts val="1160"/>
              </a:lnSpc>
            </a:pPr>
            <a:r>
              <a:rPr lang="en-US" sz="1050" b="0" i="0" kern="0" spc="83">
                <a:solidFill>
                  <a:srgbClr val="02022E"/>
                </a:solidFill>
                <a:latin typeface="Noto Serif JP Light" pitchFamily="34" charset="0"/>
                <a:ea typeface="Noto Serif JP Light" pitchFamily="34" charset="-122"/>
                <a:cs typeface="Noto Serif JP Light" pitchFamily="34" charset="-120"/>
              </a:rPr>
              <a:t>連動</a:t>
            </a:r>
            <a:br>
              <a:rPr sz="1050">
                <a:solidFill>
                  <a:srgbClr val="02022E"/>
                </a:solidFill>
              </a:rPr>
            </a:br>
            <a:r>
              <a:rPr lang="en-US" sz="1050" b="0" i="0" kern="0" spc="83">
                <a:solidFill>
                  <a:srgbClr val="02022E"/>
                </a:solidFill>
                <a:latin typeface="Noto Serif JP Light" pitchFamily="34" charset="0"/>
                <a:ea typeface="Noto Serif JP Light" pitchFamily="34" charset="-122"/>
                <a:cs typeface="Noto Serif JP Light" pitchFamily="34" charset="-120"/>
              </a:rPr>
              <a:t>画面ON</a:t>
            </a:r>
            <a:endParaRPr lang="en-US" sz="1050">
              <a:solidFill>
                <a:srgbClr val="02022E"/>
              </a:solidFill>
            </a:endParaRPr>
          </a:p>
        </p:txBody>
      </p:sp>
      <p:sp>
        <p:nvSpPr>
          <p:cNvPr id="78" name="Object77"/>
          <p:cNvSpPr/>
          <p:nvPr/>
        </p:nvSpPr>
        <p:spPr>
          <a:xfrm>
            <a:off x="16764000" y="5388689"/>
            <a:ext cx="942975" cy="387478"/>
          </a:xfrm>
          <a:prstGeom prst="rect">
            <a:avLst/>
          </a:prstGeom>
          <a:noFill/>
          <a:ln/>
        </p:spPr>
        <p:txBody>
          <a:bodyPr wrap="square" lIns="0" tIns="0" rIns="0" bIns="0" rtlCol="0" anchor="ctr" anchorCtr="0">
            <a:spAutoFit/>
          </a:bodyPr>
          <a:lstStyle/>
          <a:p>
            <a:pPr algn="ctr">
              <a:lnSpc>
                <a:spcPts val="975"/>
              </a:lnSpc>
            </a:pPr>
            <a:r>
              <a:rPr lang="en-US" sz="1050" b="0" i="0" kern="0" spc="83">
                <a:solidFill>
                  <a:srgbClr val="02022E"/>
                </a:solidFill>
                <a:latin typeface="Noto Serif JP Light" pitchFamily="34" charset="0"/>
                <a:ea typeface="Noto Serif JP Light" pitchFamily="34" charset="-122"/>
                <a:cs typeface="Noto Serif JP Light" pitchFamily="34" charset="-120"/>
              </a:rPr>
              <a:t>料金メーター連動</a:t>
            </a:r>
            <a:br>
              <a:rPr sz="1050">
                <a:solidFill>
                  <a:srgbClr val="02022E"/>
                </a:solidFill>
              </a:rPr>
            </a:br>
            <a:r>
              <a:rPr lang="en-US" sz="1050" b="0" i="0" kern="0" spc="83">
                <a:solidFill>
                  <a:srgbClr val="02022E"/>
                </a:solidFill>
                <a:latin typeface="Noto Serif JP Light" pitchFamily="34" charset="0"/>
                <a:ea typeface="Noto Serif JP Light" pitchFamily="34" charset="-122"/>
                <a:cs typeface="Noto Serif JP Light" pitchFamily="34" charset="-120"/>
              </a:rPr>
              <a:t>画面OFF</a:t>
            </a:r>
            <a:endParaRPr lang="en-US" sz="1050">
              <a:solidFill>
                <a:srgbClr val="02022E"/>
              </a:solidFill>
            </a:endParaRPr>
          </a:p>
        </p:txBody>
      </p:sp>
      <p:sp>
        <p:nvSpPr>
          <p:cNvPr id="81" name="テキスト プレースホルダー 80">
            <a:extLst>
              <a:ext uri="{FF2B5EF4-FFF2-40B4-BE49-F238E27FC236}">
                <a16:creationId xmlns:a16="http://schemas.microsoft.com/office/drawing/2014/main" id="{E5D47285-879D-9E54-429C-9A9E51041DBB}"/>
              </a:ext>
            </a:extLst>
          </p:cNvPr>
          <p:cNvSpPr>
            <a:spLocks noGrp="1"/>
          </p:cNvSpPr>
          <p:nvPr>
            <p:ph type="body" sz="quarter" idx="10"/>
          </p:nvPr>
        </p:nvSpPr>
        <p:spPr>
          <a:xfrm>
            <a:off x="674805" y="129266"/>
            <a:ext cx="2820870" cy="639762"/>
          </a:xfrm>
        </p:spPr>
        <p:txBody>
          <a:bodyPr>
            <a:noAutofit/>
          </a:bodyPr>
          <a:lstStyle/>
          <a:p>
            <a:r>
              <a:rPr lang="ja-JP" altLang="en-US"/>
              <a:t>広告枠の構成</a:t>
            </a:r>
          </a:p>
        </p:txBody>
      </p:sp>
      <p:sp>
        <p:nvSpPr>
          <p:cNvPr id="82" name="テキスト プレースホルダー 81">
            <a:extLst>
              <a:ext uri="{FF2B5EF4-FFF2-40B4-BE49-F238E27FC236}">
                <a16:creationId xmlns:a16="http://schemas.microsoft.com/office/drawing/2014/main" id="{DDA84699-38AB-B660-1F96-2D4506618946}"/>
              </a:ext>
            </a:extLst>
          </p:cNvPr>
          <p:cNvSpPr>
            <a:spLocks noGrp="1"/>
          </p:cNvSpPr>
          <p:nvPr>
            <p:ph type="body" sz="quarter" idx="11"/>
          </p:nvPr>
        </p:nvSpPr>
        <p:spPr>
          <a:xfrm>
            <a:off x="3488662" y="127194"/>
            <a:ext cx="14218313" cy="639762"/>
          </a:xfrm>
        </p:spPr>
        <p:txBody>
          <a:bodyPr>
            <a:noAutofit/>
          </a:bodyPr>
          <a:lstStyle/>
          <a:p>
            <a:r>
              <a:rPr lang="ja-JP" altLang="en-US"/>
              <a:t>平均</a:t>
            </a:r>
            <a:r>
              <a:rPr lang="en-US" altLang="ja-JP"/>
              <a:t>18</a:t>
            </a:r>
            <a:r>
              <a:rPr lang="ja-JP" altLang="en-US"/>
              <a:t>分間のタクシー乗車時間のなかで、一連の流れに沿って広告枠が構成されています。</a:t>
            </a:r>
          </a:p>
        </p:txBody>
      </p:sp>
      <p:pic>
        <p:nvPicPr>
          <p:cNvPr id="33" name="図 32" descr="アイコン が含まれている画像&#10;&#10;自動的に生成された説明">
            <a:extLst>
              <a:ext uri="{FF2B5EF4-FFF2-40B4-BE49-F238E27FC236}">
                <a16:creationId xmlns:a16="http://schemas.microsoft.com/office/drawing/2014/main" id="{6E0F81BB-D186-24A3-D588-95FB5A1BA559}"/>
              </a:ext>
            </a:extLst>
          </p:cNvPr>
          <p:cNvPicPr>
            <a:picLocks noChangeAspect="1"/>
          </p:cNvPicPr>
          <p:nvPr/>
        </p:nvPicPr>
        <p:blipFill>
          <a:blip r:embed="rId47"/>
          <a:stretch>
            <a:fillRect/>
          </a:stretch>
        </p:blipFill>
        <p:spPr>
          <a:xfrm>
            <a:off x="6012943" y="5308799"/>
            <a:ext cx="4050653" cy="426907"/>
          </a:xfrm>
          <a:prstGeom prst="rect">
            <a:avLst/>
          </a:prstGeom>
        </p:spPr>
      </p:pic>
      <p:pic>
        <p:nvPicPr>
          <p:cNvPr id="35" name="図 34" descr="挿絵 が含まれている画像&#10;&#10;自動的に生成された説明">
            <a:extLst>
              <a:ext uri="{FF2B5EF4-FFF2-40B4-BE49-F238E27FC236}">
                <a16:creationId xmlns:a16="http://schemas.microsoft.com/office/drawing/2014/main" id="{7AD789F0-5E13-CC83-7D84-D9FFD628E69B}"/>
              </a:ext>
            </a:extLst>
          </p:cNvPr>
          <p:cNvPicPr>
            <a:picLocks noChangeAspect="1"/>
          </p:cNvPicPr>
          <p:nvPr/>
        </p:nvPicPr>
        <p:blipFill>
          <a:blip r:embed="rId48"/>
          <a:stretch>
            <a:fillRect/>
          </a:stretch>
        </p:blipFill>
        <p:spPr>
          <a:xfrm>
            <a:off x="11853069" y="4933105"/>
            <a:ext cx="3414712" cy="744641"/>
          </a:xfrm>
          <a:prstGeom prst="rect">
            <a:avLst/>
          </a:prstGeom>
        </p:spPr>
      </p:pic>
      <p:pic>
        <p:nvPicPr>
          <p:cNvPr id="2" name="Object 28" descr="preencoded.png">
            <a:extLst>
              <a:ext uri="{FF2B5EF4-FFF2-40B4-BE49-F238E27FC236}">
                <a16:creationId xmlns:a16="http://schemas.microsoft.com/office/drawing/2014/main" id="{11BBF1BA-8021-A461-CA48-32759EB9310E}"/>
              </a:ext>
            </a:extLst>
          </p:cNvPr>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13132274" y="5774010"/>
            <a:ext cx="781050" cy="161925"/>
          </a:xfrm>
          <a:prstGeom prst="rect">
            <a:avLst/>
          </a:prstGeom>
        </p:spPr>
      </p:pic>
      <p:pic>
        <p:nvPicPr>
          <p:cNvPr id="3" name="Object 29" descr="preencoded.png">
            <a:extLst>
              <a:ext uri="{FF2B5EF4-FFF2-40B4-BE49-F238E27FC236}">
                <a16:creationId xmlns:a16="http://schemas.microsoft.com/office/drawing/2014/main" id="{EC68FAD7-46C8-B597-5108-DAD61FCE1AF4}"/>
              </a:ext>
            </a:extLst>
          </p:cNvPr>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3932703" y="5774010"/>
            <a:ext cx="533400" cy="161925"/>
          </a:xfrm>
          <a:prstGeom prst="rect">
            <a:avLst/>
          </a:prstGeom>
        </p:spPr>
      </p:pic>
      <p:sp>
        <p:nvSpPr>
          <p:cNvPr id="24" name="Object72">
            <a:extLst>
              <a:ext uri="{FF2B5EF4-FFF2-40B4-BE49-F238E27FC236}">
                <a16:creationId xmlns:a16="http://schemas.microsoft.com/office/drawing/2014/main" id="{9175A7BA-78AC-FB88-1FDF-52BD3E9DC909}"/>
              </a:ext>
            </a:extLst>
          </p:cNvPr>
          <p:cNvSpPr/>
          <p:nvPr/>
        </p:nvSpPr>
        <p:spPr>
          <a:xfrm>
            <a:off x="12703166" y="6010048"/>
            <a:ext cx="163830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コンテンツ</a:t>
            </a:r>
            <a:r>
              <a:rPr lang="en-US" sz="1050" kern="0" spc="90" dirty="0">
                <a:solidFill>
                  <a:srgbClr val="02022E"/>
                </a:solidFill>
                <a:latin typeface="Noto Serif JP Regular" pitchFamily="34" charset="0"/>
                <a:ea typeface="Noto Serif JP Regular" pitchFamily="34" charset="-122"/>
                <a:cs typeface="Noto Serif JP Regular" pitchFamily="34" charset="-120"/>
              </a:rPr>
              <a:t>     広告枠</a:t>
            </a:r>
            <a:endParaRPr lang="en-US" sz="1050" dirty="0">
              <a:solidFill>
                <a:srgbClr val="02022E"/>
              </a:solidFill>
            </a:endParaRPr>
          </a:p>
        </p:txBody>
      </p:sp>
      <p:sp>
        <p:nvSpPr>
          <p:cNvPr id="32" name="Object55">
            <a:extLst>
              <a:ext uri="{FF2B5EF4-FFF2-40B4-BE49-F238E27FC236}">
                <a16:creationId xmlns:a16="http://schemas.microsoft.com/office/drawing/2014/main" id="{7F9AD130-21ED-9B06-10EF-6E62E67759BD}"/>
              </a:ext>
            </a:extLst>
          </p:cNvPr>
          <p:cNvSpPr/>
          <p:nvPr/>
        </p:nvSpPr>
        <p:spPr>
          <a:xfrm>
            <a:off x="6376987" y="6392977"/>
            <a:ext cx="3438526" cy="1729320"/>
          </a:xfrm>
          <a:prstGeom prst="rect">
            <a:avLst/>
          </a:prstGeom>
          <a:noFill/>
          <a:ln/>
        </p:spPr>
        <p:txBody>
          <a:bodyPr wrap="square" lIns="0" tIns="0" rIns="0" bIns="0" rtlCol="0" anchor="ctr" anchorCtr="0">
            <a:spAutoFit/>
          </a:bodyPr>
          <a:lstStyle/>
          <a:p>
            <a:pPr algn="ctr">
              <a:lnSpc>
                <a:spcPts val="174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コンテンツの後に広告が流れます</a:t>
            </a:r>
          </a:p>
          <a:p>
            <a:pPr algn="ctr">
              <a:lnSpc>
                <a:spcPts val="1740"/>
              </a:lnSpc>
            </a:pPr>
            <a:r>
              <a:rPr lang="en-US" sz="1200" kern="0" spc="105" dirty="0">
                <a:solidFill>
                  <a:srgbClr val="02022E"/>
                </a:solidFill>
                <a:latin typeface="Noto Serif JP Regular" pitchFamily="34" charset="0"/>
                <a:ea typeface="Noto Serif JP Regular" pitchFamily="34" charset="-122"/>
              </a:rPr>
              <a:t>-</a:t>
            </a:r>
          </a:p>
          <a:p>
            <a:pPr algn="ctr">
              <a:lnSpc>
                <a:spcPts val="1740"/>
              </a:lnSpc>
            </a:pPr>
            <a:r>
              <a:rPr lang="en-US" sz="1200" kern="0" spc="105" dirty="0">
                <a:solidFill>
                  <a:srgbClr val="02022E"/>
                </a:solidFill>
                <a:latin typeface="Noto Serif JP Regular" pitchFamily="34" charset="0"/>
                <a:ea typeface="Noto Serif JP Regular" pitchFamily="34" charset="-122"/>
              </a:rPr>
              <a:t>枠内でのランダム表示となります</a:t>
            </a:r>
          </a:p>
          <a:p>
            <a:pPr algn="ctr">
              <a:lnSpc>
                <a:spcPts val="1740"/>
              </a:lnSpc>
            </a:pPr>
            <a:r>
              <a:rPr lang="en-US" sz="1200" kern="0" spc="105" dirty="0">
                <a:solidFill>
                  <a:srgbClr val="02022E"/>
                </a:solidFill>
                <a:latin typeface="Noto Serif JP Regular" pitchFamily="34" charset="0"/>
                <a:ea typeface="Noto Serif JP Regular" pitchFamily="34" charset="-122"/>
              </a:rPr>
              <a:t>-</a:t>
            </a:r>
          </a:p>
          <a:p>
            <a:pPr algn="ctr">
              <a:lnSpc>
                <a:spcPts val="1740"/>
              </a:lnSpc>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有償オプションとしてコンテンツと広告を
セットで配信することが可能です</a:t>
            </a:r>
          </a:p>
          <a:p>
            <a:pPr algn="ctr">
              <a:lnSpc>
                <a:spcPts val="1740"/>
              </a:lnSpc>
            </a:pPr>
            <a:r>
              <a:rPr lang="en-US" altLang="ja-JP" sz="1200" kern="0" spc="105" dirty="0">
                <a:solidFill>
                  <a:srgbClr val="02022E"/>
                </a:solidFill>
                <a:latin typeface="Noto Serif JP Regular" pitchFamily="34" charset="0"/>
                <a:ea typeface="Noto Serif JP Regular" pitchFamily="34" charset="-122"/>
              </a:rPr>
              <a:t>-</a:t>
            </a:r>
          </a:p>
          <a:p>
            <a:pPr algn="ctr">
              <a:lnSpc>
                <a:spcPts val="1740"/>
              </a:lnSpc>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1乗車につき</a:t>
            </a:r>
            <a:r>
              <a:rPr lang="en-US" altLang="ja-JP" sz="1200" b="1" i="0" kern="0" spc="105" dirty="0">
                <a:solidFill>
                  <a:srgbClr val="02022E"/>
                </a:solidFill>
                <a:latin typeface="Noto Serif JP Bold" pitchFamily="34" charset="0"/>
                <a:ea typeface="Noto Serif JP Bold" pitchFamily="34" charset="-122"/>
                <a:cs typeface="Noto Serif JP Bold" pitchFamily="34" charset="-120"/>
              </a:rPr>
              <a:t>1回のみ</a:t>
            </a: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表示されます</a:t>
            </a:r>
            <a:endParaRPr lang="en-US" altLang="ja-JP" sz="1200" dirty="0">
              <a:solidFill>
                <a:srgbClr val="02022E"/>
              </a:solidFill>
            </a:endParaRPr>
          </a:p>
        </p:txBody>
      </p:sp>
      <p:sp>
        <p:nvSpPr>
          <p:cNvPr id="34" name="Object55">
            <a:extLst>
              <a:ext uri="{FF2B5EF4-FFF2-40B4-BE49-F238E27FC236}">
                <a16:creationId xmlns:a16="http://schemas.microsoft.com/office/drawing/2014/main" id="{28037D39-CD74-EA48-2476-F093AD07EF31}"/>
              </a:ext>
            </a:extLst>
          </p:cNvPr>
          <p:cNvSpPr/>
          <p:nvPr/>
        </p:nvSpPr>
        <p:spPr>
          <a:xfrm>
            <a:off x="10780732" y="6309621"/>
            <a:ext cx="5508586" cy="1896032"/>
          </a:xfrm>
          <a:prstGeom prst="rect">
            <a:avLst/>
          </a:prstGeom>
          <a:noFill/>
          <a:ln/>
        </p:spPr>
        <p:txBody>
          <a:bodyPr wrap="square" lIns="0" tIns="0" rIns="0" bIns="0" rtlCol="0" anchor="ctr" anchorCtr="0">
            <a:spAutoFit/>
          </a:bodyPr>
          <a:lstStyle/>
          <a:p>
            <a:pPr algn="ctr">
              <a:lnSpc>
                <a:spcPts val="174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コンテンツの後に広告が流れます</a:t>
            </a:r>
          </a:p>
          <a:p>
            <a:pPr algn="ctr">
              <a:lnSpc>
                <a:spcPts val="1740"/>
              </a:lnSpc>
            </a:pPr>
            <a:r>
              <a:rPr lang="en-US" sz="1200" kern="0" spc="105" dirty="0">
                <a:solidFill>
                  <a:srgbClr val="02022E"/>
                </a:solidFill>
                <a:latin typeface="Noto Serif JP Regular" pitchFamily="34" charset="0"/>
                <a:ea typeface="Noto Serif JP Regular" pitchFamily="34" charset="-122"/>
              </a:rPr>
              <a:t>-</a:t>
            </a:r>
          </a:p>
          <a:p>
            <a:pPr algn="ctr">
              <a:lnSpc>
                <a:spcPts val="1740"/>
              </a:lnSpc>
            </a:pPr>
            <a:r>
              <a:rPr lang="en-US" sz="1200" kern="0" spc="105" dirty="0">
                <a:solidFill>
                  <a:srgbClr val="02022E"/>
                </a:solidFill>
                <a:latin typeface="Noto Serif JP Regular" pitchFamily="34" charset="0"/>
                <a:ea typeface="Noto Serif JP Regular" pitchFamily="34" charset="-122"/>
              </a:rPr>
              <a:t>枠内でのランダム表示となります</a:t>
            </a:r>
          </a:p>
          <a:p>
            <a:pPr algn="ctr">
              <a:lnSpc>
                <a:spcPts val="1740"/>
              </a:lnSpc>
            </a:pPr>
            <a:r>
              <a:rPr lang="en-US" sz="1200" kern="0" spc="105" dirty="0">
                <a:solidFill>
                  <a:srgbClr val="02022E"/>
                </a:solidFill>
                <a:latin typeface="Noto Serif JP Regular" pitchFamily="34" charset="0"/>
                <a:ea typeface="Noto Serif JP Regular" pitchFamily="34" charset="-122"/>
              </a:rPr>
              <a:t>-</a:t>
            </a:r>
          </a:p>
          <a:p>
            <a:pPr algn="ctr">
              <a:lnSpc>
                <a:spcPts val="1500"/>
              </a:lnSpc>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Standard Video Adsに加えてTie-up Contents枠を購入頂くことで、
コンテンツと広告をセットで配信が可能となります</a:t>
            </a:r>
            <a:endParaRPr lang="en-US" altLang="ja-JP" sz="1200" dirty="0">
              <a:solidFill>
                <a:srgbClr val="02022E"/>
              </a:solidFill>
            </a:endParaRPr>
          </a:p>
          <a:p>
            <a:pPr algn="ctr">
              <a:lnSpc>
                <a:spcPts val="1740"/>
              </a:lnSpc>
            </a:pPr>
            <a:r>
              <a:rPr lang="en-US" altLang="ja-JP" sz="1200" kern="0" spc="105" dirty="0">
                <a:solidFill>
                  <a:srgbClr val="02022E"/>
                </a:solidFill>
                <a:latin typeface="Noto Serif JP Regular" pitchFamily="34" charset="0"/>
                <a:ea typeface="Noto Serif JP Regular" pitchFamily="34" charset="-122"/>
              </a:rPr>
              <a:t>-</a:t>
            </a:r>
          </a:p>
          <a:p>
            <a:pPr algn="ctr">
              <a:lnSpc>
                <a:spcPts val="1740"/>
              </a:lnSpc>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広告枠が1ロール終了した後も再生が続きますので、
１乗車につき</a:t>
            </a:r>
            <a:r>
              <a:rPr lang="en-US" altLang="ja-JP" sz="1200" b="1" i="0" kern="0" spc="105" dirty="0">
                <a:solidFill>
                  <a:srgbClr val="02022E"/>
                </a:solidFill>
                <a:latin typeface="Noto Serif JP Bold" pitchFamily="34" charset="0"/>
                <a:ea typeface="Noto Serif JP Bold" pitchFamily="34" charset="-122"/>
                <a:cs typeface="Noto Serif JP Bold" pitchFamily="34" charset="-120"/>
              </a:rPr>
              <a:t>複数回</a:t>
            </a: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表示される可能性がございます</a:t>
            </a:r>
            <a:endParaRPr lang="en-US" altLang="ja-JP" sz="1200" dirty="0">
              <a:solidFill>
                <a:srgbClr val="02022E"/>
              </a:solidFill>
            </a:endParaRPr>
          </a:p>
        </p:txBody>
      </p:sp>
      <p:sp>
        <p:nvSpPr>
          <p:cNvPr id="72" name="Object37">
            <a:extLst>
              <a:ext uri="{FF2B5EF4-FFF2-40B4-BE49-F238E27FC236}">
                <a16:creationId xmlns:a16="http://schemas.microsoft.com/office/drawing/2014/main" id="{0E90D020-2B13-CEA6-1178-36ABBC2CB359}"/>
              </a:ext>
            </a:extLst>
          </p:cNvPr>
          <p:cNvSpPr/>
          <p:nvPr/>
        </p:nvSpPr>
        <p:spPr>
          <a:xfrm>
            <a:off x="2254756" y="2069700"/>
            <a:ext cx="2695575" cy="511102"/>
          </a:xfrm>
          <a:prstGeom prst="rect">
            <a:avLst/>
          </a:prstGeom>
          <a:noFill/>
          <a:ln/>
        </p:spPr>
        <p:txBody>
          <a:bodyPr wrap="square" lIns="0" tIns="0" rIns="0" bIns="0" rtlCol="0" anchor="ctr" anchorCtr="0">
            <a:spAutoFit/>
          </a:bodyPr>
          <a:lstStyle/>
          <a:p>
            <a:pPr algn="ctr">
              <a:lnSpc>
                <a:spcPts val="21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Premium Video Ads</a:t>
            </a:r>
          </a:p>
          <a:p>
            <a:pPr algn="ctr">
              <a:lnSpc>
                <a:spcPts val="2100"/>
              </a:lnSpc>
            </a:pPr>
            <a:r>
              <a:rPr lang="en-US" altLang="ja-JP" sz="1300" b="0" i="0" kern="0" spc="135">
                <a:solidFill>
                  <a:srgbClr val="02022E"/>
                </a:solidFill>
                <a:latin typeface="Noto Serif JP Regular" pitchFamily="34" charset="0"/>
                <a:ea typeface="Noto Serif JP Regular" pitchFamily="34" charset="-122"/>
                <a:cs typeface="Noto Serif JP Regular" pitchFamily="34" charset="-120"/>
              </a:rPr>
              <a:t>1</a:t>
            </a:r>
            <a:r>
              <a:rPr lang="en-US" altLang="ja-JP" sz="1000" b="0" i="0" kern="0" spc="105">
                <a:solidFill>
                  <a:srgbClr val="02022E"/>
                </a:solidFill>
                <a:latin typeface="Noto Serif JP Regular" pitchFamily="34" charset="0"/>
                <a:ea typeface="Noto Serif JP Regular" pitchFamily="34" charset="-122"/>
                <a:cs typeface="Noto Serif JP Regular" pitchFamily="34" charset="-120"/>
              </a:rPr>
              <a:t>分間程度</a:t>
            </a:r>
            <a:endParaRPr lang="en-US" altLang="ja-JP" sz="1000">
              <a:solidFill>
                <a:srgbClr val="02022E"/>
              </a:solidFill>
            </a:endParaRPr>
          </a:p>
        </p:txBody>
      </p:sp>
      <p:sp>
        <p:nvSpPr>
          <p:cNvPr id="79" name="Object50">
            <a:extLst>
              <a:ext uri="{FF2B5EF4-FFF2-40B4-BE49-F238E27FC236}">
                <a16:creationId xmlns:a16="http://schemas.microsoft.com/office/drawing/2014/main" id="{8F6B4D73-D3B0-A0A2-8118-EAA2CC93A38A}"/>
              </a:ext>
            </a:extLst>
          </p:cNvPr>
          <p:cNvSpPr/>
          <p:nvPr/>
        </p:nvSpPr>
        <p:spPr>
          <a:xfrm>
            <a:off x="3221543" y="3116975"/>
            <a:ext cx="762000" cy="904478"/>
          </a:xfrm>
          <a:prstGeom prst="rect">
            <a:avLst/>
          </a:prstGeom>
          <a:noFill/>
          <a:ln/>
        </p:spPr>
        <p:txBody>
          <a:bodyPr wrap="square" lIns="0" tIns="0" rIns="0" bIns="0" rtlCol="0" anchor="ctr" anchorCtr="0">
            <a:spAutoFit/>
          </a:bodyPr>
          <a:lstStyle/>
          <a:p>
            <a:pPr algn="ctr">
              <a:lnSpc>
                <a:spcPct val="1500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p>
          <a:p>
            <a:pPr algn="ctr">
              <a:lnSpc>
                <a:spcPct val="150000"/>
              </a:lnSpc>
            </a:pPr>
            <a:r>
              <a:rPr lang="en-US" sz="2400" kern="0" spc="180" dirty="0">
                <a:solidFill>
                  <a:srgbClr val="02022E"/>
                </a:solidFill>
                <a:latin typeface="Noto Serif JP Regular" pitchFamily="34" charset="0"/>
                <a:ea typeface="Noto Serif JP Regular" pitchFamily="34" charset="-122"/>
              </a:rPr>
              <a:t>1</a:t>
            </a:r>
            <a:r>
              <a:rPr lang="en-US" sz="1200" kern="0" spc="180" dirty="0">
                <a:solidFill>
                  <a:srgbClr val="02022E"/>
                </a:solidFill>
                <a:latin typeface="Noto Serif JP Regular" pitchFamily="34" charset="0"/>
                <a:ea typeface="Noto Serif JP Regular" pitchFamily="34" charset="-122"/>
              </a:rPr>
              <a:t>枠</a:t>
            </a:r>
            <a:endParaRPr lang="en-US" sz="1200" dirty="0">
              <a:solidFill>
                <a:srgbClr val="02022E"/>
              </a:solidFill>
            </a:endParaRPr>
          </a:p>
        </p:txBody>
      </p:sp>
      <p:sp>
        <p:nvSpPr>
          <p:cNvPr id="80" name="Object54">
            <a:extLst>
              <a:ext uri="{FF2B5EF4-FFF2-40B4-BE49-F238E27FC236}">
                <a16:creationId xmlns:a16="http://schemas.microsoft.com/office/drawing/2014/main" id="{4E53286E-76BC-9C46-63DB-79D17B0336EC}"/>
              </a:ext>
            </a:extLst>
          </p:cNvPr>
          <p:cNvSpPr/>
          <p:nvPr/>
        </p:nvSpPr>
        <p:spPr>
          <a:xfrm>
            <a:off x="6681788" y="4449619"/>
            <a:ext cx="2562224" cy="195887"/>
          </a:xfrm>
          <a:prstGeom prst="rect">
            <a:avLst/>
          </a:prstGeom>
          <a:noFill/>
          <a:ln/>
        </p:spPr>
        <p:txBody>
          <a:bodyPr wrap="square" lIns="0" tIns="0" rIns="0" bIns="0" rtlCol="0" anchor="ctr" anchorCtr="0">
            <a:noAutofit/>
          </a:bodyPr>
          <a:lstStyle/>
          <a:p>
            <a:pPr>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 + オプション   </a:t>
            </a:r>
            <a:r>
              <a:rPr lang="en-US" sz="1200" b="0" i="0" kern="0" spc="120" dirty="0">
                <a:solidFill>
                  <a:srgbClr val="02022E"/>
                </a:solidFill>
                <a:highlight>
                  <a:srgbClr val="F0F2FB"/>
                </a:highlight>
                <a:latin typeface="Noto Serif JP Regular" pitchFamily="34" charset="0"/>
                <a:ea typeface="Noto Serif JP Regular" pitchFamily="34" charset="-122"/>
                <a:cs typeface="Noto Serif JP Regular" pitchFamily="34" charset="-120"/>
              </a:rPr>
              <a:t>コンテンツ  </a:t>
            </a:r>
            <a:r>
              <a:rPr lang="en-US" sz="2000" b="0" i="0" kern="0" spc="120" dirty="0">
                <a:solidFill>
                  <a:srgbClr val="02022E"/>
                </a:solidFill>
                <a:highlight>
                  <a:srgbClr val="F0F2FB"/>
                </a:highlight>
                <a:latin typeface="Noto Serif JP Regular" pitchFamily="34" charset="0"/>
                <a:ea typeface="Noto Serif JP Regular" pitchFamily="34" charset="-122"/>
                <a:cs typeface="Noto Serif JP Regular" pitchFamily="34" charset="-120"/>
              </a:rPr>
              <a:t>3</a:t>
            </a:r>
            <a:r>
              <a:rPr lang="en-US" sz="1000" b="0" i="0" kern="0" spc="120" dirty="0">
                <a:solidFill>
                  <a:srgbClr val="02022E"/>
                </a:solidFill>
                <a:highlight>
                  <a:srgbClr val="F0F2FB"/>
                </a:highlight>
                <a:latin typeface="Noto Serif JP Regular" pitchFamily="34" charset="0"/>
                <a:ea typeface="Noto Serif JP Regular" pitchFamily="34" charset="-122"/>
                <a:cs typeface="Noto Serif JP Regular" pitchFamily="34" charset="-120"/>
              </a:rPr>
              <a:t>枠</a:t>
            </a:r>
            <a:endParaRPr lang="en-US" sz="1000" dirty="0">
              <a:solidFill>
                <a:srgbClr val="02022E"/>
              </a:solidFill>
              <a:highlight>
                <a:srgbClr val="F0F2FB"/>
              </a:highlight>
            </a:endParaRPr>
          </a:p>
        </p:txBody>
      </p:sp>
      <p:sp>
        <p:nvSpPr>
          <p:cNvPr id="83" name="Object37">
            <a:extLst>
              <a:ext uri="{FF2B5EF4-FFF2-40B4-BE49-F238E27FC236}">
                <a16:creationId xmlns:a16="http://schemas.microsoft.com/office/drawing/2014/main" id="{88BEB0C1-9130-F897-7608-276BE738547F}"/>
              </a:ext>
            </a:extLst>
          </p:cNvPr>
          <p:cNvSpPr/>
          <p:nvPr/>
        </p:nvSpPr>
        <p:spPr>
          <a:xfrm>
            <a:off x="6454130" y="2079698"/>
            <a:ext cx="3474739" cy="511102"/>
          </a:xfrm>
          <a:prstGeom prst="rect">
            <a:avLst/>
          </a:prstGeom>
          <a:noFill/>
          <a:ln/>
        </p:spPr>
        <p:txBody>
          <a:bodyPr wrap="square" lIns="0" tIns="0" rIns="0" bIns="0" rtlCol="0" anchor="ctr" anchorCtr="0">
            <a:spAutoFit/>
          </a:bodyPr>
          <a:lstStyle/>
          <a:p>
            <a:pPr algn="ctr">
              <a:lnSpc>
                <a:spcPts val="2100"/>
              </a:lnSpc>
            </a:pPr>
            <a:r>
              <a:rPr lang="en-US" altLang="ja-JP" sz="1800" b="0" i="0" kern="0" spc="180">
                <a:solidFill>
                  <a:srgbClr val="02022E"/>
                </a:solidFill>
                <a:latin typeface="Noto Serif JP Regular" pitchFamily="34" charset="0"/>
                <a:ea typeface="Noto Serif JP Regular" pitchFamily="34" charset="-122"/>
                <a:cs typeface="Noto Serif JP Regular" pitchFamily="34" charset="-120"/>
              </a:rPr>
              <a:t>Collaboration Video Ads</a:t>
            </a:r>
            <a:endParaRPr lang="en-US" altLang="ja-JP" sz="1800">
              <a:solidFill>
                <a:srgbClr val="02022E"/>
              </a:solidFill>
            </a:endParaRPr>
          </a:p>
          <a:p>
            <a:pPr algn="ctr">
              <a:lnSpc>
                <a:spcPts val="2100"/>
              </a:lnSpc>
            </a:pPr>
            <a:r>
              <a:rPr lang="en-US" altLang="ja-JP" sz="1300" b="0" i="0" kern="0" spc="135">
                <a:solidFill>
                  <a:srgbClr val="02022E"/>
                </a:solidFill>
                <a:latin typeface="Noto Serif JP Regular" pitchFamily="34" charset="0"/>
                <a:ea typeface="Noto Serif JP Regular" pitchFamily="34" charset="-122"/>
                <a:cs typeface="Noto Serif JP Regular" pitchFamily="34" charset="-120"/>
              </a:rPr>
              <a:t>6~7</a:t>
            </a:r>
            <a:r>
              <a:rPr lang="en-US" altLang="ja-JP" sz="1000" b="0" i="0" kern="0" spc="105">
                <a:solidFill>
                  <a:srgbClr val="02022E"/>
                </a:solidFill>
                <a:latin typeface="Noto Serif JP Regular" pitchFamily="34" charset="0"/>
                <a:ea typeface="Noto Serif JP Regular" pitchFamily="34" charset="-122"/>
                <a:cs typeface="Noto Serif JP Regular" pitchFamily="34" charset="-120"/>
              </a:rPr>
              <a:t>分間程度</a:t>
            </a:r>
            <a:endParaRPr lang="en-US" altLang="ja-JP" sz="1000">
              <a:solidFill>
                <a:srgbClr val="02022E"/>
              </a:solidFill>
            </a:endParaRPr>
          </a:p>
        </p:txBody>
      </p:sp>
      <p:sp>
        <p:nvSpPr>
          <p:cNvPr id="84" name="Object37">
            <a:extLst>
              <a:ext uri="{FF2B5EF4-FFF2-40B4-BE49-F238E27FC236}">
                <a16:creationId xmlns:a16="http://schemas.microsoft.com/office/drawing/2014/main" id="{516D30CE-00CB-ED3B-222B-B8DDDDE7AB38}"/>
              </a:ext>
            </a:extLst>
          </p:cNvPr>
          <p:cNvSpPr/>
          <p:nvPr/>
        </p:nvSpPr>
        <p:spPr>
          <a:xfrm>
            <a:off x="10226039" y="2038994"/>
            <a:ext cx="6680835" cy="780406"/>
          </a:xfrm>
          <a:prstGeom prst="rect">
            <a:avLst/>
          </a:prstGeom>
          <a:noFill/>
          <a:ln/>
        </p:spPr>
        <p:txBody>
          <a:bodyPr wrap="square" lIns="0" tIns="0" rIns="0" bIns="0" rtlCol="0" anchor="ctr" anchorCtr="0">
            <a:spAutoFit/>
          </a:bodyPr>
          <a:lstStyle/>
          <a:p>
            <a:pPr algn="ctr">
              <a:lnSpc>
                <a:spcPts val="2100"/>
              </a:lnSpc>
            </a:pPr>
            <a:r>
              <a:rPr lang="en-US" altLang="ja-JP" sz="1800" b="0" i="0" kern="0" spc="180">
                <a:solidFill>
                  <a:srgbClr val="02022E"/>
                </a:solidFill>
                <a:latin typeface="Noto Serif JP Regular" pitchFamily="34" charset="0"/>
                <a:ea typeface="Noto Serif JP Regular" pitchFamily="34" charset="-122"/>
                <a:cs typeface="Noto Serif JP Regular" pitchFamily="34" charset="-120"/>
              </a:rPr>
              <a:t>Standard Video Ads / Tie-up Contents / </a:t>
            </a:r>
          </a:p>
          <a:p>
            <a:pPr algn="ctr">
              <a:lnSpc>
                <a:spcPts val="2100"/>
              </a:lnSpc>
            </a:pPr>
            <a:r>
              <a:rPr lang="en-US" altLang="ja-JP" sz="1800" b="0" i="0" kern="0" spc="180">
                <a:solidFill>
                  <a:srgbClr val="02022E"/>
                </a:solidFill>
                <a:latin typeface="Noto Serif JP Regular" pitchFamily="34" charset="0"/>
                <a:ea typeface="Noto Serif JP Regular" pitchFamily="34" charset="-122"/>
                <a:cs typeface="Noto Serif JP Regular" pitchFamily="34" charset="-120"/>
              </a:rPr>
              <a:t>Area Ads</a:t>
            </a:r>
            <a:endParaRPr lang="en-US" altLang="ja-JP" sz="1800">
              <a:solidFill>
                <a:srgbClr val="02022E"/>
              </a:solidFill>
            </a:endParaRPr>
          </a:p>
          <a:p>
            <a:pPr algn="ctr">
              <a:lnSpc>
                <a:spcPts val="2100"/>
              </a:lnSpc>
            </a:pPr>
            <a:r>
              <a:rPr lang="en-US" altLang="ja-JP" sz="1300" b="0" i="0" kern="0" spc="135">
                <a:solidFill>
                  <a:srgbClr val="02022E"/>
                </a:solidFill>
                <a:latin typeface="Noto Serif JP Regular" pitchFamily="34" charset="0"/>
                <a:ea typeface="Noto Serif JP Regular" pitchFamily="34" charset="-122"/>
                <a:cs typeface="Noto Serif JP Regular" pitchFamily="34" charset="-120"/>
              </a:rPr>
              <a:t>9~10</a:t>
            </a:r>
            <a:r>
              <a:rPr lang="en-US" altLang="ja-JP" sz="1000" b="0" i="0" kern="0" spc="105">
                <a:solidFill>
                  <a:srgbClr val="02022E"/>
                </a:solidFill>
                <a:latin typeface="Noto Serif JP Regular" pitchFamily="34" charset="0"/>
                <a:ea typeface="Noto Serif JP Regular" pitchFamily="34" charset="-122"/>
                <a:cs typeface="Noto Serif JP Regular" pitchFamily="34" charset="-120"/>
              </a:rPr>
              <a:t>分間程度</a:t>
            </a:r>
            <a:endParaRPr lang="en-US" altLang="ja-JP" sz="1000">
              <a:solidFill>
                <a:srgbClr val="02022E"/>
              </a:solidFill>
            </a:endParaRPr>
          </a:p>
        </p:txBody>
      </p:sp>
      <p:sp>
        <p:nvSpPr>
          <p:cNvPr id="85" name="Object50">
            <a:extLst>
              <a:ext uri="{FF2B5EF4-FFF2-40B4-BE49-F238E27FC236}">
                <a16:creationId xmlns:a16="http://schemas.microsoft.com/office/drawing/2014/main" id="{CD796B0C-D2A4-8854-06A1-5151F5CAEE7C}"/>
              </a:ext>
            </a:extLst>
          </p:cNvPr>
          <p:cNvSpPr/>
          <p:nvPr/>
        </p:nvSpPr>
        <p:spPr>
          <a:xfrm>
            <a:off x="7674062" y="3124278"/>
            <a:ext cx="762000" cy="904478"/>
          </a:xfrm>
          <a:prstGeom prst="rect">
            <a:avLst/>
          </a:prstGeom>
          <a:noFill/>
          <a:ln/>
        </p:spPr>
        <p:txBody>
          <a:bodyPr wrap="square" lIns="0" tIns="0" rIns="0" bIns="0" rtlCol="0" anchor="ctr" anchorCtr="0">
            <a:spAutoFit/>
          </a:bodyPr>
          <a:lstStyle/>
          <a:p>
            <a:pPr algn="ctr">
              <a:lnSpc>
                <a:spcPct val="1500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p>
          <a:p>
            <a:pPr algn="ctr">
              <a:lnSpc>
                <a:spcPct val="150000"/>
              </a:lnSpc>
            </a:pPr>
            <a:r>
              <a:rPr lang="en-US" sz="2400" kern="0" spc="180" dirty="0">
                <a:solidFill>
                  <a:srgbClr val="02022E"/>
                </a:solidFill>
                <a:latin typeface="Noto Serif JP Regular" pitchFamily="34" charset="0"/>
                <a:ea typeface="Noto Serif JP Regular" pitchFamily="34" charset="-122"/>
              </a:rPr>
              <a:t>7</a:t>
            </a:r>
            <a:r>
              <a:rPr lang="en-US" sz="1200" kern="0" spc="180" dirty="0">
                <a:solidFill>
                  <a:srgbClr val="02022E"/>
                </a:solidFill>
                <a:latin typeface="Noto Serif JP Regular" pitchFamily="34" charset="0"/>
                <a:ea typeface="Noto Serif JP Regular" pitchFamily="34" charset="-122"/>
              </a:rPr>
              <a:t>枠</a:t>
            </a:r>
            <a:endParaRPr lang="en-US" sz="1200" dirty="0">
              <a:solidFill>
                <a:srgbClr val="02022E"/>
              </a:solidFill>
            </a:endParaRPr>
          </a:p>
        </p:txBody>
      </p:sp>
      <p:sp>
        <p:nvSpPr>
          <p:cNvPr id="86" name="Object50">
            <a:extLst>
              <a:ext uri="{FF2B5EF4-FFF2-40B4-BE49-F238E27FC236}">
                <a16:creationId xmlns:a16="http://schemas.microsoft.com/office/drawing/2014/main" id="{FD8A3870-1DB5-CB23-B1B3-558758891DC5}"/>
              </a:ext>
            </a:extLst>
          </p:cNvPr>
          <p:cNvSpPr/>
          <p:nvPr/>
        </p:nvSpPr>
        <p:spPr>
          <a:xfrm>
            <a:off x="13154025" y="3124278"/>
            <a:ext cx="762000" cy="904478"/>
          </a:xfrm>
          <a:prstGeom prst="rect">
            <a:avLst/>
          </a:prstGeom>
          <a:noFill/>
          <a:ln/>
        </p:spPr>
        <p:txBody>
          <a:bodyPr wrap="square" lIns="0" tIns="0" rIns="0" bIns="0" rtlCol="0" anchor="ctr" anchorCtr="0">
            <a:spAutoFit/>
          </a:bodyPr>
          <a:lstStyle/>
          <a:p>
            <a:pPr algn="ctr">
              <a:lnSpc>
                <a:spcPct val="1500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p>
          <a:p>
            <a:pPr algn="ctr">
              <a:lnSpc>
                <a:spcPct val="150000"/>
              </a:lnSpc>
            </a:pPr>
            <a:r>
              <a:rPr lang="en-US" sz="2400" kern="0" spc="180" dirty="0">
                <a:solidFill>
                  <a:srgbClr val="02022E"/>
                </a:solidFill>
                <a:latin typeface="Noto Serif JP Regular" pitchFamily="34" charset="0"/>
                <a:ea typeface="Noto Serif JP Regular" pitchFamily="34" charset="-122"/>
              </a:rPr>
              <a:t>12</a:t>
            </a:r>
            <a:r>
              <a:rPr lang="en-US" sz="1200" kern="0" spc="180" dirty="0">
                <a:solidFill>
                  <a:srgbClr val="02022E"/>
                </a:solidFill>
                <a:latin typeface="Noto Serif JP Regular" pitchFamily="34" charset="0"/>
                <a:ea typeface="Noto Serif JP Regular" pitchFamily="34" charset="-122"/>
              </a:rPr>
              <a:t>枠</a:t>
            </a:r>
            <a:endParaRPr lang="en-US" sz="1200" dirty="0">
              <a:solidFill>
                <a:srgbClr val="02022E"/>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120" name="Object119"/>
          <p:cNvSpPr/>
          <p:nvPr/>
        </p:nvSpPr>
        <p:spPr>
          <a:xfrm>
            <a:off x="752474" y="8674592"/>
            <a:ext cx="7794625" cy="937452"/>
          </a:xfrm>
          <a:prstGeom prst="rect">
            <a:avLst/>
          </a:prstGeom>
          <a:noFill/>
          <a:ln/>
        </p:spPr>
        <p:txBody>
          <a:bodyPr wrap="square" lIns="0" tIns="0" rIns="0" bIns="0" rtlCol="0" anchor="t">
            <a:noAutofit/>
          </a:bodyPr>
          <a:lstStyle/>
          <a:p>
            <a:pPr marL="171450" indent="-171450" algn="l">
              <a:lnSpc>
                <a:spcPct val="150000"/>
              </a:lnSpc>
              <a:buFont typeface="システムフォント（レギュラー）"/>
              <a:buChar char="※"/>
            </a:pPr>
            <a:r>
              <a:rPr lang="en-US" sz="825" b="0" i="0" kern="0" spc="83">
                <a:solidFill>
                  <a:srgbClr val="34363D"/>
                </a:solidFill>
                <a:latin typeface="Noto Sans JP Light" pitchFamily="34" charset="0"/>
                <a:ea typeface="Noto Sans JP Light" pitchFamily="34" charset="-122"/>
                <a:cs typeface="Noto Sans JP Light" pitchFamily="34" charset="-120"/>
              </a:rPr>
              <a:t>広告料金は手数料が含まれたグロス税別金額です。</a:t>
            </a:r>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表示回数はあくまで目安です。タクシーの営業/稼働状況により変動します。</a:t>
            </a:r>
            <a:endParaRPr lang="en-US" altLang="ja-JP" sz="825">
              <a:solidFill>
                <a:srgbClr val="34363D"/>
              </a:solidFill>
            </a:endParaRPr>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Collaboration Video Ads、Standard Video Ads は各メニューの中でランダムローテーション（乗車毎に異なる順番）で掲載いたします。</a:t>
            </a:r>
            <a:endParaRPr lang="en-US" altLang="ja-JP" sz="825">
              <a:solidFill>
                <a:srgbClr val="34363D"/>
              </a:solidFill>
            </a:endParaRPr>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HALFメニュー のエリア内訳は、エリアとタクシー会社に偏りが出ないよう制御して配信されます。</a:t>
            </a:r>
            <a:endParaRPr lang="en-US" altLang="ja-JP" sz="825">
              <a:solidFill>
                <a:srgbClr val="34363D"/>
              </a:solidFill>
            </a:endParaRPr>
          </a:p>
          <a:p>
            <a:pPr algn="l">
              <a:lnSpc>
                <a:spcPct val="150000"/>
              </a:lnSpc>
            </a:pPr>
            <a:endParaRPr lang="en-US" sz="825">
              <a:solidFill>
                <a:srgbClr val="34363D"/>
              </a:solidFill>
            </a:endParaRPr>
          </a:p>
        </p:txBody>
      </p:sp>
      <p:sp>
        <p:nvSpPr>
          <p:cNvPr id="128" name="Object127"/>
          <p:cNvSpPr/>
          <p:nvPr/>
        </p:nvSpPr>
        <p:spPr>
          <a:xfrm>
            <a:off x="8410574" y="8661512"/>
            <a:ext cx="6918326" cy="937452"/>
          </a:xfrm>
          <a:prstGeom prst="rect">
            <a:avLst/>
          </a:prstGeom>
          <a:noFill/>
          <a:ln/>
        </p:spPr>
        <p:txBody>
          <a:bodyPr wrap="square" lIns="0" tIns="0" rIns="0" bIns="0" rtlCol="0" anchor="t">
            <a:noAutofit/>
          </a:bodyPr>
          <a:lstStyle/>
          <a:p>
            <a:pPr marL="171450" indent="-171450" algn="l">
              <a:lnSpc>
                <a:spcPct val="150000"/>
              </a:lnSpc>
              <a:buFont typeface="システムフォント（レギュラー）"/>
              <a:buChar char="※"/>
            </a:pPr>
            <a:r>
              <a:rPr lang="en-US" sz="825" b="0" i="0" kern="0" spc="83">
                <a:solidFill>
                  <a:srgbClr val="34363D"/>
                </a:solidFill>
                <a:latin typeface="Noto Sans JP Light" pitchFamily="34" charset="0"/>
                <a:ea typeface="Noto Sans JP Light" pitchFamily="34" charset="-122"/>
                <a:cs typeface="Noto Sans JP Light" pitchFamily="34" charset="-120"/>
              </a:rPr>
              <a:t>FULLメニューとHALFメニューの枠は共有です。どちらかが埋まった場合、枠数が同時に減少します。</a:t>
            </a:r>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Area Ads と Standard Video Ads の枠は共有です。どちらかが埋まった場合、枠数が同時に減少します。</a:t>
            </a:r>
            <a:endParaRPr lang="en-US" altLang="ja-JP" sz="825">
              <a:solidFill>
                <a:srgbClr val="34363D"/>
              </a:solidFill>
            </a:endParaRPr>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掲載内容は1申込につき、1商品または1サービスを基本とします。</a:t>
            </a:r>
            <a:endParaRPr lang="en-US" altLang="ja-JP" sz="825">
              <a:solidFill>
                <a:srgbClr val="34363D"/>
              </a:solidFill>
            </a:endParaRPr>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すべての掲載内容について事前審査が必要です。修正可能な段階で必ず事前にご相談ください。</a:t>
            </a:r>
            <a:endParaRPr lang="en-US" altLang="ja-JP" sz="825">
              <a:solidFill>
                <a:srgbClr val="34363D"/>
              </a:solidFill>
            </a:endParaRPr>
          </a:p>
          <a:p>
            <a:pPr algn="l">
              <a:lnSpc>
                <a:spcPct val="150000"/>
              </a:lnSpc>
            </a:pPr>
            <a:endParaRPr lang="en-US" sz="825">
              <a:solidFill>
                <a:srgbClr val="34363D"/>
              </a:solidFill>
            </a:endParaRPr>
          </a:p>
        </p:txBody>
      </p:sp>
      <p:sp>
        <p:nvSpPr>
          <p:cNvPr id="139" name="テキスト プレースホルダー 138">
            <a:extLst>
              <a:ext uri="{FF2B5EF4-FFF2-40B4-BE49-F238E27FC236}">
                <a16:creationId xmlns:a16="http://schemas.microsoft.com/office/drawing/2014/main" id="{05FF318D-45BB-F312-1B98-7D32FD8F9EA4}"/>
              </a:ext>
            </a:extLst>
          </p:cNvPr>
          <p:cNvSpPr>
            <a:spLocks noGrp="1"/>
          </p:cNvSpPr>
          <p:nvPr>
            <p:ph type="body" sz="quarter" idx="10"/>
          </p:nvPr>
        </p:nvSpPr>
        <p:spPr>
          <a:xfrm>
            <a:off x="674805" y="129266"/>
            <a:ext cx="4687770" cy="639762"/>
          </a:xfrm>
        </p:spPr>
        <p:txBody>
          <a:bodyPr>
            <a:noAutofit/>
          </a:bodyPr>
          <a:lstStyle/>
          <a:p>
            <a:r>
              <a:rPr lang="es-ES" altLang="ja-JP" dirty="0"/>
              <a:t>Pure Ads</a:t>
            </a:r>
            <a:r>
              <a:rPr lang="ja-JP" altLang="en-US"/>
              <a:t>メニュー</a:t>
            </a:r>
          </a:p>
        </p:txBody>
      </p:sp>
      <p:sp>
        <p:nvSpPr>
          <p:cNvPr id="140" name="テキスト プレースホルダー 139">
            <a:extLst>
              <a:ext uri="{FF2B5EF4-FFF2-40B4-BE49-F238E27FC236}">
                <a16:creationId xmlns:a16="http://schemas.microsoft.com/office/drawing/2014/main" id="{38D1833C-C561-4534-5DDC-1760AF09EAAB}"/>
              </a:ext>
            </a:extLst>
          </p:cNvPr>
          <p:cNvSpPr>
            <a:spLocks noGrp="1"/>
          </p:cNvSpPr>
          <p:nvPr>
            <p:ph type="body" sz="quarter" idx="11"/>
          </p:nvPr>
        </p:nvSpPr>
        <p:spPr>
          <a:xfrm>
            <a:off x="4637840" y="127194"/>
            <a:ext cx="12983410" cy="639762"/>
          </a:xfrm>
        </p:spPr>
        <p:txBody>
          <a:bodyPr>
            <a:noAutofit/>
          </a:bodyPr>
          <a:lstStyle/>
          <a:p>
            <a:r>
              <a:rPr lang="ja-JP" altLang="en-US"/>
              <a:t>全国一律に大規模なリーチを獲得することができるメニュー。</a:t>
            </a:r>
            <a:r>
              <a:rPr lang="es-ES" altLang="ja-JP" dirty="0"/>
              <a:t>Tie-up Contents</a:t>
            </a:r>
            <a:r>
              <a:rPr lang="ja-JP" altLang="en-US"/>
              <a:t>の詳細は</a:t>
            </a:r>
            <a:r>
              <a:rPr lang="es-ES" altLang="ja-JP" dirty="0"/>
              <a:t>P.2</a:t>
            </a:r>
            <a:r>
              <a:rPr lang="en-US" altLang="ja-JP" dirty="0"/>
              <a:t>0</a:t>
            </a:r>
            <a:r>
              <a:rPr lang="ja-JP" altLang="en-US"/>
              <a:t>をご参照ください。</a:t>
            </a:r>
          </a:p>
        </p:txBody>
      </p:sp>
      <p:graphicFrame>
        <p:nvGraphicFramePr>
          <p:cNvPr id="2" name="表 41">
            <a:extLst>
              <a:ext uri="{FF2B5EF4-FFF2-40B4-BE49-F238E27FC236}">
                <a16:creationId xmlns:a16="http://schemas.microsoft.com/office/drawing/2014/main" id="{C4DF5415-DC3A-1922-FE51-ABD9BE1F1F97}"/>
              </a:ext>
            </a:extLst>
          </p:cNvPr>
          <p:cNvGraphicFramePr>
            <a:graphicFrameLocks noGrp="1"/>
          </p:cNvGraphicFramePr>
          <p:nvPr>
            <p:extLst>
              <p:ext uri="{D42A27DB-BD31-4B8C-83A1-F6EECF244321}">
                <p14:modId xmlns:p14="http://schemas.microsoft.com/office/powerpoint/2010/main" val="3637931316"/>
              </p:ext>
            </p:extLst>
          </p:nvPr>
        </p:nvGraphicFramePr>
        <p:xfrm>
          <a:off x="495300" y="1202340"/>
          <a:ext cx="17240247" cy="7143948"/>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3307053493"/>
                    </a:ext>
                  </a:extLst>
                </a:gridCol>
                <a:gridCol w="1657350">
                  <a:extLst>
                    <a:ext uri="{9D8B030D-6E8A-4147-A177-3AD203B41FA5}">
                      <a16:colId xmlns:a16="http://schemas.microsoft.com/office/drawing/2014/main" val="2628026154"/>
                    </a:ext>
                  </a:extLst>
                </a:gridCol>
                <a:gridCol w="1257300">
                  <a:extLst>
                    <a:ext uri="{9D8B030D-6E8A-4147-A177-3AD203B41FA5}">
                      <a16:colId xmlns:a16="http://schemas.microsoft.com/office/drawing/2014/main" val="368351921"/>
                    </a:ext>
                  </a:extLst>
                </a:gridCol>
                <a:gridCol w="1752600">
                  <a:extLst>
                    <a:ext uri="{9D8B030D-6E8A-4147-A177-3AD203B41FA5}">
                      <a16:colId xmlns:a16="http://schemas.microsoft.com/office/drawing/2014/main" val="1584688965"/>
                    </a:ext>
                  </a:extLst>
                </a:gridCol>
                <a:gridCol w="2000250">
                  <a:extLst>
                    <a:ext uri="{9D8B030D-6E8A-4147-A177-3AD203B41FA5}">
                      <a16:colId xmlns:a16="http://schemas.microsoft.com/office/drawing/2014/main" val="2918065614"/>
                    </a:ext>
                  </a:extLst>
                </a:gridCol>
                <a:gridCol w="2324100">
                  <a:extLst>
                    <a:ext uri="{9D8B030D-6E8A-4147-A177-3AD203B41FA5}">
                      <a16:colId xmlns:a16="http://schemas.microsoft.com/office/drawing/2014/main" val="4126184028"/>
                    </a:ext>
                  </a:extLst>
                </a:gridCol>
                <a:gridCol w="1924050">
                  <a:extLst>
                    <a:ext uri="{9D8B030D-6E8A-4147-A177-3AD203B41FA5}">
                      <a16:colId xmlns:a16="http://schemas.microsoft.com/office/drawing/2014/main" val="553317390"/>
                    </a:ext>
                  </a:extLst>
                </a:gridCol>
                <a:gridCol w="1543050">
                  <a:extLst>
                    <a:ext uri="{9D8B030D-6E8A-4147-A177-3AD203B41FA5}">
                      <a16:colId xmlns:a16="http://schemas.microsoft.com/office/drawing/2014/main" val="1008691181"/>
                    </a:ext>
                  </a:extLst>
                </a:gridCol>
                <a:gridCol w="1657347">
                  <a:extLst>
                    <a:ext uri="{9D8B030D-6E8A-4147-A177-3AD203B41FA5}">
                      <a16:colId xmlns:a16="http://schemas.microsoft.com/office/drawing/2014/main" val="492216017"/>
                    </a:ext>
                  </a:extLst>
                </a:gridCol>
              </a:tblGrid>
              <a:tr h="6264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メニュー名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想定表示回数</a:t>
                      </a: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枠数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台数</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広告料金</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形式</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タイミング</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保証形態</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掲載期間</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3721821114"/>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p>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rPr>
                        <a:t>［</a:t>
                      </a:r>
                      <a:r>
                        <a:rPr lang="en-US" altLang="ja-JP" sz="1200" b="0" i="0" kern="0" spc="120" dirty="0">
                          <a:solidFill>
                            <a:srgbClr val="02022E"/>
                          </a:solidFill>
                          <a:latin typeface="Noto Serif JP" panose="02020400000000000000" pitchFamily="18" charset="-128"/>
                          <a:ea typeface="Noto Serif JP" panose="02020400000000000000" pitchFamily="18" charset="-128"/>
                        </a:rPr>
                        <a:t>FULL</a:t>
                      </a:r>
                      <a:r>
                        <a:rPr lang="ja-JP" altLang="en-US" sz="1200" b="0" i="0" kern="0" spc="120">
                          <a:solidFill>
                            <a:srgbClr val="02022E"/>
                          </a:solidFill>
                          <a:latin typeface="Noto Serif JP" panose="02020400000000000000" pitchFamily="18" charset="-128"/>
                          <a:ea typeface="Noto Serif JP" panose="02020400000000000000" pitchFamily="18" charset="-128"/>
                        </a:rPr>
                        <a:t>］</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4,500,000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67,000台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@3.3円(目安)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動画
-音声あり、最大60秒</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発車直後1本目</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期間掲載保証</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週間</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月曜日午前</a:t>
                      </a: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86275824"/>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p>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rPr>
                        <a:t>［</a:t>
                      </a:r>
                      <a:r>
                        <a:rPr lang="en-US" altLang="ja-JP" sz="1200" b="0" i="0" kern="0" spc="120" dirty="0">
                          <a:solidFill>
                            <a:srgbClr val="02022E"/>
                          </a:solidFill>
                          <a:latin typeface="Noto Serif JP" panose="02020400000000000000" pitchFamily="18" charset="-128"/>
                          <a:ea typeface="Noto Serif JP" panose="02020400000000000000" pitchFamily="18" charset="-128"/>
                        </a:rPr>
                        <a:t>HALF</a:t>
                      </a:r>
                      <a:r>
                        <a:rPr lang="ja-JP" altLang="en-US" sz="1200" b="0" i="0" kern="0" spc="120">
                          <a:solidFill>
                            <a:srgbClr val="02022E"/>
                          </a:solidFill>
                          <a:latin typeface="Noto Serif JP" panose="02020400000000000000" pitchFamily="18" charset="-128"/>
                          <a:ea typeface="Noto Serif JP" panose="02020400000000000000" pitchFamily="18" charset="-128"/>
                        </a:rPr>
                        <a:t>］</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2,250,000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33,500台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850万円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@3.8円(目安)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6989689"/>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p>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rPr>
                        <a:t>［</a:t>
                      </a:r>
                      <a:r>
                        <a:rPr lang="en-US" altLang="ja-JP" sz="1200" b="0" i="0" kern="0" spc="120">
                          <a:solidFill>
                            <a:srgbClr val="02022E"/>
                          </a:solidFill>
                          <a:latin typeface="Noto Serif JP" panose="02020400000000000000" pitchFamily="18" charset="-128"/>
                          <a:ea typeface="Noto Serif JP" panose="02020400000000000000" pitchFamily="18" charset="-128"/>
                        </a:rPr>
                        <a:t>FULL</a:t>
                      </a:r>
                      <a:r>
                        <a:rPr lang="ja-JP" altLang="en-US" sz="1200" b="0" i="0" kern="0" spc="120">
                          <a:solidFill>
                            <a:srgbClr val="02022E"/>
                          </a:solidFill>
                          <a:latin typeface="Noto Serif JP" panose="02020400000000000000" pitchFamily="18" charset="-128"/>
                          <a:ea typeface="Noto Serif JP" panose="02020400000000000000" pitchFamily="18" charset="-128"/>
                        </a:rPr>
                        <a:t>］</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3,200,000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7枠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67,000台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@3.1円(目安)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動画 
-音声あり、最大30秒</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発車から</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本目～</a:t>
                      </a: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8</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本目</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19363861"/>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p>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rPr>
                        <a:t>［</a:t>
                      </a:r>
                      <a:r>
                        <a:rPr lang="en-US" altLang="ja-JP" sz="1200" b="0" i="0" kern="0" spc="120">
                          <a:solidFill>
                            <a:srgbClr val="02022E"/>
                          </a:solidFill>
                          <a:latin typeface="Noto Serif JP" panose="02020400000000000000" pitchFamily="18" charset="-128"/>
                          <a:ea typeface="Noto Serif JP" panose="02020400000000000000" pitchFamily="18" charset="-128"/>
                        </a:rPr>
                        <a:t>HALF</a:t>
                      </a:r>
                      <a:r>
                        <a:rPr lang="ja-JP" altLang="en-US" sz="1200" b="0" i="0" kern="0" spc="120">
                          <a:solidFill>
                            <a:srgbClr val="02022E"/>
                          </a:solidFill>
                          <a:latin typeface="Noto Serif JP" panose="02020400000000000000" pitchFamily="18" charset="-128"/>
                          <a:ea typeface="Noto Serif JP" panose="02020400000000000000" pitchFamily="18" charset="-128"/>
                        </a:rPr>
                        <a:t>］</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1,600,000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14枠</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33,500台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600万円</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@3.8円(目安)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47202812"/>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p>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rPr>
                        <a:t>［</a:t>
                      </a:r>
                      <a:r>
                        <a:rPr lang="en-US" altLang="ja-JP" sz="1200" b="0" i="0" kern="0" spc="120">
                          <a:solidFill>
                            <a:srgbClr val="02022E"/>
                          </a:solidFill>
                          <a:latin typeface="Noto Serif JP" panose="02020400000000000000" pitchFamily="18" charset="-128"/>
                          <a:ea typeface="Noto Serif JP" panose="02020400000000000000" pitchFamily="18" charset="-128"/>
                        </a:rPr>
                        <a:t>FULL</a:t>
                      </a:r>
                      <a:r>
                        <a:rPr lang="ja-JP" altLang="en-US" sz="1200" b="0" i="0" kern="0" spc="120">
                          <a:solidFill>
                            <a:srgbClr val="02022E"/>
                          </a:solidFill>
                          <a:latin typeface="Noto Serif JP" panose="02020400000000000000" pitchFamily="18" charset="-128"/>
                          <a:ea typeface="Noto Serif JP" panose="02020400000000000000" pitchFamily="18" charset="-128"/>
                        </a:rPr>
                        <a:t>］</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1,700,000 回</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12枠</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67,000台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510万円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@3.0円(目安)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24737010"/>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p>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rPr>
                        <a:t>［</a:t>
                      </a:r>
                      <a:r>
                        <a:rPr lang="en-US" altLang="ja-JP" sz="1200" b="0" i="0" kern="0" spc="120">
                          <a:solidFill>
                            <a:srgbClr val="02022E"/>
                          </a:solidFill>
                          <a:latin typeface="Noto Serif JP" panose="02020400000000000000" pitchFamily="18" charset="-128"/>
                          <a:ea typeface="Noto Serif JP" panose="02020400000000000000" pitchFamily="18" charset="-128"/>
                        </a:rPr>
                        <a:t>HALF</a:t>
                      </a:r>
                      <a:r>
                        <a:rPr lang="ja-JP" altLang="en-US" sz="1200" b="0" i="0" kern="0" spc="120">
                          <a:solidFill>
                            <a:srgbClr val="02022E"/>
                          </a:solidFill>
                          <a:latin typeface="Noto Serif JP" panose="02020400000000000000" pitchFamily="18" charset="-128"/>
                          <a:ea typeface="Noto Serif JP" panose="02020400000000000000" pitchFamily="18" charset="-128"/>
                        </a:rPr>
                        <a:t>］</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850,000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24枠</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33,500台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290万円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@3.4円(目安)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76882457"/>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ja-JP" sz="1200" b="0" i="0" kern="0" spc="120">
                          <a:solidFill>
                            <a:srgbClr val="02022E"/>
                          </a:solidFill>
                          <a:latin typeface="Noto Serif JP" panose="02020400000000000000" pitchFamily="18" charset="-128"/>
                          <a:ea typeface="Noto Serif JP" panose="02020400000000000000" pitchFamily="18" charset="-128"/>
                        </a:rPr>
                        <a:t>[FULL</a:t>
                      </a:r>
                      <a:r>
                        <a:rPr lang="ja-JP" altLang="en-US" sz="1200" b="0" i="0" kern="0" spc="120">
                          <a:solidFill>
                            <a:srgbClr val="02022E"/>
                          </a:solidFill>
                          <a:latin typeface="Noto Serif JP" panose="02020400000000000000" pitchFamily="18" charset="-128"/>
                          <a:ea typeface="Noto Serif JP" panose="02020400000000000000" pitchFamily="18" charset="-128"/>
                        </a:rPr>
                        <a:t>］</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3枠</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67,000台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@1.0円(目安)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動画
</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音声あり、最大</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秒</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0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もしくは</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静止画
</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音声なし、最大</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秒</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コンテンツ枠</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55610191"/>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p>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rPr>
                        <a:t>［</a:t>
                      </a:r>
                      <a:r>
                        <a:rPr lang="en-US" altLang="ja-JP" sz="1200" b="0" i="0" kern="0" spc="120">
                          <a:solidFill>
                            <a:srgbClr val="02022E"/>
                          </a:solidFill>
                          <a:latin typeface="Noto Serif JP" panose="02020400000000000000" pitchFamily="18" charset="-128"/>
                          <a:ea typeface="Noto Serif JP" panose="02020400000000000000" pitchFamily="18" charset="-128"/>
                        </a:rPr>
                        <a:t>HALF</a:t>
                      </a:r>
                      <a:r>
                        <a:rPr lang="ja-JP" altLang="en-US" sz="1200" b="0" i="0" kern="0" spc="120">
                          <a:solidFill>
                            <a:srgbClr val="02022E"/>
                          </a:solidFill>
                          <a:latin typeface="Noto Serif JP" panose="02020400000000000000" pitchFamily="18" charset="-128"/>
                          <a:ea typeface="Noto Serif JP" panose="02020400000000000000" pitchFamily="18" charset="-128"/>
                        </a:rPr>
                        <a:t>］</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6枠</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33,500台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@1.2円(目安)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88141559"/>
                  </a:ext>
                </a:extLst>
              </a:tr>
            </a:tbl>
          </a:graphicData>
        </a:graphic>
      </p:graphicFrame>
    </p:spTree>
    <p:extLst>
      <p:ext uri="{BB962C8B-B14F-4D97-AF65-F5344CB8AC3E}">
        <p14:creationId xmlns:p14="http://schemas.microsoft.com/office/powerpoint/2010/main" val="3868983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Object102"/>
          <p:cNvSpPr/>
          <p:nvPr/>
        </p:nvSpPr>
        <p:spPr>
          <a:xfrm>
            <a:off x="523877" y="8579745"/>
            <a:ext cx="10364497" cy="1308862"/>
          </a:xfrm>
          <a:prstGeom prst="rect">
            <a:avLst/>
          </a:prstGeom>
          <a:noFill/>
          <a:ln/>
        </p:spPr>
        <p:txBody>
          <a:bodyPr wrap="square" lIns="0" tIns="0" rIns="0" bIns="0" rtlCol="0" anchor="t">
            <a:noAutofit/>
          </a:bodyPr>
          <a:lstStyle/>
          <a:p>
            <a:pPr>
              <a:lnSpc>
                <a:spcPct val="150000"/>
              </a:lnSpc>
            </a:pPr>
            <a:r>
              <a:rPr lang="ja-JP" altLang="en-US" sz="1000" u="sng" kern="0" spc="83">
                <a:solidFill>
                  <a:srgbClr val="34363D"/>
                </a:solidFill>
                <a:latin typeface="Noto Sans JP Light" pitchFamily="34" charset="0"/>
                <a:ea typeface="Noto Sans JP Light" pitchFamily="34" charset="-122"/>
              </a:rPr>
              <a:t>＊</a:t>
            </a:r>
            <a:r>
              <a:rPr lang="en-US" altLang="ja-JP" sz="1000" u="sng" kern="0" spc="83">
                <a:solidFill>
                  <a:srgbClr val="34363D"/>
                </a:solidFill>
                <a:latin typeface="Noto Sans JP Light" pitchFamily="34" charset="0"/>
                <a:ea typeface="Noto Sans JP Light" pitchFamily="34" charset="-122"/>
              </a:rPr>
              <a:t> Area Ads</a:t>
            </a:r>
            <a:r>
              <a:rPr lang="ja-JP" altLang="en-US" sz="1000" u="sng" kern="0" spc="83">
                <a:solidFill>
                  <a:srgbClr val="34363D"/>
                </a:solidFill>
                <a:latin typeface="Noto Sans JP Light" pitchFamily="34" charset="0"/>
                <a:ea typeface="Noto Sans JP Light" pitchFamily="34" charset="-122"/>
              </a:rPr>
              <a:t>沖縄は「連続した</a:t>
            </a:r>
            <a:r>
              <a:rPr lang="en-US" altLang="ja-JP" sz="1000" u="sng" kern="0" spc="83">
                <a:solidFill>
                  <a:srgbClr val="34363D"/>
                </a:solidFill>
                <a:latin typeface="Noto Sans JP Light" pitchFamily="34" charset="0"/>
                <a:ea typeface="Noto Sans JP Light" pitchFamily="34" charset="-122"/>
              </a:rPr>
              <a:t>4</a:t>
            </a:r>
            <a:r>
              <a:rPr lang="ja-JP" altLang="en-US" sz="1000" u="sng" kern="0" spc="83">
                <a:solidFill>
                  <a:srgbClr val="34363D"/>
                </a:solidFill>
                <a:latin typeface="Noto Sans JP Light" pitchFamily="34" charset="0"/>
                <a:ea typeface="Noto Sans JP Light" pitchFamily="34" charset="-122"/>
              </a:rPr>
              <a:t>週間」を掲載期間として設定しています。フォーム等では、「連続した</a:t>
            </a:r>
            <a:r>
              <a:rPr lang="en-US" altLang="ja-JP" sz="1000" u="sng" kern="0" spc="83">
                <a:solidFill>
                  <a:srgbClr val="34363D"/>
                </a:solidFill>
                <a:latin typeface="Noto Sans JP Light" pitchFamily="34" charset="0"/>
                <a:ea typeface="Noto Sans JP Light" pitchFamily="34" charset="-122"/>
              </a:rPr>
              <a:t>4</a:t>
            </a:r>
            <a:r>
              <a:rPr lang="ja-JP" altLang="en-US" sz="1000" u="sng" kern="0" spc="83">
                <a:solidFill>
                  <a:srgbClr val="34363D"/>
                </a:solidFill>
                <a:latin typeface="Noto Sans JP Light" pitchFamily="34" charset="0"/>
                <a:ea typeface="Noto Sans JP Light" pitchFamily="34" charset="-122"/>
              </a:rPr>
              <a:t>週間」を選択の上、お申込をお願いいたします。</a:t>
            </a:r>
            <a:endParaRPr lang="en-US" sz="1000" b="0" i="0" kern="0" spc="83">
              <a:solidFill>
                <a:srgbClr val="34363D"/>
              </a:solidFill>
              <a:latin typeface="Noto Sans JP Light" pitchFamily="34" charset="0"/>
              <a:ea typeface="Noto Sans JP Light" pitchFamily="34" charset="-122"/>
              <a:cs typeface="Noto Sans JP Light" pitchFamily="34" charset="-120"/>
            </a:endParaRPr>
          </a:p>
          <a:p>
            <a:pPr marL="171450" indent="-171450" algn="l">
              <a:lnSpc>
                <a:spcPct val="150000"/>
              </a:lnSpc>
              <a:buFont typeface="システムフォント（レギュラー）"/>
              <a:buChar char="※"/>
            </a:pPr>
            <a:endParaRPr lang="en-US" sz="825" b="0" i="0" kern="0" spc="83">
              <a:solidFill>
                <a:srgbClr val="34363D"/>
              </a:solidFill>
              <a:latin typeface="Noto Sans JP Light" pitchFamily="34" charset="0"/>
              <a:ea typeface="Noto Sans JP Light" pitchFamily="34" charset="-122"/>
              <a:cs typeface="Noto Sans JP Light" pitchFamily="34" charset="-120"/>
            </a:endParaRPr>
          </a:p>
          <a:p>
            <a:pPr marL="171450" indent="-171450" algn="l">
              <a:lnSpc>
                <a:spcPct val="150000"/>
              </a:lnSpc>
              <a:buFont typeface="システムフォント（レギュラー）"/>
              <a:buChar char="※"/>
            </a:pPr>
            <a:r>
              <a:rPr lang="en-US" sz="825" b="0" i="0" kern="0" spc="83">
                <a:solidFill>
                  <a:srgbClr val="34363D"/>
                </a:solidFill>
                <a:latin typeface="Noto Sans JP Light" pitchFamily="34" charset="0"/>
                <a:ea typeface="Noto Sans JP Light" pitchFamily="34" charset="-122"/>
                <a:cs typeface="Noto Sans JP Light" pitchFamily="34" charset="-120"/>
              </a:rPr>
              <a:t>広告料金は手数料が含まれたグロス税別金額です。</a:t>
            </a:r>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表示回数はあくまで目安です。タクシーの営業/稼働状況により変動します。</a:t>
            </a:r>
            <a:endParaRPr lang="en-US" altLang="ja-JP" sz="825">
              <a:solidFill>
                <a:srgbClr val="34363D"/>
              </a:solidFill>
            </a:endParaRPr>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Area Ads の掲載キャプチャはご用意できませんので、予めご容赦ください。</a:t>
            </a:r>
            <a:endParaRPr lang="en-US" altLang="ja-JP" sz="825">
              <a:solidFill>
                <a:srgbClr val="34363D"/>
              </a:solidFill>
            </a:endParaRPr>
          </a:p>
        </p:txBody>
      </p:sp>
      <p:sp>
        <p:nvSpPr>
          <p:cNvPr id="116" name="テキスト プレースホルダー 115">
            <a:extLst>
              <a:ext uri="{FF2B5EF4-FFF2-40B4-BE49-F238E27FC236}">
                <a16:creationId xmlns:a16="http://schemas.microsoft.com/office/drawing/2014/main" id="{E14C80E2-6389-B157-CA4A-C1E452DA53FE}"/>
              </a:ext>
            </a:extLst>
          </p:cNvPr>
          <p:cNvSpPr>
            <a:spLocks noGrp="1"/>
          </p:cNvSpPr>
          <p:nvPr>
            <p:ph type="body" sz="quarter" idx="10"/>
          </p:nvPr>
        </p:nvSpPr>
        <p:spPr>
          <a:xfrm>
            <a:off x="674805" y="129266"/>
            <a:ext cx="4344870" cy="639762"/>
          </a:xfrm>
        </p:spPr>
        <p:txBody>
          <a:bodyPr>
            <a:noAutofit/>
          </a:bodyPr>
          <a:lstStyle/>
          <a:p>
            <a:r>
              <a:rPr lang="es-ES" altLang="ja-JP" dirty="0"/>
              <a:t>Area Ads</a:t>
            </a:r>
            <a:r>
              <a:rPr lang="ja-JP" altLang="en-US"/>
              <a:t>メニュー</a:t>
            </a:r>
          </a:p>
        </p:txBody>
      </p:sp>
      <p:sp>
        <p:nvSpPr>
          <p:cNvPr id="117" name="テキスト プレースホルダー 116">
            <a:extLst>
              <a:ext uri="{FF2B5EF4-FFF2-40B4-BE49-F238E27FC236}">
                <a16:creationId xmlns:a16="http://schemas.microsoft.com/office/drawing/2014/main" id="{16E1415C-6ECA-9F7C-A80C-F0949AA8F759}"/>
              </a:ext>
            </a:extLst>
          </p:cNvPr>
          <p:cNvSpPr>
            <a:spLocks noGrp="1"/>
          </p:cNvSpPr>
          <p:nvPr>
            <p:ph type="body" sz="quarter" idx="11"/>
          </p:nvPr>
        </p:nvSpPr>
        <p:spPr>
          <a:xfrm>
            <a:off x="4705867" y="127194"/>
            <a:ext cx="11229324" cy="639762"/>
          </a:xfrm>
        </p:spPr>
        <p:txBody>
          <a:bodyPr>
            <a:noAutofit/>
          </a:bodyPr>
          <a:lstStyle/>
          <a:p>
            <a:r>
              <a:rPr lang="ja-JP" altLang="en-US"/>
              <a:t>エリア別に掲載できるメニュー。掲載位置は </a:t>
            </a:r>
            <a:r>
              <a:rPr lang="es-ES" altLang="ja-JP" dirty="0"/>
              <a:t>Standard Video Ads </a:t>
            </a:r>
            <a:r>
              <a:rPr lang="ja-JP" altLang="en-US"/>
              <a:t>ポジションとなります。</a:t>
            </a:r>
          </a:p>
        </p:txBody>
      </p:sp>
      <p:graphicFrame>
        <p:nvGraphicFramePr>
          <p:cNvPr id="2" name="表 41">
            <a:extLst>
              <a:ext uri="{FF2B5EF4-FFF2-40B4-BE49-F238E27FC236}">
                <a16:creationId xmlns:a16="http://schemas.microsoft.com/office/drawing/2014/main" id="{FBD9EE0D-9BDC-1C43-31ED-871CB8539F3A}"/>
              </a:ext>
            </a:extLst>
          </p:cNvPr>
          <p:cNvGraphicFramePr>
            <a:graphicFrameLocks noGrp="1"/>
          </p:cNvGraphicFramePr>
          <p:nvPr>
            <p:extLst>
              <p:ext uri="{D42A27DB-BD31-4B8C-83A1-F6EECF244321}">
                <p14:modId xmlns:p14="http://schemas.microsoft.com/office/powerpoint/2010/main" val="76518677"/>
              </p:ext>
            </p:extLst>
          </p:nvPr>
        </p:nvGraphicFramePr>
        <p:xfrm>
          <a:off x="523875" y="1390844"/>
          <a:ext cx="17240249" cy="6562941"/>
        </p:xfrm>
        <a:graphic>
          <a:graphicData uri="http://schemas.openxmlformats.org/drawingml/2006/table">
            <a:tbl>
              <a:tblPr firstRow="1" bandRow="1">
                <a:tableStyleId>{5C22544A-7EE6-4342-B048-85BDC9FD1C3A}</a:tableStyleId>
              </a:tblPr>
              <a:tblGrid>
                <a:gridCol w="2568460">
                  <a:extLst>
                    <a:ext uri="{9D8B030D-6E8A-4147-A177-3AD203B41FA5}">
                      <a16:colId xmlns:a16="http://schemas.microsoft.com/office/drawing/2014/main" val="3307053493"/>
                    </a:ext>
                  </a:extLst>
                </a:gridCol>
                <a:gridCol w="2371840">
                  <a:extLst>
                    <a:ext uri="{9D8B030D-6E8A-4147-A177-3AD203B41FA5}">
                      <a16:colId xmlns:a16="http://schemas.microsoft.com/office/drawing/2014/main" val="815756529"/>
                    </a:ext>
                  </a:extLst>
                </a:gridCol>
                <a:gridCol w="1651000">
                  <a:extLst>
                    <a:ext uri="{9D8B030D-6E8A-4147-A177-3AD203B41FA5}">
                      <a16:colId xmlns:a16="http://schemas.microsoft.com/office/drawing/2014/main" val="2628026154"/>
                    </a:ext>
                  </a:extLst>
                </a:gridCol>
                <a:gridCol w="838200">
                  <a:extLst>
                    <a:ext uri="{9D8B030D-6E8A-4147-A177-3AD203B41FA5}">
                      <a16:colId xmlns:a16="http://schemas.microsoft.com/office/drawing/2014/main" val="368351921"/>
                    </a:ext>
                  </a:extLst>
                </a:gridCol>
                <a:gridCol w="1333500">
                  <a:extLst>
                    <a:ext uri="{9D8B030D-6E8A-4147-A177-3AD203B41FA5}">
                      <a16:colId xmlns:a16="http://schemas.microsoft.com/office/drawing/2014/main" val="1584688965"/>
                    </a:ext>
                  </a:extLst>
                </a:gridCol>
                <a:gridCol w="1681951">
                  <a:extLst>
                    <a:ext uri="{9D8B030D-6E8A-4147-A177-3AD203B41FA5}">
                      <a16:colId xmlns:a16="http://schemas.microsoft.com/office/drawing/2014/main" val="2918065614"/>
                    </a:ext>
                  </a:extLst>
                </a:gridCol>
                <a:gridCol w="2120273">
                  <a:extLst>
                    <a:ext uri="{9D8B030D-6E8A-4147-A177-3AD203B41FA5}">
                      <a16:colId xmlns:a16="http://schemas.microsoft.com/office/drawing/2014/main" val="4126184028"/>
                    </a:ext>
                  </a:extLst>
                </a:gridCol>
                <a:gridCol w="1755308">
                  <a:extLst>
                    <a:ext uri="{9D8B030D-6E8A-4147-A177-3AD203B41FA5}">
                      <a16:colId xmlns:a16="http://schemas.microsoft.com/office/drawing/2014/main" val="553317390"/>
                    </a:ext>
                  </a:extLst>
                </a:gridCol>
                <a:gridCol w="1362014">
                  <a:extLst>
                    <a:ext uri="{9D8B030D-6E8A-4147-A177-3AD203B41FA5}">
                      <a16:colId xmlns:a16="http://schemas.microsoft.com/office/drawing/2014/main" val="1008691181"/>
                    </a:ext>
                  </a:extLst>
                </a:gridCol>
                <a:gridCol w="1557703">
                  <a:extLst>
                    <a:ext uri="{9D8B030D-6E8A-4147-A177-3AD203B41FA5}">
                      <a16:colId xmlns:a16="http://schemas.microsoft.com/office/drawing/2014/main" val="492216017"/>
                    </a:ext>
                  </a:extLst>
                </a:gridCol>
              </a:tblGrid>
              <a:tr h="7202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F0F2FB"/>
                          </a:solidFill>
                          <a:latin typeface="Noto Serif JP" panose="02020400000000000000" pitchFamily="18" charset="-128"/>
                          <a:ea typeface="Noto Serif JP" panose="02020400000000000000" pitchFamily="18" charset="-128"/>
                          <a:cs typeface="Noto Serif JP Regular" pitchFamily="34" charset="-120"/>
                        </a:rPr>
                        <a:t>メニュー名</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展開エリア</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想定表示回数</a:t>
                      </a: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枠数</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台数</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広告料金</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形式</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タイミング</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保証形態</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掲載期間</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3721821114"/>
                  </a:ext>
                </a:extLst>
              </a:tr>
              <a:tr h="769019">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a:solidFill>
                            <a:srgbClr val="02022E"/>
                          </a:solidFill>
                          <a:latin typeface="Noto Serif JP" panose="02020400000000000000" pitchFamily="18" charset="-128"/>
                          <a:ea typeface="Noto Serif JP" panose="02020400000000000000" pitchFamily="18" charset="-128"/>
                        </a:rPr>
                        <a:t>Area Ads </a:t>
                      </a:r>
                      <a:r>
                        <a:rPr lang="ja-JP" altLang="en-US" sz="1400" b="0" i="0">
                          <a:solidFill>
                            <a:srgbClr val="02022E"/>
                          </a:solidFill>
                          <a:latin typeface="Noto Serif JP" panose="02020400000000000000" pitchFamily="18" charset="-128"/>
                          <a:ea typeface="Noto Serif JP" panose="02020400000000000000" pitchFamily="18" charset="-128"/>
                        </a:rPr>
                        <a:t>東京［</a:t>
                      </a:r>
                      <a:r>
                        <a:rPr lang="en-US" altLang="ja-JP" sz="1400" b="0" i="0">
                          <a:solidFill>
                            <a:srgbClr val="02022E"/>
                          </a:solidFill>
                          <a:latin typeface="Noto Serif JP" panose="02020400000000000000" pitchFamily="18" charset="-128"/>
                          <a:ea typeface="Noto Serif JP" panose="02020400000000000000" pitchFamily="18" charset="-128"/>
                        </a:rPr>
                        <a:t>FULL</a:t>
                      </a:r>
                      <a:r>
                        <a:rPr lang="ja-JP" altLang="en-US" sz="1400" b="0" i="0">
                          <a:solidFill>
                            <a:srgbClr val="02022E"/>
                          </a:solidFill>
                          <a:latin typeface="Noto Serif JP" panose="02020400000000000000" pitchFamily="18" charset="-128"/>
                          <a:ea typeface="Noto Serif JP" panose="02020400000000000000" pitchFamily="18" charset="-128"/>
                        </a:rPr>
                        <a:t>］</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東京</a:t>
                      </a:r>
                      <a:endPar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a:solidFill>
                            <a:srgbClr val="02022E"/>
                          </a:solidFill>
                          <a:latin typeface="Noto Serif JP" panose="02020400000000000000" pitchFamily="18" charset="-128"/>
                          <a:ea typeface="Noto Serif JP" panose="02020400000000000000" pitchFamily="18" charset="-128"/>
                        </a:rPr>
                        <a:t>900,000 </a:t>
                      </a:r>
                      <a:r>
                        <a:rPr lang="ja-JP" altLang="en-US" sz="1400" b="0" i="0">
                          <a:solidFill>
                            <a:srgbClr val="02022E"/>
                          </a:solidFill>
                          <a:latin typeface="Noto Serif JP" panose="02020400000000000000" pitchFamily="18" charset="-128"/>
                          <a:ea typeface="Noto Serif JP" panose="02020400000000000000" pitchFamily="18" charset="-128"/>
                        </a:rPr>
                        <a:t>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a:solidFill>
                            <a:srgbClr val="02022E"/>
                          </a:solidFill>
                          <a:latin typeface="Noto Serif JP" panose="02020400000000000000" pitchFamily="18" charset="-128"/>
                          <a:ea typeface="Noto Serif JP" panose="02020400000000000000" pitchFamily="18" charset="-128"/>
                        </a:rPr>
                        <a:t>25,500</a:t>
                      </a:r>
                      <a:r>
                        <a:rPr lang="ja-JP" altLang="en-US" sz="1400" b="0" i="0">
                          <a:solidFill>
                            <a:srgbClr val="02022E"/>
                          </a:solidFill>
                          <a:latin typeface="Noto Serif JP" panose="02020400000000000000" pitchFamily="18" charset="-128"/>
                          <a:ea typeface="Noto Serif JP" panose="02020400000000000000" pitchFamily="18" charset="-128"/>
                        </a:rPr>
                        <a:t>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360万円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@4.0円(目安)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rPr>
                        <a:t>動画 
-音声あり、最大30秒</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rPr>
                        <a:t>Collaboration</a:t>
                      </a:r>
                      <a:br>
                        <a:rPr lang="en-US" altLang="ja-JP" sz="1400" b="0" i="0">
                          <a:solidFill>
                            <a:srgbClr val="02022E"/>
                          </a:solidFill>
                          <a:latin typeface="Noto Serif JP" panose="02020400000000000000" pitchFamily="18" charset="-128"/>
                          <a:ea typeface="Noto Serif JP" panose="02020400000000000000" pitchFamily="18" charset="-128"/>
                        </a:rPr>
                      </a:br>
                      <a:r>
                        <a:rPr lang="en-US" altLang="ja-JP" sz="1400" b="0" i="0" kern="0" spc="120">
                          <a:solidFill>
                            <a:srgbClr val="02022E"/>
                          </a:solidFill>
                          <a:latin typeface="Noto Serif JP" panose="02020400000000000000" pitchFamily="18" charset="-128"/>
                          <a:ea typeface="Noto Serif JP" panose="02020400000000000000" pitchFamily="18" charset="-128"/>
                        </a:rPr>
                        <a:t>Video Ads</a:t>
                      </a: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rPr>
                        <a:t>終了後</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rPr>
                        <a:t>期間掲載保証</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rPr>
                        <a:t>1</a:t>
                      </a:r>
                      <a:r>
                        <a:rPr lang="ja-JP" altLang="en-US" sz="1400" b="0" i="0" kern="0" spc="120">
                          <a:solidFill>
                            <a:srgbClr val="02022E"/>
                          </a:solidFill>
                          <a:latin typeface="Noto Serif JP" panose="02020400000000000000" pitchFamily="18" charset="-128"/>
                          <a:ea typeface="Noto Serif JP" panose="02020400000000000000" pitchFamily="18" charset="-128"/>
                        </a:rPr>
                        <a:t>週間</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a:solidFill>
                            <a:srgbClr val="02022E"/>
                          </a:solidFill>
                          <a:latin typeface="Noto Serif JP" panose="02020400000000000000" pitchFamily="18" charset="-128"/>
                          <a:ea typeface="Noto Serif JP" panose="02020400000000000000" pitchFamily="18" charset="-128"/>
                        </a:rPr>
                        <a:t>-</a:t>
                      </a:r>
                      <a:r>
                        <a:rPr lang="ja-JP" altLang="en-US" sz="1400" b="0" i="0" kern="0" spc="120">
                          <a:solidFill>
                            <a:srgbClr val="02022E"/>
                          </a:solidFill>
                          <a:latin typeface="Noto Serif JP" panose="02020400000000000000" pitchFamily="18" charset="-128"/>
                          <a:ea typeface="Noto Serif JP" panose="02020400000000000000" pitchFamily="18" charset="-128"/>
                        </a:rPr>
                        <a:t>月曜日午前</a:t>
                      </a:r>
                      <a:r>
                        <a:rPr lang="en-US" altLang="ja-JP" sz="1400" b="0" i="0" kern="0" spc="120">
                          <a:solidFill>
                            <a:srgbClr val="02022E"/>
                          </a:solidFill>
                          <a:latin typeface="Noto Serif JP" panose="02020400000000000000" pitchFamily="18" charset="-128"/>
                          <a:ea typeface="Noto Serif JP" panose="02020400000000000000" pitchFamily="18" charset="-128"/>
                        </a:rPr>
                        <a:t>0</a:t>
                      </a:r>
                      <a:r>
                        <a:rPr lang="ja-JP" altLang="en-US" sz="1400" b="0" i="0" kern="0" spc="120">
                          <a:solidFill>
                            <a:srgbClr val="02022E"/>
                          </a:solidFill>
                          <a:latin typeface="Noto Serif JP" panose="02020400000000000000" pitchFamily="18" charset="-128"/>
                          <a:ea typeface="Noto Serif JP" panose="02020400000000000000" pitchFamily="18" charset="-128"/>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972064001"/>
                  </a:ext>
                </a:extLst>
              </a:tr>
              <a:tr h="714894">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a:solidFill>
                            <a:srgbClr val="02022E"/>
                          </a:solidFill>
                          <a:latin typeface="Noto Serif JP" panose="02020400000000000000" pitchFamily="18" charset="-128"/>
                          <a:ea typeface="Noto Serif JP" panose="02020400000000000000" pitchFamily="18" charset="-128"/>
                        </a:rPr>
                        <a:t>Area Ads </a:t>
                      </a:r>
                      <a:r>
                        <a:rPr lang="ja-JP" altLang="en-US" sz="1400" b="0" i="0">
                          <a:solidFill>
                            <a:srgbClr val="02022E"/>
                          </a:solidFill>
                          <a:latin typeface="Noto Serif JP" panose="02020400000000000000" pitchFamily="18" charset="-128"/>
                          <a:ea typeface="Noto Serif JP" panose="02020400000000000000" pitchFamily="18" charset="-128"/>
                        </a:rPr>
                        <a:t>東京［</a:t>
                      </a:r>
                      <a:r>
                        <a:rPr lang="en-US" altLang="ja-JP" sz="1400" b="0" i="0">
                          <a:solidFill>
                            <a:srgbClr val="02022E"/>
                          </a:solidFill>
                          <a:latin typeface="Noto Serif JP" panose="02020400000000000000" pitchFamily="18" charset="-128"/>
                          <a:ea typeface="Noto Serif JP" panose="02020400000000000000" pitchFamily="18" charset="-128"/>
                        </a:rPr>
                        <a:t>HALF</a:t>
                      </a:r>
                      <a:r>
                        <a:rPr lang="ja-JP" altLang="en-US" sz="1400" b="0" i="0">
                          <a:solidFill>
                            <a:srgbClr val="02022E"/>
                          </a:solidFill>
                          <a:latin typeface="Noto Serif JP" panose="02020400000000000000" pitchFamily="18" charset="-128"/>
                          <a:ea typeface="Noto Serif JP" panose="02020400000000000000" pitchFamily="18" charset="-128"/>
                        </a:rPr>
                        <a:t>］</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a:solidFill>
                            <a:srgbClr val="02022E"/>
                          </a:solidFill>
                          <a:latin typeface="Noto Serif JP" panose="02020400000000000000" pitchFamily="18" charset="-128"/>
                          <a:ea typeface="Noto Serif JP" panose="02020400000000000000" pitchFamily="18" charset="-128"/>
                        </a:rPr>
                        <a:t>450,000 </a:t>
                      </a:r>
                      <a:r>
                        <a:rPr lang="ja-JP" altLang="en-US" sz="1400" b="0" i="0">
                          <a:solidFill>
                            <a:srgbClr val="02022E"/>
                          </a:solidFill>
                          <a:latin typeface="Noto Serif JP" panose="02020400000000000000" pitchFamily="18" charset="-128"/>
                          <a:ea typeface="Noto Serif JP" panose="02020400000000000000" pitchFamily="18" charset="-128"/>
                        </a:rPr>
                        <a:t>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6枠</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a:solidFill>
                            <a:srgbClr val="02022E"/>
                          </a:solidFill>
                          <a:latin typeface="Noto Serif JP" panose="02020400000000000000" pitchFamily="18" charset="-128"/>
                          <a:ea typeface="Noto Serif JP" panose="02020400000000000000" pitchFamily="18" charset="-128"/>
                        </a:rPr>
                        <a:t>12,750</a:t>
                      </a:r>
                      <a:r>
                        <a:rPr lang="ja-JP" altLang="en-US" sz="1400" b="0" i="0">
                          <a:solidFill>
                            <a:srgbClr val="02022E"/>
                          </a:solidFill>
                          <a:latin typeface="Noto Serif JP" panose="02020400000000000000" pitchFamily="18" charset="-128"/>
                          <a:ea typeface="Noto Serif JP" panose="02020400000000000000" pitchFamily="18" charset="-128"/>
                        </a:rPr>
                        <a:t>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@4.4円(目安)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544404404"/>
                  </a:ext>
                </a:extLst>
              </a:tr>
              <a:tr h="709243">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関東</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神奈川・埼玉・千葉</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・茨城・栃木・群馬</a:t>
                      </a:r>
                      <a:endPar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300,000回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14,400台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105万円</a:t>
                      </a:r>
                      <a:b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rPr>
                        <a:t>動画 
-音声あり、最大30秒</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期間掲載保証</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週間</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月曜日午前</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86275824"/>
                  </a:ext>
                </a:extLst>
              </a:tr>
              <a:tr h="717881">
                <a:tc>
                  <a:txBody>
                    <a:bodyPr/>
                    <a:lstStyle/>
                    <a:p>
                      <a:pPr algn="ctr">
                        <a:lnSpc>
                          <a:spcPts val="2400"/>
                        </a:lnSpc>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Area Ads 関西</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大阪・京都・</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兵庫（</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神戸</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）・滋賀・奈良</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400,000 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15,400 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140万円</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247202812"/>
                  </a:ext>
                </a:extLst>
              </a:tr>
              <a:tr h="694079">
                <a:tc>
                  <a:txBody>
                    <a:bodyPr/>
                    <a:lstStyle/>
                    <a:p>
                      <a:pPr algn="ctr">
                        <a:lnSpc>
                          <a:spcPts val="2400"/>
                        </a:lnSpc>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東海</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愛知・岐阜・静岡・三重</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100,000 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4,700 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35万円</a:t>
                      </a:r>
                      <a:endParaRPr lang="en-US" altLang="ja-JP" sz="1400" b="0" i="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824737010"/>
                  </a:ext>
                </a:extLst>
              </a:tr>
              <a:tr h="703172">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九州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福岡</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・佐賀・長崎・熊本</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80,000 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3枠</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2,600 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28万円</a:t>
                      </a:r>
                      <a:endParaRPr lang="en-US" altLang="ja-JP" sz="1400" b="0" i="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176882457"/>
                  </a:ext>
                </a:extLst>
              </a:tr>
              <a:tr h="802866">
                <a:tc>
                  <a:txBody>
                    <a:bodyPr/>
                    <a:lstStyle/>
                    <a:p>
                      <a:pPr algn="ctr">
                        <a:lnSpc>
                          <a:spcPts val="2400"/>
                        </a:lnSpc>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北海道</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rPr>
                        <a:t>北海道</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50,000 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3枠</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2,400 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18万円</a:t>
                      </a:r>
                      <a:endParaRPr lang="en-US" altLang="ja-JP" sz="1400" b="0" i="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@3.6円(目安)</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55610191"/>
                  </a:ext>
                </a:extLst>
              </a:tr>
              <a:tr h="477294">
                <a:tc>
                  <a:txBody>
                    <a:bodyPr/>
                    <a:lstStyle/>
                    <a:p>
                      <a:pPr algn="ctr">
                        <a:lnSpc>
                          <a:spcPts val="2400"/>
                        </a:lnSpc>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沖縄（＊）</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a:solidFill>
                            <a:srgbClr val="02022E"/>
                          </a:solidFill>
                          <a:latin typeface="Noto Serif JP" panose="02020400000000000000" pitchFamily="18" charset="-128"/>
                          <a:ea typeface="Noto Serif JP" panose="02020400000000000000" pitchFamily="18" charset="-128"/>
                        </a:rPr>
                        <a:t>沖縄</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60,000 回</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300 </a:t>
                      </a:r>
                      <a:r>
                        <a:rPr lang="ja-JP" altLang="en-US" sz="1400" b="0" i="0">
                          <a:solidFill>
                            <a:srgbClr val="02022E"/>
                          </a:solidFill>
                          <a:latin typeface="Noto Serif JP" panose="02020400000000000000" pitchFamily="18" charset="-128"/>
                          <a:ea typeface="Noto Serif JP" panose="02020400000000000000" pitchFamily="18" charset="-128"/>
                        </a:rPr>
                        <a:t>台</a:t>
                      </a:r>
                      <a:endParaRPr lang="en-US" altLang="ja-JP"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21万円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kern="0" spc="12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u="sng"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a:t>
                      </a:r>
                      <a:r>
                        <a:rPr lang="ja-JP" altLang="en-US" sz="1400" b="0" i="0" u="sng"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週間</a:t>
                      </a:r>
                      <a:r>
                        <a:rPr lang="ja-JP" altLang="en-US" sz="1400" b="1" i="0" u="sng"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t>
                      </a:r>
                      <a:br>
                        <a:rPr lang="ja-JP" altLang="en-US" sz="1400" b="0" i="0" u="sng">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月曜日午前</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022936788"/>
                  </a:ext>
                </a:extLst>
              </a:tr>
            </a:tbl>
          </a:graphicData>
        </a:graphic>
      </p:graphicFrame>
      <p:sp>
        <p:nvSpPr>
          <p:cNvPr id="3" name="Object102">
            <a:extLst>
              <a:ext uri="{FF2B5EF4-FFF2-40B4-BE49-F238E27FC236}">
                <a16:creationId xmlns:a16="http://schemas.microsoft.com/office/drawing/2014/main" id="{1ABB4603-7188-CE3E-1EE2-096DF2E16451}"/>
              </a:ext>
            </a:extLst>
          </p:cNvPr>
          <p:cNvSpPr/>
          <p:nvPr/>
        </p:nvSpPr>
        <p:spPr>
          <a:xfrm>
            <a:off x="5924402" y="8978138"/>
            <a:ext cx="10364497" cy="1308862"/>
          </a:xfrm>
          <a:prstGeom prst="rect">
            <a:avLst/>
          </a:prstGeom>
          <a:noFill/>
          <a:ln/>
        </p:spPr>
        <p:txBody>
          <a:bodyPr wrap="square" lIns="0" tIns="0" rIns="0" bIns="0" rtlCol="0" anchor="t">
            <a:noAutofit/>
          </a:bodyPr>
          <a:lstStyle/>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Area Ads のマーケティングリサーチによる広告効果測定は原則不可とさせて頂きます。</a:t>
            </a:r>
            <a:endParaRPr lang="en-US" altLang="ja-JP" sz="825"/>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FULLメニューとHALFメニューの枠は共有です。どちらかが埋まった場合、枠数が同時に減少します。</a:t>
            </a:r>
            <a:endParaRPr lang="en-US" altLang="ja-JP" sz="825"/>
          </a:p>
          <a:p>
            <a:pPr marL="171450" indent="-171450">
              <a:lnSpc>
                <a:spcPct val="150000"/>
              </a:lnSpc>
              <a:buFont typeface="システムフォント（レギュラー）"/>
              <a:buChar char="※"/>
            </a:pPr>
            <a:r>
              <a:rPr lang="en-US" altLang="ja-JP" sz="825" b="0" i="0" kern="0" spc="83">
                <a:solidFill>
                  <a:srgbClr val="34363D"/>
                </a:solidFill>
                <a:latin typeface="Noto Sans JP Light" pitchFamily="34" charset="0"/>
                <a:ea typeface="Noto Sans JP Light" pitchFamily="34" charset="-122"/>
                <a:cs typeface="Noto Sans JP Light" pitchFamily="34" charset="-120"/>
              </a:rPr>
              <a:t>Area Ads と Standard Video Ads の枠は共有です。どちらかが埋まった場合、枠数が同時に減少します。</a:t>
            </a:r>
          </a:p>
        </p:txBody>
      </p:sp>
    </p:spTree>
    <p:extLst>
      <p:ext uri="{BB962C8B-B14F-4D97-AF65-F5344CB8AC3E}">
        <p14:creationId xmlns:p14="http://schemas.microsoft.com/office/powerpoint/2010/main" val="3157339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srcRect/>
          <a:stretch/>
        </p:blipFill>
        <p:spPr>
          <a:xfrm>
            <a:off x="0" y="9734550"/>
            <a:ext cx="18288000" cy="552450"/>
          </a:xfrm>
          <a:prstGeom prst="rect">
            <a:avLst/>
          </a:prstGeom>
        </p:spPr>
      </p:pic>
      <p:sp>
        <p:nvSpPr>
          <p:cNvPr id="4" name="Object3"/>
          <p:cNvSpPr/>
          <p:nvPr/>
        </p:nvSpPr>
        <p:spPr>
          <a:xfrm>
            <a:off x="714375" y="628650"/>
            <a:ext cx="1156955" cy="1077218"/>
          </a:xfrm>
          <a:prstGeom prst="rect">
            <a:avLst/>
          </a:prstGeom>
          <a:noFill/>
          <a:ln/>
        </p:spPr>
        <p:txBody>
          <a:bodyPr wrap="square" lIns="0" tIns="0" rIns="0" bIns="0" rtlCol="0" anchor="t">
            <a:noAutofit/>
          </a:bodyPr>
          <a:lstStyle/>
          <a:p>
            <a:pPr algn="l">
              <a:lnSpc>
                <a:spcPts val="4200"/>
              </a:lnSpc>
            </a:pPr>
            <a:r>
              <a:rPr lang="en-US" sz="3600" b="0" i="0" kern="0" spc="360">
                <a:solidFill>
                  <a:srgbClr val="FFFFFF"/>
                </a:solidFill>
                <a:latin typeface="Noto Serif JP Regular" pitchFamily="34" charset="0"/>
                <a:ea typeface="Noto Serif JP Regular" pitchFamily="34" charset="-122"/>
                <a:cs typeface="Noto Serif JP Regular" pitchFamily="34" charset="-120"/>
              </a:rPr>
              <a:t>目次</a:t>
            </a:r>
            <a:endParaRPr lang="en-US" sz="3600"/>
          </a:p>
        </p:txBody>
      </p:sp>
      <p:sp>
        <p:nvSpPr>
          <p:cNvPr id="7" name="Object6"/>
          <p:cNvSpPr/>
          <p:nvPr/>
        </p:nvSpPr>
        <p:spPr>
          <a:xfrm>
            <a:off x="5124450" y="4454106"/>
            <a:ext cx="488883" cy="362150"/>
          </a:xfrm>
          <a:prstGeom prst="rect">
            <a:avLst/>
          </a:prstGeom>
          <a:noFill/>
          <a:ln/>
        </p:spPr>
        <p:txBody>
          <a:bodyPr wrap="square" lIns="0" tIns="0" rIns="0" bIns="0" rtlCol="0" anchor="t">
            <a:spAutoFit/>
          </a:bodyPr>
          <a:lstStyle/>
          <a:p>
            <a:pPr algn="ctr">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6</a:t>
            </a:r>
            <a:endParaRPr lang="en-US" sz="2800"/>
          </a:p>
        </p:txBody>
      </p:sp>
      <p:sp>
        <p:nvSpPr>
          <p:cNvPr id="10" name="Object9"/>
          <p:cNvSpPr/>
          <p:nvPr/>
        </p:nvSpPr>
        <p:spPr>
          <a:xfrm>
            <a:off x="5124450" y="3044406"/>
            <a:ext cx="488883" cy="362150"/>
          </a:xfrm>
          <a:prstGeom prst="rect">
            <a:avLst/>
          </a:prstGeom>
          <a:noFill/>
          <a:ln/>
        </p:spPr>
        <p:txBody>
          <a:bodyPr wrap="square" lIns="0" tIns="0" rIns="0" bIns="0" rtlCol="0" anchor="t">
            <a:spAutoFit/>
          </a:bodyPr>
          <a:lstStyle/>
          <a:p>
            <a:pPr algn="ctr">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3</a:t>
            </a:r>
            <a:endParaRPr lang="en-US" sz="2800"/>
          </a:p>
        </p:txBody>
      </p:sp>
      <p:sp>
        <p:nvSpPr>
          <p:cNvPr id="15" name="Object14"/>
          <p:cNvSpPr/>
          <p:nvPr/>
        </p:nvSpPr>
        <p:spPr>
          <a:xfrm>
            <a:off x="5124450" y="5863806"/>
            <a:ext cx="488883" cy="362150"/>
          </a:xfrm>
          <a:prstGeom prst="rect">
            <a:avLst/>
          </a:prstGeom>
          <a:noFill/>
          <a:ln/>
        </p:spPr>
        <p:txBody>
          <a:bodyPr wrap="square" lIns="0" tIns="0" rIns="0" bIns="0" rtlCol="0" anchor="t">
            <a:spAutoFit/>
          </a:bodyPr>
          <a:lstStyle/>
          <a:p>
            <a:pPr algn="ctr">
              <a:lnSpc>
                <a:spcPts val="2775"/>
              </a:lnSpc>
            </a:pPr>
            <a:r>
              <a:rPr lang="en-US" sz="2800" kern="0" spc="240" dirty="0">
                <a:solidFill>
                  <a:srgbClr val="FFFFFF"/>
                </a:solidFill>
                <a:latin typeface="Noto Serif JP Regular" pitchFamily="34" charset="0"/>
                <a:ea typeface="Noto Serif JP Regular" pitchFamily="34" charset="-122"/>
              </a:rPr>
              <a:t>10</a:t>
            </a:r>
            <a:endParaRPr lang="en-US" sz="2800" dirty="0"/>
          </a:p>
        </p:txBody>
      </p:sp>
      <p:sp>
        <p:nvSpPr>
          <p:cNvPr id="16" name="Object15"/>
          <p:cNvSpPr/>
          <p:nvPr/>
        </p:nvSpPr>
        <p:spPr>
          <a:xfrm>
            <a:off x="5124450" y="72735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16</a:t>
            </a:r>
            <a:endParaRPr lang="en-US" sz="2800" dirty="0"/>
          </a:p>
        </p:txBody>
      </p:sp>
      <p:sp>
        <p:nvSpPr>
          <p:cNvPr id="19" name="Object18"/>
          <p:cNvSpPr/>
          <p:nvPr/>
        </p:nvSpPr>
        <p:spPr>
          <a:xfrm>
            <a:off x="13367904" y="30444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25</a:t>
            </a:r>
            <a:endParaRPr lang="en-US" sz="2800" dirty="0"/>
          </a:p>
        </p:txBody>
      </p:sp>
      <p:sp>
        <p:nvSpPr>
          <p:cNvPr id="24" name="Object23"/>
          <p:cNvSpPr/>
          <p:nvPr/>
        </p:nvSpPr>
        <p:spPr>
          <a:xfrm>
            <a:off x="13367904" y="44541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33</a:t>
            </a:r>
            <a:endParaRPr lang="en-US" sz="2800" dirty="0"/>
          </a:p>
        </p:txBody>
      </p:sp>
      <p:sp>
        <p:nvSpPr>
          <p:cNvPr id="25" name="Object24"/>
          <p:cNvSpPr/>
          <p:nvPr/>
        </p:nvSpPr>
        <p:spPr>
          <a:xfrm>
            <a:off x="13367904" y="58638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37</a:t>
            </a:r>
            <a:endParaRPr lang="en-US" sz="2800" dirty="0"/>
          </a:p>
        </p:txBody>
      </p:sp>
      <p:sp>
        <p:nvSpPr>
          <p:cNvPr id="28" name="Object27"/>
          <p:cNvSpPr/>
          <p:nvPr/>
        </p:nvSpPr>
        <p:spPr>
          <a:xfrm>
            <a:off x="13367904" y="7239000"/>
            <a:ext cx="488883" cy="362150"/>
          </a:xfrm>
          <a:prstGeom prst="rect">
            <a:avLst/>
          </a:prstGeom>
          <a:noFill/>
          <a:ln/>
        </p:spPr>
        <p:txBody>
          <a:bodyPr wrap="square" lIns="0" tIns="0" rIns="0" bIns="0" rtlCol="0" anchor="t">
            <a:spAutoFit/>
          </a:bodyPr>
          <a:lstStyle/>
          <a:p>
            <a:pPr algn="l">
              <a:lnSpc>
                <a:spcPts val="2775"/>
              </a:lnSpc>
            </a:pPr>
            <a:r>
              <a:rPr lang="en-US" sz="2800" kern="0" spc="240" dirty="0">
                <a:solidFill>
                  <a:srgbClr val="FFFFFF"/>
                </a:solidFill>
                <a:latin typeface="Noto Serif JP Regular" pitchFamily="34" charset="0"/>
                <a:ea typeface="Noto Serif JP Regular" pitchFamily="34" charset="-122"/>
              </a:rPr>
              <a:t>41</a:t>
            </a:r>
            <a:endParaRPr lang="en-US" sz="2800" dirty="0"/>
          </a:p>
        </p:txBody>
      </p:sp>
      <p:sp>
        <p:nvSpPr>
          <p:cNvPr id="30" name="Object29"/>
          <p:cNvSpPr/>
          <p:nvPr/>
        </p:nvSpPr>
        <p:spPr>
          <a:xfrm>
            <a:off x="2200275" y="9947275"/>
            <a:ext cx="1219200" cy="180975"/>
          </a:xfrm>
          <a:prstGeom prst="rect">
            <a:avLst/>
          </a:prstGeom>
          <a:noFill/>
          <a:ln/>
        </p:spPr>
        <p:txBody>
          <a:bodyPr wrap="square" lIns="0" tIns="0" rIns="0" bIns="0" rtlCol="0" anchor="ctr"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2024.</a:t>
            </a:r>
            <a:r>
              <a:rPr lang="en-US" altLang="ja-JP" sz="975" b="0" i="0" kern="0" spc="98" dirty="0">
                <a:solidFill>
                  <a:srgbClr val="E8E8E8"/>
                </a:solidFill>
                <a:latin typeface="Noto Serif JP Regular" pitchFamily="34" charset="0"/>
                <a:ea typeface="Noto Serif JP Regular" pitchFamily="34" charset="-122"/>
                <a:cs typeface="Noto Serif JP Regular" pitchFamily="34" charset="-120"/>
              </a:rPr>
              <a:t>01</a:t>
            </a:r>
            <a:r>
              <a:rPr lang="en-US" sz="975" b="0" i="0" kern="0" spc="98" dirty="0">
                <a:solidFill>
                  <a:srgbClr val="E8E8E8"/>
                </a:solidFill>
                <a:latin typeface="Noto Serif JP Regular" pitchFamily="34" charset="0"/>
                <a:ea typeface="Noto Serif JP Regular" pitchFamily="34" charset="-122"/>
                <a:cs typeface="Noto Serif JP Regular" pitchFamily="34" charset="-120"/>
              </a:rPr>
              <a:t> - 2024.03</a:t>
            </a:r>
            <a:endParaRPr lang="en-US" sz="975" dirty="0"/>
          </a:p>
        </p:txBody>
      </p:sp>
      <p:sp>
        <p:nvSpPr>
          <p:cNvPr id="32" name="Object6">
            <a:extLst>
              <a:ext uri="{FF2B5EF4-FFF2-40B4-BE49-F238E27FC236}">
                <a16:creationId xmlns:a16="http://schemas.microsoft.com/office/drawing/2014/main" id="{F4CEEFC6-E514-591D-206A-34F91157EB7F}"/>
              </a:ext>
            </a:extLst>
          </p:cNvPr>
          <p:cNvSpPr/>
          <p:nvPr/>
        </p:nvSpPr>
        <p:spPr>
          <a:xfrm>
            <a:off x="17528934" y="9914856"/>
            <a:ext cx="238125" cy="281143"/>
          </a:xfrm>
          <a:prstGeom prst="rect">
            <a:avLst/>
          </a:prstGeom>
          <a:noFill/>
          <a:ln/>
        </p:spPr>
        <p:txBody>
          <a:bodyPr wrap="square" lIns="0" tIns="0" rIns="0" bIns="0" rtlCol="0" anchor="ctr" anchorCtr="0"/>
          <a:lstStyle/>
          <a:p>
            <a:pPr algn="ctr">
              <a:lnSpc>
                <a:spcPts val="1575"/>
              </a:lnSpc>
            </a:pPr>
            <a:r>
              <a:rPr lang="en-US" kern="0" spc="135">
                <a:solidFill>
                  <a:srgbClr val="FFFFFF"/>
                </a:solidFill>
                <a:latin typeface="Noto Serif JP Regular" pitchFamily="34" charset="0"/>
                <a:ea typeface="Noto Serif JP Regular" pitchFamily="34" charset="-122"/>
              </a:rPr>
              <a:t>2</a:t>
            </a:r>
            <a:endParaRPr lang="en-US"/>
          </a:p>
        </p:txBody>
      </p:sp>
      <p:sp>
        <p:nvSpPr>
          <p:cNvPr id="38" name="Object7">
            <a:extLst>
              <a:ext uri="{FF2B5EF4-FFF2-40B4-BE49-F238E27FC236}">
                <a16:creationId xmlns:a16="http://schemas.microsoft.com/office/drawing/2014/main" id="{67FDB192-05D8-9AF0-7AD1-0F7987CD290C}"/>
              </a:ext>
            </a:extLst>
          </p:cNvPr>
          <p:cNvSpPr/>
          <p:nvPr/>
        </p:nvSpPr>
        <p:spPr>
          <a:xfrm>
            <a:off x="714375" y="2518124"/>
            <a:ext cx="2515961" cy="846257"/>
          </a:xfrm>
          <a:prstGeom prst="rect">
            <a:avLst/>
          </a:prstGeom>
          <a:noFill/>
          <a:ln/>
        </p:spPr>
        <p:txBody>
          <a:bodyPr wrap="square" lIns="0" tIns="0" rIns="0" bIns="0" rtlCol="0" anchor="t">
            <a:spAutoFit/>
          </a:bodyPr>
          <a:lstStyle/>
          <a:p>
            <a:pPr>
              <a:lnSpc>
                <a:spcPts val="2775"/>
              </a:lnSpc>
            </a:pPr>
            <a:r>
              <a:rPr lang="en-US" altLang="ja-JP" sz="2000" b="0" i="0" kern="0" spc="135">
                <a:solidFill>
                  <a:srgbClr val="FFFFFF"/>
                </a:solidFill>
                <a:latin typeface="Noto Serif JP Regular" pitchFamily="34" charset="0"/>
                <a:ea typeface="Noto Serif JP Regular" pitchFamily="34" charset="-122"/>
                <a:cs typeface="Noto Serif JP Regular" pitchFamily="34" charset="-120"/>
              </a:rPr>
              <a:t>Part 1</a:t>
            </a:r>
            <a:endParaRPr lang="en-US" altLang="ja-JP" sz="2000"/>
          </a:p>
          <a:p>
            <a:pPr algn="l">
              <a:lnSpc>
                <a:spcPts val="4060"/>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販売に際して</a:t>
            </a:r>
            <a:endParaRPr lang="en-US" sz="2800"/>
          </a:p>
        </p:txBody>
      </p:sp>
      <p:sp>
        <p:nvSpPr>
          <p:cNvPr id="39" name="Object7">
            <a:extLst>
              <a:ext uri="{FF2B5EF4-FFF2-40B4-BE49-F238E27FC236}">
                <a16:creationId xmlns:a16="http://schemas.microsoft.com/office/drawing/2014/main" id="{767B5BD7-1660-59D0-FF30-34F5634EDABC}"/>
              </a:ext>
            </a:extLst>
          </p:cNvPr>
          <p:cNvSpPr/>
          <p:nvPr/>
        </p:nvSpPr>
        <p:spPr>
          <a:xfrm>
            <a:off x="714375" y="3880447"/>
            <a:ext cx="2515961" cy="846257"/>
          </a:xfrm>
          <a:prstGeom prst="rect">
            <a:avLst/>
          </a:prstGeom>
          <a:noFill/>
          <a:ln/>
        </p:spPr>
        <p:txBody>
          <a:bodyPr wrap="square" lIns="0" tIns="0" rIns="0" bIns="0" rtlCol="0" anchor="t">
            <a:spAutoFit/>
          </a:bodyPr>
          <a:lstStyle/>
          <a:p>
            <a:pPr>
              <a:lnSpc>
                <a:spcPts val="2775"/>
              </a:lnSpc>
            </a:pPr>
            <a:r>
              <a:rPr lang="en-US" altLang="ja-JP" sz="2000" b="0" i="0" kern="0" spc="135">
                <a:solidFill>
                  <a:srgbClr val="FFFFFF"/>
                </a:solidFill>
                <a:latin typeface="Noto Serif JP Regular" pitchFamily="34" charset="0"/>
                <a:ea typeface="Noto Serif JP Regular" pitchFamily="34" charset="-122"/>
                <a:cs typeface="Noto Serif JP Regular" pitchFamily="34" charset="-120"/>
              </a:rPr>
              <a:t>Part 2</a:t>
            </a:r>
            <a:endParaRPr lang="en-US" altLang="ja-JP" sz="2000"/>
          </a:p>
          <a:p>
            <a:pPr algn="l">
              <a:lnSpc>
                <a:spcPts val="4060"/>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メディア概要</a:t>
            </a:r>
            <a:endParaRPr lang="en-US" sz="2800"/>
          </a:p>
        </p:txBody>
      </p:sp>
      <p:sp>
        <p:nvSpPr>
          <p:cNvPr id="40" name="Object7">
            <a:extLst>
              <a:ext uri="{FF2B5EF4-FFF2-40B4-BE49-F238E27FC236}">
                <a16:creationId xmlns:a16="http://schemas.microsoft.com/office/drawing/2014/main" id="{54D48CDD-DE11-DFD7-0335-D6735F4083E9}"/>
              </a:ext>
            </a:extLst>
          </p:cNvPr>
          <p:cNvSpPr/>
          <p:nvPr/>
        </p:nvSpPr>
        <p:spPr>
          <a:xfrm>
            <a:off x="714375" y="5296157"/>
            <a:ext cx="2992093" cy="846257"/>
          </a:xfrm>
          <a:prstGeom prst="rect">
            <a:avLst/>
          </a:prstGeom>
          <a:noFill/>
          <a:ln/>
        </p:spPr>
        <p:txBody>
          <a:bodyPr wrap="square" lIns="0" tIns="0" rIns="0" bIns="0" rtlCol="0" anchor="t">
            <a:spAutoFit/>
          </a:bodyPr>
          <a:lstStyle/>
          <a:p>
            <a:pPr>
              <a:lnSpc>
                <a:spcPts val="2775"/>
              </a:lnSpc>
            </a:pPr>
            <a:r>
              <a:rPr lang="en-US" altLang="ja-JP" sz="2000" b="0" i="0" kern="0" spc="135">
                <a:solidFill>
                  <a:srgbClr val="FFFFFF"/>
                </a:solidFill>
                <a:latin typeface="Noto Serif JP Regular" pitchFamily="34" charset="0"/>
                <a:ea typeface="Noto Serif JP Regular" pitchFamily="34" charset="-122"/>
                <a:cs typeface="Noto Serif JP Regular" pitchFamily="34" charset="-120"/>
              </a:rPr>
              <a:t>Part 3</a:t>
            </a:r>
            <a:endParaRPr lang="en-US" altLang="ja-JP" sz="2000"/>
          </a:p>
          <a:p>
            <a:pPr algn="l">
              <a:lnSpc>
                <a:spcPts val="4060"/>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ユーザーの特徴</a:t>
            </a:r>
            <a:endParaRPr lang="en-US" sz="2800"/>
          </a:p>
        </p:txBody>
      </p:sp>
      <p:sp>
        <p:nvSpPr>
          <p:cNvPr id="41" name="Object7">
            <a:extLst>
              <a:ext uri="{FF2B5EF4-FFF2-40B4-BE49-F238E27FC236}">
                <a16:creationId xmlns:a16="http://schemas.microsoft.com/office/drawing/2014/main" id="{2AFD3620-6DEB-79DB-6C04-D9FC160FF2C5}"/>
              </a:ext>
            </a:extLst>
          </p:cNvPr>
          <p:cNvSpPr/>
          <p:nvPr/>
        </p:nvSpPr>
        <p:spPr>
          <a:xfrm>
            <a:off x="714375" y="6673248"/>
            <a:ext cx="2992093" cy="846257"/>
          </a:xfrm>
          <a:prstGeom prst="rect">
            <a:avLst/>
          </a:prstGeom>
          <a:noFill/>
          <a:ln/>
        </p:spPr>
        <p:txBody>
          <a:bodyPr wrap="square" lIns="0" tIns="0" rIns="0" bIns="0" rtlCol="0" anchor="t">
            <a:spAutoFit/>
          </a:bodyPr>
          <a:lstStyle/>
          <a:p>
            <a:pPr>
              <a:lnSpc>
                <a:spcPts val="2775"/>
              </a:lnSpc>
            </a:pPr>
            <a:r>
              <a:rPr lang="en-US" altLang="ja-JP" sz="2000" b="0" i="0" kern="0" spc="135">
                <a:solidFill>
                  <a:srgbClr val="FFFFFF"/>
                </a:solidFill>
                <a:latin typeface="Noto Serif JP Regular" pitchFamily="34" charset="0"/>
                <a:ea typeface="Noto Serif JP Regular" pitchFamily="34" charset="-122"/>
                <a:cs typeface="Noto Serif JP Regular" pitchFamily="34" charset="-120"/>
              </a:rPr>
              <a:t>Part 4</a:t>
            </a:r>
            <a:endParaRPr lang="en-US" altLang="ja-JP" sz="2000"/>
          </a:p>
          <a:p>
            <a:pPr algn="l">
              <a:lnSpc>
                <a:spcPts val="4060"/>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広告メニュー</a:t>
            </a:r>
            <a:endParaRPr lang="en-US" sz="2800"/>
          </a:p>
        </p:txBody>
      </p:sp>
      <p:sp>
        <p:nvSpPr>
          <p:cNvPr id="42" name="Object7">
            <a:extLst>
              <a:ext uri="{FF2B5EF4-FFF2-40B4-BE49-F238E27FC236}">
                <a16:creationId xmlns:a16="http://schemas.microsoft.com/office/drawing/2014/main" id="{8F381C00-4FEB-E48C-BFF2-3F8A2D821D3F}"/>
              </a:ext>
            </a:extLst>
          </p:cNvPr>
          <p:cNvSpPr/>
          <p:nvPr/>
        </p:nvSpPr>
        <p:spPr>
          <a:xfrm>
            <a:off x="7922895" y="2518124"/>
            <a:ext cx="2515961" cy="846257"/>
          </a:xfrm>
          <a:prstGeom prst="rect">
            <a:avLst/>
          </a:prstGeom>
          <a:noFill/>
          <a:ln/>
        </p:spPr>
        <p:txBody>
          <a:bodyPr wrap="square" lIns="0" tIns="0" rIns="0" bIns="0" rtlCol="0" anchor="t">
            <a:spAutoFit/>
          </a:bodyPr>
          <a:lstStyle/>
          <a:p>
            <a:pPr>
              <a:lnSpc>
                <a:spcPts val="2775"/>
              </a:lnSpc>
            </a:pPr>
            <a:r>
              <a:rPr lang="en-US" altLang="ja-JP" sz="2000" b="0" i="0" kern="0" spc="135">
                <a:solidFill>
                  <a:srgbClr val="FFFFFF"/>
                </a:solidFill>
                <a:latin typeface="Noto Serif JP Regular" pitchFamily="34" charset="0"/>
                <a:ea typeface="Noto Serif JP Regular" pitchFamily="34" charset="-122"/>
                <a:cs typeface="Noto Serif JP Regular" pitchFamily="34" charset="-120"/>
              </a:rPr>
              <a:t>Part 5</a:t>
            </a:r>
            <a:endParaRPr lang="en-US" altLang="ja-JP" sz="2000"/>
          </a:p>
          <a:p>
            <a:pPr algn="l">
              <a:lnSpc>
                <a:spcPts val="4060"/>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制作メニュー</a:t>
            </a:r>
            <a:endParaRPr lang="en-US" sz="2800"/>
          </a:p>
        </p:txBody>
      </p:sp>
      <p:sp>
        <p:nvSpPr>
          <p:cNvPr id="43" name="Object7">
            <a:extLst>
              <a:ext uri="{FF2B5EF4-FFF2-40B4-BE49-F238E27FC236}">
                <a16:creationId xmlns:a16="http://schemas.microsoft.com/office/drawing/2014/main" id="{B0E1046C-453A-495B-01F0-87AF14BF9909}"/>
              </a:ext>
            </a:extLst>
          </p:cNvPr>
          <p:cNvSpPr/>
          <p:nvPr/>
        </p:nvSpPr>
        <p:spPr>
          <a:xfrm>
            <a:off x="7907655" y="3880447"/>
            <a:ext cx="2515961" cy="846257"/>
          </a:xfrm>
          <a:prstGeom prst="rect">
            <a:avLst/>
          </a:prstGeom>
          <a:noFill/>
          <a:ln/>
        </p:spPr>
        <p:txBody>
          <a:bodyPr wrap="square" lIns="0" tIns="0" rIns="0" bIns="0" rtlCol="0" anchor="t">
            <a:spAutoFit/>
          </a:bodyPr>
          <a:lstStyle/>
          <a:p>
            <a:pPr>
              <a:lnSpc>
                <a:spcPts val="2775"/>
              </a:lnSpc>
            </a:pPr>
            <a:r>
              <a:rPr lang="en-US" altLang="ja-JP" sz="2000" b="0" i="0" kern="0" spc="135">
                <a:solidFill>
                  <a:srgbClr val="FFFFFF"/>
                </a:solidFill>
                <a:latin typeface="Noto Serif JP Regular" pitchFamily="34" charset="0"/>
                <a:ea typeface="Noto Serif JP Regular" pitchFamily="34" charset="-122"/>
                <a:cs typeface="Noto Serif JP Regular" pitchFamily="34" charset="-120"/>
              </a:rPr>
              <a:t>Part 6</a:t>
            </a:r>
            <a:endParaRPr lang="en-US" altLang="ja-JP" sz="2000"/>
          </a:p>
          <a:p>
            <a:pPr algn="l">
              <a:lnSpc>
                <a:spcPts val="4060"/>
              </a:lnSpc>
            </a:pPr>
            <a:r>
              <a:rPr lang="en-US" sz="2800" kern="0" spc="240">
                <a:solidFill>
                  <a:srgbClr val="FFFFFF"/>
                </a:solidFill>
                <a:latin typeface="Noto Serif JP Regular" pitchFamily="34" charset="0"/>
                <a:ea typeface="Noto Serif JP Regular" pitchFamily="34" charset="-122"/>
              </a:rPr>
              <a:t>考査基準</a:t>
            </a:r>
            <a:endParaRPr lang="en-US" sz="2800"/>
          </a:p>
        </p:txBody>
      </p:sp>
      <p:sp>
        <p:nvSpPr>
          <p:cNvPr id="44" name="Object7">
            <a:extLst>
              <a:ext uri="{FF2B5EF4-FFF2-40B4-BE49-F238E27FC236}">
                <a16:creationId xmlns:a16="http://schemas.microsoft.com/office/drawing/2014/main" id="{D4613281-8FB1-0D49-791C-C53CE2FD2276}"/>
              </a:ext>
            </a:extLst>
          </p:cNvPr>
          <p:cNvSpPr/>
          <p:nvPr/>
        </p:nvSpPr>
        <p:spPr>
          <a:xfrm>
            <a:off x="7922895" y="5296157"/>
            <a:ext cx="2992093" cy="846257"/>
          </a:xfrm>
          <a:prstGeom prst="rect">
            <a:avLst/>
          </a:prstGeom>
          <a:noFill/>
          <a:ln/>
        </p:spPr>
        <p:txBody>
          <a:bodyPr wrap="square" lIns="0" tIns="0" rIns="0" bIns="0" rtlCol="0" anchor="t">
            <a:spAutoFit/>
          </a:bodyPr>
          <a:lstStyle/>
          <a:p>
            <a:pPr>
              <a:lnSpc>
                <a:spcPts val="2775"/>
              </a:lnSpc>
            </a:pPr>
            <a:r>
              <a:rPr lang="en-US" altLang="ja-JP" sz="2000" b="0" i="0" kern="0" spc="135">
                <a:solidFill>
                  <a:srgbClr val="FFFFFF"/>
                </a:solidFill>
                <a:latin typeface="Noto Serif JP Regular" pitchFamily="34" charset="0"/>
                <a:ea typeface="Noto Serif JP Regular" pitchFamily="34" charset="-122"/>
                <a:cs typeface="Noto Serif JP Regular" pitchFamily="34" charset="-120"/>
              </a:rPr>
              <a:t>Part 7</a:t>
            </a:r>
            <a:endParaRPr lang="en-US" altLang="ja-JP" sz="2000"/>
          </a:p>
          <a:p>
            <a:pPr algn="l">
              <a:lnSpc>
                <a:spcPts val="4060"/>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申し込みの流れ</a:t>
            </a:r>
            <a:endParaRPr lang="en-US" sz="2800"/>
          </a:p>
        </p:txBody>
      </p:sp>
      <p:sp>
        <p:nvSpPr>
          <p:cNvPr id="45" name="Object7">
            <a:extLst>
              <a:ext uri="{FF2B5EF4-FFF2-40B4-BE49-F238E27FC236}">
                <a16:creationId xmlns:a16="http://schemas.microsoft.com/office/drawing/2014/main" id="{77D7FA9A-E77B-4699-B81B-B6DCB39CFB8D}"/>
              </a:ext>
            </a:extLst>
          </p:cNvPr>
          <p:cNvSpPr/>
          <p:nvPr/>
        </p:nvSpPr>
        <p:spPr>
          <a:xfrm>
            <a:off x="7938135" y="6673248"/>
            <a:ext cx="4736534" cy="1304716"/>
          </a:xfrm>
          <a:prstGeom prst="rect">
            <a:avLst/>
          </a:prstGeom>
          <a:noFill/>
          <a:ln/>
        </p:spPr>
        <p:txBody>
          <a:bodyPr wrap="square" lIns="0" tIns="0" rIns="0" bIns="0" rtlCol="0" anchor="t">
            <a:spAutoFit/>
          </a:bodyPr>
          <a:lstStyle/>
          <a:p>
            <a:pPr>
              <a:lnSpc>
                <a:spcPts val="2775"/>
              </a:lnSpc>
            </a:pPr>
            <a:r>
              <a:rPr lang="en-US" altLang="ja-JP" sz="2000" b="0" i="0" kern="0" spc="135" dirty="0">
                <a:solidFill>
                  <a:srgbClr val="FFFFFF"/>
                </a:solidFill>
                <a:latin typeface="Noto Serif JP Regular" pitchFamily="34" charset="0"/>
                <a:ea typeface="Noto Serif JP Regular" pitchFamily="34" charset="-122"/>
                <a:cs typeface="Noto Serif JP Regular" pitchFamily="34" charset="-120"/>
              </a:rPr>
              <a:t>Part 8</a:t>
            </a:r>
            <a:endParaRPr lang="en-US" altLang="ja-JP" sz="2000" dirty="0"/>
          </a:p>
          <a:p>
            <a:pPr algn="l">
              <a:lnSpc>
                <a:spcPts val="3775"/>
              </a:lnSpc>
            </a:pPr>
            <a:r>
              <a:rPr lang="en-US" altLang="ja-JP" sz="2800" b="0" i="0" kern="0" spc="240" dirty="0">
                <a:solidFill>
                  <a:srgbClr val="FFFFFF"/>
                </a:solidFill>
                <a:latin typeface="Noto Serif JP Regular" pitchFamily="34" charset="0"/>
                <a:ea typeface="Noto Serif JP Regular" pitchFamily="34" charset="-122"/>
                <a:cs typeface="Noto Serif JP Regular" pitchFamily="34" charset="-120"/>
              </a:rPr>
              <a:t>各種仕様 / 入稿規定 / 
キャンセル規定 / 注意事項</a:t>
            </a:r>
            <a:endParaRPr lang="en-US" altLang="ja-JP"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51433" y="3027147"/>
            <a:ext cx="8153400" cy="676275"/>
          </a:xfrm>
          <a:prstGeom prst="rect">
            <a:avLst/>
          </a:prstGeom>
        </p:spPr>
      </p:pic>
      <p:sp>
        <p:nvSpPr>
          <p:cNvPr id="20" name="Object19"/>
          <p:cNvSpPr/>
          <p:nvPr/>
        </p:nvSpPr>
        <p:spPr>
          <a:xfrm>
            <a:off x="647700" y="1352550"/>
            <a:ext cx="13725525" cy="1028700"/>
          </a:xfrm>
          <a:prstGeom prst="rect">
            <a:avLst/>
          </a:prstGeom>
          <a:noFill/>
          <a:ln/>
        </p:spPr>
        <p:txBody>
          <a:bodyPr wrap="square" lIns="0" tIns="0" rIns="0" bIns="0" rtlCol="0" anchor="ctr" anchorCtr="0">
            <a:noAutofit/>
          </a:bodyPr>
          <a:lstStyle/>
          <a:p>
            <a:pPr algn="l">
              <a:lnSpc>
                <a:spcPts val="2700"/>
              </a:lnSpc>
            </a:pPr>
            <a:r>
              <a:rPr lang="en-US" sz="2000" b="0" i="0" kern="0" spc="150">
                <a:solidFill>
                  <a:srgbClr val="2F3B6C"/>
                </a:solidFill>
                <a:latin typeface="Noto Serif JP Medium" pitchFamily="34" charset="0"/>
                <a:ea typeface="Noto Serif JP Medium" pitchFamily="34" charset="-122"/>
                <a:cs typeface="Noto Serif JP Medium" pitchFamily="34" charset="-120"/>
              </a:rPr>
              <a:t>シートベルト着用アナウンス動画内で広告主の商品・サービスを告知できるメニューです。</a:t>
            </a:r>
          </a:p>
          <a:p>
            <a:pPr algn="l">
              <a:lnSpc>
                <a:spcPts val="2700"/>
              </a:lnSpc>
            </a:pPr>
            <a:r>
              <a:rPr lang="en-US" sz="2000" b="0" i="0" kern="0" spc="150">
                <a:solidFill>
                  <a:srgbClr val="2F3B6C"/>
                </a:solidFill>
                <a:latin typeface="Noto Serif JP Medium" pitchFamily="34" charset="0"/>
                <a:ea typeface="Noto Serif JP Medium" pitchFamily="34" charset="-122"/>
                <a:cs typeface="Noto Serif JP Medium" pitchFamily="34" charset="-120"/>
              </a:rPr>
              <a:t>乗車後すぐのタイミングで告知が可能となるため、乗客のアテンションを集めやすくなります。</a:t>
            </a:r>
            <a:endParaRPr lang="en-US" sz="2000"/>
          </a:p>
        </p:txBody>
      </p:sp>
      <p:sp>
        <p:nvSpPr>
          <p:cNvPr id="24" name="Object23"/>
          <p:cNvSpPr/>
          <p:nvPr/>
        </p:nvSpPr>
        <p:spPr>
          <a:xfrm>
            <a:off x="12604874" y="3309992"/>
            <a:ext cx="1246518" cy="200952"/>
          </a:xfrm>
          <a:prstGeom prst="rect">
            <a:avLst/>
          </a:prstGeom>
          <a:noFill/>
          <a:ln/>
        </p:spPr>
        <p:txBody>
          <a:bodyPr wrap="square" lIns="0" tIns="0" rIns="0" bIns="0" rtlCol="0" anchor="ctr" anchorCtr="0">
            <a:spAutoFit/>
          </a:bodyPr>
          <a:lstStyle/>
          <a:p>
            <a:pPr algn="ctr">
              <a:lnSpc>
                <a:spcPts val="1425"/>
              </a:lnSpc>
            </a:pPr>
            <a:r>
              <a:rPr lang="en-US" sz="2000" b="0" i="0" kern="0" spc="120" dirty="0">
                <a:solidFill>
                  <a:srgbClr val="F0F2FB"/>
                </a:solidFill>
                <a:latin typeface="Noto Serif JP Regular" pitchFamily="34" charset="0"/>
                <a:ea typeface="Noto Serif JP Regular" pitchFamily="34" charset="-122"/>
                <a:cs typeface="Noto Serif JP Regular" pitchFamily="34" charset="-120"/>
              </a:rPr>
              <a:t>掲載条件</a:t>
            </a:r>
            <a:endParaRPr lang="en-US" sz="2000" dirty="0"/>
          </a:p>
        </p:txBody>
      </p:sp>
      <p:sp>
        <p:nvSpPr>
          <p:cNvPr id="44" name="Object43"/>
          <p:cNvSpPr/>
          <p:nvPr/>
        </p:nvSpPr>
        <p:spPr>
          <a:xfrm>
            <a:off x="9144000" y="4035860"/>
            <a:ext cx="3861383" cy="239425"/>
          </a:xfrm>
          <a:prstGeom prst="rect">
            <a:avLst/>
          </a:prstGeom>
          <a:noFill/>
          <a:ln/>
        </p:spPr>
        <p:txBody>
          <a:bodyPr wrap="square" lIns="0" tIns="0" rIns="0" bIns="0" rtlCol="0" anchor="ctr" anchorCtr="0">
            <a:spAutoFit/>
          </a:bodyPr>
          <a:lstStyle/>
          <a:p>
            <a:pPr marL="342900" indent="-342900" algn="l">
              <a:lnSpc>
                <a:spcPts val="1800"/>
              </a:lnSpc>
              <a:buClr>
                <a:srgbClr val="A48C59"/>
              </a:buClr>
              <a:buFont typeface="Wingdings" pitchFamily="2" charset="2"/>
              <a:buChar char="u"/>
            </a:pPr>
            <a:r>
              <a:rPr lang="en-US" sz="2000" b="0" i="0" kern="0" spc="180">
                <a:solidFill>
                  <a:srgbClr val="02022E"/>
                </a:solidFill>
                <a:latin typeface="Noto Serif JP Regular" pitchFamily="34" charset="0"/>
                <a:ea typeface="Noto Serif JP Regular" pitchFamily="34" charset="-122"/>
                <a:cs typeface="Noto Serif JP Regular" pitchFamily="34" charset="-120"/>
              </a:rPr>
              <a:t>掲載可否基準及び注意事項</a:t>
            </a:r>
            <a:endParaRPr lang="en-US" sz="2000">
              <a:solidFill>
                <a:srgbClr val="02022E"/>
              </a:solidFill>
            </a:endParaRPr>
          </a:p>
        </p:txBody>
      </p:sp>
      <p:sp>
        <p:nvSpPr>
          <p:cNvPr id="52" name="Object51"/>
          <p:cNvSpPr/>
          <p:nvPr/>
        </p:nvSpPr>
        <p:spPr>
          <a:xfrm>
            <a:off x="9151433" y="4377561"/>
            <a:ext cx="8499894" cy="4023409"/>
          </a:xfrm>
          <a:prstGeom prst="rect">
            <a:avLst/>
          </a:prstGeom>
          <a:noFill/>
          <a:ln/>
        </p:spPr>
        <p:txBody>
          <a:bodyPr wrap="square" lIns="0" tIns="0" rIns="0" bIns="0" rtlCol="0" anchor="t" anchorCtr="0">
            <a:spAutoFit/>
          </a:bodyPr>
          <a:lstStyle/>
          <a:p>
            <a:pPr marL="285750" indent="-285750">
              <a:lnSpc>
                <a:spcPct val="150000"/>
              </a:lnSpc>
              <a:buFont typeface="Arial" panose="020B0604020202020204" pitchFamily="34" charset="0"/>
              <a:buChar char="•"/>
            </a:pPr>
            <a:r>
              <a:rPr lang="ja-JP" altLang="en-US" sz="1600" b="0" i="0" kern="0" spc="144">
                <a:solidFill>
                  <a:srgbClr val="02022E"/>
                </a:solidFill>
                <a:latin typeface="Noto Serif JP Regular" pitchFamily="34" charset="0"/>
                <a:ea typeface="Noto Serif JP Regular" pitchFamily="34" charset="-122"/>
                <a:cs typeface="Noto Serif JP Regular" pitchFamily="34" charset="-120"/>
              </a:rPr>
              <a:t>一部タクシー会社において、シートベルト着用アナウンス動画の変更が</a:t>
            </a:r>
            <a:endParaRPr lang="en-US" altLang="ja-JP" sz="1600" b="0" i="0" kern="0" spc="144">
              <a:solidFill>
                <a:srgbClr val="02022E"/>
              </a:solidFill>
              <a:latin typeface="Noto Serif JP Regular" pitchFamily="34" charset="0"/>
              <a:ea typeface="Noto Serif JP Regular" pitchFamily="34" charset="-122"/>
              <a:cs typeface="Noto Serif JP Regular" pitchFamily="34" charset="-120"/>
            </a:endParaRPr>
          </a:p>
          <a:p>
            <a:pPr>
              <a:lnSpc>
                <a:spcPct val="150000"/>
              </a:lnSpc>
            </a:pPr>
            <a:r>
              <a:rPr lang="ja-JP" altLang="en-US" sz="1600" kern="0" spc="144">
                <a:solidFill>
                  <a:srgbClr val="02022E"/>
                </a:solidFill>
                <a:latin typeface="Noto Serif JP Regular" pitchFamily="34" charset="0"/>
                <a:ea typeface="Noto Serif JP Regular" pitchFamily="34" charset="-122"/>
                <a:cs typeface="Noto Serif JP Regular" pitchFamily="34" charset="-120"/>
              </a:rPr>
              <a:t>　</a:t>
            </a:r>
            <a:r>
              <a:rPr lang="ja-JP" altLang="en-US" sz="1600" b="0" i="0" kern="0" spc="144">
                <a:solidFill>
                  <a:srgbClr val="02022E"/>
                </a:solidFill>
                <a:latin typeface="Noto Serif JP Regular" pitchFamily="34" charset="0"/>
                <a:ea typeface="Noto Serif JP Regular" pitchFamily="34" charset="-122"/>
                <a:cs typeface="Noto Serif JP Regular" pitchFamily="34" charset="-120"/>
              </a:rPr>
              <a:t>できないため一部車両では動画が放映されません</a:t>
            </a:r>
            <a:endParaRPr lang="en-US" altLang="ja-JP" sz="1600" b="0" i="0" kern="0" spc="144">
              <a:solidFill>
                <a:srgbClr val="02022E"/>
              </a:solidFill>
              <a:latin typeface="Noto Serif JP Regular" pitchFamily="34" charset="0"/>
              <a:ea typeface="Noto Serif JP Regular" pitchFamily="34" charset="-122"/>
              <a:cs typeface="Noto Serif JP Regular" pitchFamily="34" charset="-120"/>
            </a:endParaRPr>
          </a:p>
          <a:p>
            <a:pPr marL="285750" indent="-285750">
              <a:lnSpc>
                <a:spcPct val="150000"/>
              </a:lnSpc>
              <a:buFont typeface="Arial" panose="020B0604020202020204" pitchFamily="34" charset="0"/>
              <a:buChar char="•"/>
            </a:pPr>
            <a:r>
              <a:rPr lang="ja-JP" altLang="en-US" sz="1600" b="0" i="0" kern="0" spc="144">
                <a:solidFill>
                  <a:srgbClr val="02022E"/>
                </a:solidFill>
                <a:latin typeface="Noto Serif JP Regular" pitchFamily="34" charset="0"/>
                <a:ea typeface="Noto Serif JP Regular" pitchFamily="34" charset="-122"/>
                <a:cs typeface="Noto Serif JP Regular" pitchFamily="34" charset="-120"/>
              </a:rPr>
              <a:t>入稿可能本数は</a:t>
            </a:r>
            <a:r>
              <a:rPr lang="en-US" altLang="ja-JP" sz="1600" b="0" i="0" kern="0" spc="144">
                <a:solidFill>
                  <a:srgbClr val="02022E"/>
                </a:solidFill>
                <a:latin typeface="Noto Serif JP Regular" pitchFamily="34" charset="0"/>
                <a:ea typeface="Noto Serif JP Regular" pitchFamily="34" charset="-122"/>
                <a:cs typeface="Noto Serif JP Regular" pitchFamily="34" charset="-120"/>
              </a:rPr>
              <a:t>1</a:t>
            </a:r>
            <a:r>
              <a:rPr lang="ja-JP" altLang="en-US" sz="1600" b="0" i="0" kern="0" spc="144">
                <a:solidFill>
                  <a:srgbClr val="02022E"/>
                </a:solidFill>
                <a:latin typeface="Noto Serif JP Regular" pitchFamily="34" charset="0"/>
                <a:ea typeface="Noto Serif JP Regular" pitchFamily="34" charset="-122"/>
                <a:cs typeface="Noto Serif JP Regular" pitchFamily="34" charset="-120"/>
              </a:rPr>
              <a:t>本までとなります</a:t>
            </a:r>
            <a:endParaRPr lang="en-US" altLang="ja-JP" sz="1600" b="0" i="0" kern="0" spc="144">
              <a:solidFill>
                <a:srgbClr val="02022E"/>
              </a:solidFill>
              <a:latin typeface="Noto Serif JP Regular" pitchFamily="34" charset="0"/>
              <a:ea typeface="Noto Serif JP Regular" pitchFamily="34" charset="-122"/>
              <a:cs typeface="Noto Serif JP Regular" pitchFamily="34" charset="-120"/>
            </a:endParaRPr>
          </a:p>
          <a:p>
            <a:pPr marL="285750" indent="-285750" algn="l">
              <a:lnSpc>
                <a:spcPct val="150000"/>
              </a:lnSpc>
              <a:buFont typeface="Arial" panose="020B0604020202020204" pitchFamily="34" charset="0"/>
              <a:buChar char="•"/>
            </a:pPr>
            <a:r>
              <a:rPr lang="en-US" altLang="ja-JP" sz="1600" b="0" i="0" kern="0" spc="144">
                <a:solidFill>
                  <a:srgbClr val="02022E"/>
                </a:solidFill>
                <a:latin typeface="Noto Serif JP Regular" pitchFamily="34" charset="0"/>
                <a:ea typeface="Noto Serif JP Regular" pitchFamily="34" charset="-122"/>
                <a:cs typeface="Noto Serif JP Regular" pitchFamily="34" charset="-120"/>
              </a:rPr>
              <a:t>セリフは以下固定の文言＋</a:t>
            </a:r>
            <a:r>
              <a:rPr lang="ja-JP" altLang="en-US" sz="1600" b="0" i="0" kern="0" spc="144">
                <a:solidFill>
                  <a:srgbClr val="02022E"/>
                </a:solidFill>
                <a:latin typeface="Noto Serif JP Regular" pitchFamily="34" charset="0"/>
                <a:ea typeface="Noto Serif JP Regular" pitchFamily="34" charset="-122"/>
                <a:cs typeface="Noto Serif JP Regular" pitchFamily="34" charset="-120"/>
              </a:rPr>
              <a:t>告知</a:t>
            </a:r>
            <a:r>
              <a:rPr lang="en-US" altLang="ja-JP" sz="1600" b="0" i="0" kern="0" spc="144">
                <a:solidFill>
                  <a:srgbClr val="02022E"/>
                </a:solidFill>
                <a:latin typeface="Noto Serif JP Regular" pitchFamily="34" charset="0"/>
                <a:ea typeface="Noto Serif JP Regular" pitchFamily="34" charset="-122"/>
                <a:cs typeface="Noto Serif JP Regular" pitchFamily="34" charset="-120"/>
              </a:rPr>
              <a:t>とさせていただきます</a:t>
            </a:r>
          </a:p>
          <a:p>
            <a:pPr marL="285750" indent="-285750" algn="l">
              <a:lnSpc>
                <a:spcPct val="150000"/>
              </a:lnSpc>
              <a:buFont typeface="Arial" panose="020B0604020202020204" pitchFamily="34" charset="0"/>
              <a:buChar char="•"/>
            </a:pPr>
            <a:endParaRPr lang="en-US" sz="1600" kern="0" spc="144">
              <a:solidFill>
                <a:srgbClr val="02022E"/>
              </a:solidFill>
              <a:latin typeface="Noto Serif JP Regular" pitchFamily="34" charset="0"/>
              <a:ea typeface="Noto Serif JP Regular" pitchFamily="34" charset="-122"/>
            </a:endParaRPr>
          </a:p>
          <a:p>
            <a:pPr marL="285750" indent="-285750" algn="l">
              <a:lnSpc>
                <a:spcPct val="150000"/>
              </a:lnSpc>
              <a:buFont typeface="Arial" panose="020B0604020202020204" pitchFamily="34" charset="0"/>
              <a:buChar char="•"/>
            </a:pPr>
            <a:endParaRPr lang="en-US" sz="1600" kern="0" spc="144">
              <a:solidFill>
                <a:srgbClr val="02022E"/>
              </a:solidFill>
              <a:latin typeface="Noto Serif JP Regular" pitchFamily="34" charset="0"/>
              <a:ea typeface="Noto Serif JP Regular" pitchFamily="34" charset="-122"/>
            </a:endParaRPr>
          </a:p>
          <a:p>
            <a:pPr marL="285750" indent="-285750" algn="l">
              <a:lnSpc>
                <a:spcPct val="150000"/>
              </a:lnSpc>
              <a:buFont typeface="Arial" panose="020B0604020202020204" pitchFamily="34" charset="0"/>
              <a:buChar char="•"/>
            </a:pPr>
            <a:r>
              <a:rPr lang="en-US" sz="1600" kern="0" spc="144">
                <a:solidFill>
                  <a:srgbClr val="02022E"/>
                </a:solidFill>
                <a:latin typeface="Noto Serif JP Regular" pitchFamily="34" charset="0"/>
                <a:ea typeface="Noto Serif JP Regular" pitchFamily="34" charset="-122"/>
              </a:rPr>
              <a:t>告知はセリフのみで10秒までとし、映像などと組み合わせての構成は不可といたします</a:t>
            </a:r>
          </a:p>
          <a:p>
            <a:pPr marL="285750" indent="-285750">
              <a:lnSpc>
                <a:spcPct val="150000"/>
              </a:lnSpc>
              <a:buFont typeface="Arial" panose="020B0604020202020204" pitchFamily="34" charset="0"/>
              <a:buChar char="•"/>
            </a:pPr>
            <a:r>
              <a:rPr lang="ja-JP" altLang="en-US" sz="1600" b="0" i="0" kern="0" spc="144">
                <a:solidFill>
                  <a:srgbClr val="02022E"/>
                </a:solidFill>
                <a:latin typeface="Noto Serif JP Regular" pitchFamily="34" charset="0"/>
                <a:ea typeface="Noto Serif JP Regular" pitchFamily="34" charset="-122"/>
                <a:cs typeface="Noto Serif JP Regular" pitchFamily="34" charset="-120"/>
              </a:rPr>
              <a:t>動画内での</a:t>
            </a:r>
            <a:r>
              <a:rPr lang="en-US" altLang="ja-JP" sz="1600" b="0" i="0" kern="0" spc="144">
                <a:solidFill>
                  <a:srgbClr val="02022E"/>
                </a:solidFill>
                <a:latin typeface="Noto Serif JP Regular" pitchFamily="34" charset="0"/>
                <a:ea typeface="Noto Serif JP Regular" pitchFamily="34" charset="-122"/>
                <a:cs typeface="Noto Serif JP Regular" pitchFamily="34" charset="-120"/>
              </a:rPr>
              <a:t>ロゴ掲載は可</a:t>
            </a:r>
            <a:r>
              <a:rPr lang="ja-JP" altLang="en-US" sz="1600" b="0" i="0">
                <a:solidFill>
                  <a:srgbClr val="02022E"/>
                </a:solidFill>
                <a:cs typeface="Noto Serif JP Regular" pitchFamily="34" charset="-120"/>
              </a:rPr>
              <a:t>とします</a:t>
            </a:r>
            <a:endParaRPr lang="en-US" sz="1600" kern="0" spc="144">
              <a:solidFill>
                <a:srgbClr val="02022E"/>
              </a:solidFill>
              <a:latin typeface="Noto Serif JP Regular" pitchFamily="34" charset="0"/>
              <a:ea typeface="Noto Serif JP Regular" pitchFamily="34" charset="-122"/>
            </a:endParaRPr>
          </a:p>
          <a:p>
            <a:pPr marL="285750" indent="-285750">
              <a:lnSpc>
                <a:spcPct val="150000"/>
              </a:lnSpc>
              <a:buFont typeface="Arial" panose="020B0604020202020204" pitchFamily="34" charset="0"/>
              <a:buChar char="•"/>
            </a:pPr>
            <a:r>
              <a:rPr lang="en-US" altLang="ja-JP" sz="1600" b="0" i="0" kern="0" spc="144">
                <a:solidFill>
                  <a:srgbClr val="02022E"/>
                </a:solidFill>
                <a:latin typeface="Noto Serif JP Regular" pitchFamily="34" charset="0"/>
                <a:ea typeface="Noto Serif JP Regular" pitchFamily="34" charset="-122"/>
                <a:cs typeface="Noto Serif JP Regular" pitchFamily="34" charset="-120"/>
              </a:rPr>
              <a:t>同一素材の放映可能期間は3ヶ月間とさせていただきます</a:t>
            </a:r>
            <a:endParaRPr lang="en-US" altLang="ja-JP" sz="1600">
              <a:solidFill>
                <a:srgbClr val="02022E"/>
              </a:solidFill>
            </a:endParaRPr>
          </a:p>
          <a:p>
            <a:pPr marL="285750" indent="-285750">
              <a:lnSpc>
                <a:spcPct val="150000"/>
              </a:lnSpc>
              <a:buFont typeface="Arial" panose="020B0604020202020204" pitchFamily="34" charset="0"/>
              <a:buChar char="•"/>
            </a:pPr>
            <a:r>
              <a:rPr lang="en-US" altLang="ja-JP" sz="1600" b="0" i="0" kern="0" spc="144">
                <a:solidFill>
                  <a:srgbClr val="02022E"/>
                </a:solidFill>
                <a:latin typeface="Noto Serif JP Regular" pitchFamily="34" charset="0"/>
                <a:ea typeface="Noto Serif JP Regular" pitchFamily="34" charset="-122"/>
                <a:cs typeface="Noto Serif JP Regular" pitchFamily="34" charset="-120"/>
              </a:rPr>
              <a:t>考査は必須です。</a:t>
            </a:r>
            <a:r>
              <a:rPr lang="en-US" altLang="ja-JP" sz="1600" kern="0" spc="144">
                <a:solidFill>
                  <a:srgbClr val="02022E"/>
                </a:solidFill>
                <a:latin typeface="Noto Serif JP Regular" pitchFamily="34" charset="0"/>
                <a:ea typeface="Noto Serif JP Regular" pitchFamily="34" charset="-122"/>
                <a:cs typeface="Noto Serif JP Regular" pitchFamily="34" charset="-120"/>
              </a:rPr>
              <a:t>考査基準は</a:t>
            </a:r>
            <a:r>
              <a:rPr lang="en-US" altLang="ja-JP" sz="1600" b="0" i="0" kern="0" spc="144">
                <a:solidFill>
                  <a:srgbClr val="02022E"/>
                </a:solidFill>
                <a:latin typeface="Noto Serif JP Regular" pitchFamily="34" charset="0"/>
                <a:ea typeface="Noto Serif JP Regular" pitchFamily="34" charset="-122"/>
                <a:cs typeface="Noto Serif JP Regular" pitchFamily="34" charset="-120"/>
              </a:rPr>
              <a:t>「厳格な掲載基準 」</a:t>
            </a:r>
            <a:r>
              <a:rPr lang="en-US" altLang="ja-JP" sz="1600" kern="0" spc="144">
                <a:solidFill>
                  <a:srgbClr val="02022E"/>
                </a:solidFill>
                <a:latin typeface="Noto Serif JP Regular" pitchFamily="34" charset="0"/>
                <a:ea typeface="Noto Serif JP Regular" pitchFamily="34" charset="-122"/>
                <a:cs typeface="Noto Serif JP Regular" pitchFamily="34" charset="-120"/>
              </a:rPr>
              <a:t>箇所</a:t>
            </a:r>
            <a:r>
              <a:rPr lang="en-US" altLang="ja-JP" sz="1600" b="0" i="0" kern="0" spc="144">
                <a:solidFill>
                  <a:srgbClr val="02022E"/>
                </a:solidFill>
                <a:latin typeface="Noto Serif JP Regular" pitchFamily="34" charset="0"/>
                <a:ea typeface="Noto Serif JP Regular" pitchFamily="34" charset="-122"/>
                <a:cs typeface="Noto Serif JP Regular" pitchFamily="34" charset="-120"/>
              </a:rPr>
              <a:t>を</a:t>
            </a:r>
            <a:r>
              <a:rPr lang="en-US" altLang="ja-JP" sz="1600" kern="0" spc="144">
                <a:solidFill>
                  <a:srgbClr val="02022E"/>
                </a:solidFill>
                <a:latin typeface="Noto Serif JP Regular" pitchFamily="34" charset="0"/>
                <a:ea typeface="Noto Serif JP Regular" pitchFamily="34" charset="-122"/>
                <a:cs typeface="Noto Serif JP Regular" pitchFamily="34" charset="-120"/>
              </a:rPr>
              <a:t>ご確認ください。</a:t>
            </a:r>
            <a:endParaRPr lang="en-US" altLang="ja-JP" sz="1600">
              <a:solidFill>
                <a:srgbClr val="02022E"/>
              </a:solidFill>
            </a:endParaRPr>
          </a:p>
        </p:txBody>
      </p:sp>
      <p:sp>
        <p:nvSpPr>
          <p:cNvPr id="56" name="Object55"/>
          <p:cNvSpPr/>
          <p:nvPr/>
        </p:nvSpPr>
        <p:spPr>
          <a:xfrm>
            <a:off x="9811323" y="5909439"/>
            <a:ext cx="8080138" cy="450316"/>
          </a:xfrm>
          <a:prstGeom prst="rect">
            <a:avLst/>
          </a:prstGeom>
          <a:noFill/>
          <a:ln/>
        </p:spPr>
        <p:txBody>
          <a:bodyPr wrap="square" lIns="0" tIns="0" rIns="0" bIns="0" rtlCol="0" anchor="ctr" anchorCtr="0">
            <a:spAutoFit/>
          </a:bodyPr>
          <a:lstStyle/>
          <a:p>
            <a:pPr algn="l">
              <a:lnSpc>
                <a:spcPts val="1840"/>
              </a:lnSpc>
            </a:pPr>
            <a:r>
              <a:rPr lang="en-US" sz="1400" b="0" i="0" kern="0" spc="144">
                <a:solidFill>
                  <a:srgbClr val="02022E"/>
                </a:solidFill>
                <a:latin typeface="Noto Serif JP Regular" pitchFamily="34" charset="0"/>
                <a:ea typeface="Noto Serif JP Regular" pitchFamily="34" charset="-122"/>
                <a:cs typeface="Noto Serif JP Regular" pitchFamily="34" charset="-120"/>
              </a:rPr>
              <a:t>例1) 安全の為、シートベルトの着用をお願いいたします</a:t>
            </a:r>
            <a:br>
              <a:rPr sz="1400">
                <a:solidFill>
                  <a:srgbClr val="02022E"/>
                </a:solidFill>
              </a:rPr>
            </a:br>
            <a:r>
              <a:rPr lang="en-US" sz="1400" b="0" i="0" kern="0" spc="144">
                <a:solidFill>
                  <a:srgbClr val="02022E"/>
                </a:solidFill>
                <a:latin typeface="Noto Serif JP Regular" pitchFamily="34" charset="0"/>
                <a:ea typeface="Noto Serif JP Regular" pitchFamily="34" charset="-122"/>
                <a:cs typeface="Noto Serif JP Regular" pitchFamily="34" charset="-120"/>
              </a:rPr>
              <a:t>例2) 後部座席のシートベルト着用は義務化されています、シートベルトを締めましょう</a:t>
            </a:r>
            <a:endParaRPr lang="en-US" sz="1400">
              <a:solidFill>
                <a:srgbClr val="02022E"/>
              </a:solidFill>
            </a:endParaRPr>
          </a:p>
        </p:txBody>
      </p:sp>
      <p:sp>
        <p:nvSpPr>
          <p:cNvPr id="3" name="テキスト プレースホルダー 2">
            <a:extLst>
              <a:ext uri="{FF2B5EF4-FFF2-40B4-BE49-F238E27FC236}">
                <a16:creationId xmlns:a16="http://schemas.microsoft.com/office/drawing/2014/main" id="{08EE8337-ADF4-E4F0-99E1-040B5DF36C88}"/>
              </a:ext>
            </a:extLst>
          </p:cNvPr>
          <p:cNvSpPr>
            <a:spLocks noGrp="1"/>
          </p:cNvSpPr>
          <p:nvPr>
            <p:ph type="body" sz="quarter" idx="10"/>
          </p:nvPr>
        </p:nvSpPr>
        <p:spPr>
          <a:xfrm>
            <a:off x="674804" y="129266"/>
            <a:ext cx="9993195" cy="639762"/>
          </a:xfrm>
        </p:spPr>
        <p:txBody>
          <a:bodyPr/>
          <a:lstStyle/>
          <a:p>
            <a:r>
              <a:rPr lang="ja-JP" altLang="en-US"/>
              <a:t>シートベルト着用アナウンス</a:t>
            </a:r>
          </a:p>
        </p:txBody>
      </p:sp>
      <p:graphicFrame>
        <p:nvGraphicFramePr>
          <p:cNvPr id="2" name="表 5">
            <a:extLst>
              <a:ext uri="{FF2B5EF4-FFF2-40B4-BE49-F238E27FC236}">
                <a16:creationId xmlns:a16="http://schemas.microsoft.com/office/drawing/2014/main" id="{6623264C-0E7A-2E36-7A65-8FB2A811D11D}"/>
              </a:ext>
            </a:extLst>
          </p:cNvPr>
          <p:cNvGraphicFramePr>
            <a:graphicFrameLocks noGrp="1"/>
          </p:cNvGraphicFramePr>
          <p:nvPr/>
        </p:nvGraphicFramePr>
        <p:xfrm>
          <a:off x="647699" y="3050802"/>
          <a:ext cx="7971170" cy="5597238"/>
        </p:xfrm>
        <a:graphic>
          <a:graphicData uri="http://schemas.openxmlformats.org/drawingml/2006/table">
            <a:tbl>
              <a:tblPr firstRow="1" bandRow="1">
                <a:tableStyleId>{5C22544A-7EE6-4342-B048-85BDC9FD1C3A}</a:tableStyleId>
              </a:tblPr>
              <a:tblGrid>
                <a:gridCol w="2281481">
                  <a:extLst>
                    <a:ext uri="{9D8B030D-6E8A-4147-A177-3AD203B41FA5}">
                      <a16:colId xmlns:a16="http://schemas.microsoft.com/office/drawing/2014/main" val="3102703487"/>
                    </a:ext>
                  </a:extLst>
                </a:gridCol>
                <a:gridCol w="5689689">
                  <a:extLst>
                    <a:ext uri="{9D8B030D-6E8A-4147-A177-3AD203B41FA5}">
                      <a16:colId xmlns:a16="http://schemas.microsoft.com/office/drawing/2014/main" val="2564056743"/>
                    </a:ext>
                  </a:extLst>
                </a:gridCol>
              </a:tblGrid>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オプション名</a:t>
                      </a:r>
                      <a:endParaRPr lang="en-US" altLang="ja-JP" sz="16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シートベルト着用アナウンス</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※一部端末には放映されません</a:t>
                      </a:r>
                      <a:endParaRPr lang="en-US" altLang="ja-JP" sz="12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905548"/>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F0F2FB"/>
                          </a:solidFill>
                          <a:latin typeface="Noto Serif JP Regular" pitchFamily="34" charset="0"/>
                          <a:ea typeface="Noto Serif JP Regular" pitchFamily="34" charset="-122"/>
                          <a:cs typeface="Noto Serif JP Regular" pitchFamily="34" charset="-120"/>
                        </a:rPr>
                        <a:t>掲載期間</a:t>
                      </a:r>
                      <a:endParaRPr lang="en-US" altLang="ja-JP" sz="16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02022E"/>
                          </a:solidFill>
                          <a:latin typeface="Noto Serif JP Regular" pitchFamily="34" charset="0"/>
                          <a:ea typeface="Noto Serif JP Regular" pitchFamily="34" charset="-122"/>
                          <a:cs typeface="Noto Serif JP Regular" pitchFamily="34" charset="-120"/>
                        </a:rPr>
                        <a:t>1週間 </a:t>
                      </a: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月曜日午前0時 掲載開始</a:t>
                      </a:r>
                      <a:endParaRPr lang="en-US" altLang="ja-JP" sz="12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13818519"/>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F0F2FB"/>
                          </a:solidFill>
                          <a:latin typeface="Noto Serif JP Regular" pitchFamily="34" charset="0"/>
                          <a:ea typeface="Noto Serif JP Regular" pitchFamily="34" charset="-122"/>
                          <a:cs typeface="Noto Serif JP Regular" pitchFamily="34" charset="-120"/>
                        </a:rPr>
                        <a:t>想定表示回数</a:t>
                      </a:r>
                      <a:endParaRPr lang="en-US" altLang="ja-JP" sz="16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2,800,000回</a:t>
                      </a:r>
                      <a:endParaRPr lang="en-US" altLang="ja-JP" sz="16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38547545"/>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F0F2FB"/>
                          </a:solidFill>
                          <a:latin typeface="Noto Serif JP Regular" pitchFamily="34" charset="0"/>
                          <a:ea typeface="Noto Serif JP Regular" pitchFamily="34" charset="-122"/>
                          <a:cs typeface="Noto Serif JP Regular" pitchFamily="34" charset="-120"/>
                        </a:rPr>
                        <a:t>台数</a:t>
                      </a:r>
                      <a:endParaRPr lang="en-US" altLang="ja-JP" sz="16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400"/>
                        </a:lnSpc>
                      </a:pPr>
                      <a:r>
                        <a:rPr lang="en-US" altLang="ja-JP" sz="1600" b="0" i="0" kern="0" spc="120">
                          <a:solidFill>
                            <a:srgbClr val="02022E"/>
                          </a:solidFill>
                          <a:latin typeface="Noto Serif JP Regular" pitchFamily="34" charset="0"/>
                          <a:ea typeface="Noto Serif JP Regular" pitchFamily="34" charset="-122"/>
                          <a:cs typeface="Noto Serif JP Regular" pitchFamily="34" charset="-120"/>
                        </a:rPr>
                        <a:t>約63,300台</a:t>
                      </a:r>
                      <a:endParaRPr lang="en-US" altLang="ja-JP" sz="16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59323529"/>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F0F2FB"/>
                          </a:solidFill>
                          <a:latin typeface="Noto Serif JP Regular" pitchFamily="34" charset="0"/>
                          <a:ea typeface="Noto Serif JP Regular" pitchFamily="34" charset="-122"/>
                          <a:cs typeface="Noto Serif JP Regular" pitchFamily="34" charset="-120"/>
                        </a:rPr>
                        <a:t>動画規定</a:t>
                      </a:r>
                      <a:endParaRPr kumimoji="1" lang="ja-JP" altLang="en-US" sz="16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02022E"/>
                          </a:solidFill>
                          <a:latin typeface="Noto Serif JP Regular" pitchFamily="34" charset="0"/>
                          <a:ea typeface="Noto Serif JP Regular" pitchFamily="34" charset="-122"/>
                          <a:cs typeface="Noto Serif JP Regular" pitchFamily="34" charset="-120"/>
                        </a:rPr>
                        <a:t>音声あり</a:t>
                      </a:r>
                      <a:r>
                        <a:rPr lang="ja-JP" altLang="en-US" sz="1600" b="0" i="0" kern="0" spc="120">
                          <a:solidFill>
                            <a:srgbClr val="02022E"/>
                          </a:solidFill>
                          <a:latin typeface="Noto Serif JP Regular" pitchFamily="34" charset="0"/>
                          <a:ea typeface="Noto Serif JP Regular" pitchFamily="34" charset="-122"/>
                          <a:cs typeface="Noto Serif JP Regular" pitchFamily="34" charset="-120"/>
                        </a:rPr>
                        <a:t>　告知は</a:t>
                      </a:r>
                      <a:r>
                        <a:rPr lang="en-US" altLang="ja-JP" sz="1600" b="0" i="0" kern="0" spc="120">
                          <a:solidFill>
                            <a:srgbClr val="02022E"/>
                          </a:solidFill>
                          <a:latin typeface="Noto Serif JP Regular" pitchFamily="34" charset="0"/>
                          <a:ea typeface="Noto Serif JP Regular" pitchFamily="34" charset="-122"/>
                          <a:cs typeface="Noto Serif JP Regular" pitchFamily="34" charset="-120"/>
                        </a:rPr>
                        <a:t>10</a:t>
                      </a:r>
                      <a:r>
                        <a:rPr lang="ja-JP" altLang="en-US" sz="1600" b="0" i="0" kern="0" spc="120">
                          <a:solidFill>
                            <a:srgbClr val="02022E"/>
                          </a:solidFill>
                          <a:latin typeface="Noto Serif JP Regular" pitchFamily="34" charset="0"/>
                          <a:ea typeface="Noto Serif JP Regular" pitchFamily="34" charset="-122"/>
                          <a:cs typeface="Noto Serif JP Regular" pitchFamily="34" charset="-120"/>
                        </a:rPr>
                        <a:t>秒まで</a:t>
                      </a:r>
                      <a:endParaRPr lang="en-US" altLang="ja-JP" sz="1600">
                        <a:solidFill>
                          <a:srgbClr val="02022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 深夜時間帯 22:00〜5:59 はデフォルト音声OFF
※ 一部の車両では音声が出ない可能性がありま</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す</a:t>
                      </a:r>
                      <a:endParaRPr kumimoji="1" lang="ja-JP" altLang="en-US"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71142830"/>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料金</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100万円（グロス税別）</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@0.4円※目安</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081118060"/>
                  </a:ext>
                </a:extLst>
              </a:tr>
            </a:tbl>
          </a:graphicData>
        </a:graphic>
      </p:graphicFrame>
    </p:spTree>
    <p:extLst>
      <p:ext uri="{BB962C8B-B14F-4D97-AF65-F5344CB8AC3E}">
        <p14:creationId xmlns:p14="http://schemas.microsoft.com/office/powerpoint/2010/main" val="1543378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32">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77375" y="1457325"/>
            <a:ext cx="8153400" cy="676275"/>
          </a:xfrm>
          <a:prstGeom prst="rect">
            <a:avLst/>
          </a:prstGeom>
        </p:spPr>
      </p:pic>
      <p:sp>
        <p:nvSpPr>
          <p:cNvPr id="12" name="Object11"/>
          <p:cNvSpPr/>
          <p:nvPr/>
        </p:nvSpPr>
        <p:spPr>
          <a:xfrm>
            <a:off x="647700" y="1905000"/>
            <a:ext cx="8372475" cy="2425023"/>
          </a:xfrm>
          <a:prstGeom prst="rect">
            <a:avLst/>
          </a:prstGeom>
          <a:noFill/>
          <a:ln/>
        </p:spPr>
        <p:txBody>
          <a:bodyPr wrap="square" lIns="0" tIns="0" rIns="0" bIns="0" rtlCol="0" anchor="ctr" anchorCtr="0">
            <a:spAutoFit/>
          </a:bodyPr>
          <a:lstStyle/>
          <a:p>
            <a:pPr marL="285750" indent="-285750">
              <a:lnSpc>
                <a:spcPts val="2400"/>
              </a:lnSpc>
              <a:buClr>
                <a:srgbClr val="A48C59"/>
              </a:buClr>
              <a:buFont typeface="Wingdings" pitchFamily="2" charset="2"/>
              <a:buChar char="u"/>
            </a:pPr>
            <a:r>
              <a:rPr lang="en-US" altLang="ja-JP" sz="1500" b="0" i="0" kern="0" spc="180" dirty="0">
                <a:solidFill>
                  <a:srgbClr val="02022E"/>
                </a:solidFill>
                <a:latin typeface="Noto Serif JP Regular" pitchFamily="34" charset="0"/>
                <a:ea typeface="Noto Serif JP Regular" pitchFamily="34" charset="-122"/>
                <a:cs typeface="Noto Serif JP Regular" pitchFamily="34" charset="-120"/>
              </a:rPr>
              <a:t>概要</a:t>
            </a:r>
            <a:endParaRPr lang="en-US" altLang="ja-JP" sz="1500" dirty="0">
              <a:solidFill>
                <a:srgbClr val="02022E"/>
              </a:solidFill>
            </a:endParaRPr>
          </a:p>
          <a:p>
            <a:pPr algn="l">
              <a:lnSpc>
                <a:spcPts val="2400"/>
              </a:lnSpc>
            </a:pPr>
            <a:r>
              <a:rPr lang="en-US" sz="1200" b="0" i="0" kern="0" spc="150" dirty="0">
                <a:solidFill>
                  <a:srgbClr val="02022E"/>
                </a:solidFill>
                <a:latin typeface="Noto Serif JP Medium" pitchFamily="34" charset="0"/>
                <a:ea typeface="Noto Serif JP Medium" pitchFamily="34" charset="-122"/>
                <a:cs typeface="Noto Serif JP Medium" pitchFamily="34" charset="-120"/>
              </a:rPr>
              <a:t>コンテンツ枠で【広告主が自社以外の第三者メディアとタイアップした映像】、</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または【特定告知】（特定の業種・告知を行うCM動画）を放映することが可能です。</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広告料金に加えて</a:t>
            </a:r>
            <a:r>
              <a:rPr lang="en-US" sz="1200" kern="0" spc="150" dirty="0">
                <a:solidFill>
                  <a:srgbClr val="02022E"/>
                </a:solidFill>
                <a:latin typeface="Noto Serif JP Medium" pitchFamily="34" charset="0"/>
                <a:ea typeface="Noto Serif JP Medium" pitchFamily="34" charset="-122"/>
                <a:cs typeface="Noto Serif JP Medium" pitchFamily="34" charset="-120"/>
              </a:rPr>
              <a:t>オプション</a:t>
            </a:r>
            <a:r>
              <a:rPr lang="en-US" sz="1200" b="0" i="0" kern="0" spc="150" dirty="0">
                <a:solidFill>
                  <a:srgbClr val="02022E"/>
                </a:solidFill>
                <a:latin typeface="Noto Serif JP Medium" pitchFamily="34" charset="0"/>
                <a:ea typeface="Noto Serif JP Medium" pitchFamily="34" charset="-122"/>
                <a:cs typeface="Noto Serif JP Medium" pitchFamily="34" charset="-120"/>
              </a:rPr>
              <a:t>料金や、Tie-up Contents枠をご購入いただくことで
</a:t>
            </a:r>
            <a:r>
              <a:rPr lang="en-US" sz="1200" kern="0" spc="150" dirty="0">
                <a:solidFill>
                  <a:srgbClr val="02022E"/>
                </a:solidFill>
                <a:latin typeface="Noto Serif JP Medium" pitchFamily="34" charset="0"/>
                <a:ea typeface="Noto Serif JP Medium" pitchFamily="34" charset="-122"/>
                <a:cs typeface="Noto Serif JP Medium" pitchFamily="34" charset="-120"/>
              </a:rPr>
              <a:t>コンテンツ</a:t>
            </a:r>
            <a:r>
              <a:rPr lang="en-US" sz="1200" b="0" i="0" kern="0" spc="150" dirty="0">
                <a:solidFill>
                  <a:srgbClr val="02022E"/>
                </a:solidFill>
                <a:latin typeface="Noto Serif JP Medium" pitchFamily="34" charset="0"/>
                <a:ea typeface="Noto Serif JP Medium" pitchFamily="34" charset="-122"/>
                <a:cs typeface="Noto Serif JP Medium" pitchFamily="34" charset="-120"/>
              </a:rPr>
              <a:t> ＋動画広告（30秒）をセットで掲載できます。</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
Tokyo Prime  オリジナルコンテンツ制作の詳細はP.</a:t>
            </a:r>
            <a:r>
              <a:rPr lang="en-US" sz="1200" kern="0" spc="150" dirty="0">
                <a:solidFill>
                  <a:srgbClr val="02022E"/>
                </a:solidFill>
                <a:latin typeface="Noto Serif JP Medium" pitchFamily="34" charset="0"/>
                <a:ea typeface="Noto Serif JP Medium" pitchFamily="34" charset="-122"/>
                <a:cs typeface="Noto Serif JP Medium" pitchFamily="34" charset="-120"/>
              </a:rPr>
              <a:t>2</a:t>
            </a:r>
            <a:r>
              <a:rPr lang="en-US" altLang="ja-JP" sz="1200" kern="0" spc="150" dirty="0">
                <a:solidFill>
                  <a:srgbClr val="02022E"/>
                </a:solidFill>
                <a:latin typeface="Noto Serif JP Medium" pitchFamily="34" charset="0"/>
                <a:ea typeface="Noto Serif JP Medium" pitchFamily="34" charset="-122"/>
                <a:cs typeface="Noto Serif JP Medium" pitchFamily="34" charset="-120"/>
              </a:rPr>
              <a:t>4</a:t>
            </a:r>
            <a:r>
              <a:rPr lang="en-US" sz="1200" b="0" i="0" kern="0" spc="150" dirty="0">
                <a:solidFill>
                  <a:srgbClr val="02022E"/>
                </a:solidFill>
                <a:latin typeface="Noto Serif JP Medium" pitchFamily="34" charset="0"/>
                <a:ea typeface="Noto Serif JP Medium" pitchFamily="34" charset="-122"/>
                <a:cs typeface="Noto Serif JP Medium" pitchFamily="34" charset="-120"/>
              </a:rPr>
              <a:t>以降の</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「制作タイアップメニュー 詳細」をご参照ください。</a:t>
            </a:r>
            <a:endParaRPr lang="en-US" sz="1200" dirty="0">
              <a:solidFill>
                <a:srgbClr val="02022E"/>
              </a:solidFill>
            </a:endParaRPr>
          </a:p>
        </p:txBody>
      </p:sp>
      <p:sp>
        <p:nvSpPr>
          <p:cNvPr id="13" name="Object12"/>
          <p:cNvSpPr/>
          <p:nvPr/>
        </p:nvSpPr>
        <p:spPr>
          <a:xfrm>
            <a:off x="13230225" y="1685925"/>
            <a:ext cx="685800"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F0F2FB"/>
                </a:solidFill>
                <a:latin typeface="Noto Serif JP Regular" pitchFamily="34" charset="0"/>
                <a:ea typeface="Noto Serif JP Regular" pitchFamily="34" charset="-122"/>
                <a:cs typeface="Noto Serif JP Regular" pitchFamily="34" charset="-120"/>
              </a:rPr>
              <a:t>掲載条件</a:t>
            </a:r>
            <a:endParaRPr lang="en-US" sz="1200" dirty="0"/>
          </a:p>
        </p:txBody>
      </p:sp>
      <p:sp>
        <p:nvSpPr>
          <p:cNvPr id="19" name="Object18"/>
          <p:cNvSpPr/>
          <p:nvPr/>
        </p:nvSpPr>
        <p:spPr>
          <a:xfrm>
            <a:off x="9477375" y="2413000"/>
            <a:ext cx="8238562" cy="1847850"/>
          </a:xfrm>
          <a:prstGeom prst="rect">
            <a:avLst/>
          </a:prstGeom>
          <a:noFill/>
          <a:ln/>
        </p:spPr>
        <p:txBody>
          <a:bodyPr wrap="square" lIns="0" tIns="0" rIns="0" bIns="0" rtlCol="0" anchor="t" anchorCtr="0">
            <a:noAutofit/>
          </a:bodyPr>
          <a:lstStyle/>
          <a:p>
            <a:pPr marL="285750" indent="-285750" algn="l">
              <a:lnSpc>
                <a:spcPct val="150000"/>
              </a:lnSpc>
              <a:buClr>
                <a:srgbClr val="A48C59"/>
              </a:buClr>
              <a:buFont typeface="Wingdings" pitchFamily="2" charset="2"/>
              <a:buChar char="u"/>
            </a:pPr>
            <a:r>
              <a:rPr lang="en-US" altLang="ja-JP" sz="1500" b="0" i="0" kern="0" spc="180" dirty="0">
                <a:solidFill>
                  <a:srgbClr val="02022E"/>
                </a:solidFill>
                <a:latin typeface="Noto Serif JP Regular" pitchFamily="34" charset="0"/>
                <a:ea typeface="Noto Serif JP Regular" pitchFamily="34" charset="-122"/>
                <a:cs typeface="Noto Serif JP Regular" pitchFamily="34" charset="-120"/>
              </a:rPr>
              <a:t>掲載可否基準 </a:t>
            </a:r>
          </a:p>
          <a:p>
            <a:pPr marL="171450" indent="-171450" algn="l">
              <a:lnSpc>
                <a:spcPct val="150000"/>
              </a:lnSpc>
              <a:buFont typeface="Arial" panose="020B0604020202020204" pitchFamily="34" charset="0"/>
              <a:buChar char="•"/>
            </a:pPr>
            <a:endParaRPr lang="en-US" sz="1200" kern="0" spc="180" dirty="0">
              <a:solidFill>
                <a:srgbClr val="02022E"/>
              </a:solidFill>
              <a:latin typeface="Noto Serif JP Regular" pitchFamily="34" charset="0"/>
              <a:ea typeface="Noto Serif JP Regular" pitchFamily="34" charset="-122"/>
              <a:cs typeface="Noto Serif JP Regular" pitchFamily="34" charset="-120"/>
            </a:endParaRPr>
          </a:p>
          <a:p>
            <a:pPr marL="171450" indent="-171450" algn="l">
              <a:lnSpc>
                <a:spcPct val="150000"/>
              </a:lnSpc>
              <a:buFont typeface="Arial" panose="020B0604020202020204" pitchFamily="34" charset="0"/>
              <a:buChar char="•"/>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業種、商材、クリエイティブ考査基準は広告メニューに準拠</a:t>
            </a: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特定告知は上記 に規定の告知のみ可</a:t>
            </a:r>
            <a:endParaRPr lang="en-US" altLang="ja-JP" sz="1200" dirty="0">
              <a:solidFill>
                <a:srgbClr val="02022E"/>
              </a:solidFill>
            </a:endParaRPr>
          </a:p>
          <a:p>
            <a:pPr marL="171450" indent="-171450">
              <a:lnSpc>
                <a:spcPct val="150000"/>
              </a:lnSpc>
              <a:buFont typeface="Arial" panose="020B0604020202020204" pitchFamily="34" charset="0"/>
              <a:buChar char="•"/>
            </a:pPr>
            <a:r>
              <a:rPr lang="ja-JP" altLang="en-US" sz="1200" kern="0" spc="120">
                <a:solidFill>
                  <a:srgbClr val="02022E"/>
                </a:solidFill>
                <a:latin typeface="Noto Serif JP Regular" pitchFamily="34" charset="0"/>
                <a:ea typeface="Noto Serif JP Regular" pitchFamily="34" charset="-122"/>
                <a:cs typeface="Noto Serif JP Regular" pitchFamily="34" charset="-120"/>
              </a:rPr>
              <a:t>素材に常時「</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PR」、</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または「</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Sponsored by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広告主名）」のいずれかの表記が必須</a:t>
            </a: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CM素材と同じものはNG</a:t>
            </a:r>
            <a:endParaRPr lang="en-US" altLang="ja-JP" sz="1200" dirty="0">
              <a:solidFill>
                <a:srgbClr val="02022E"/>
              </a:solidFill>
            </a:endParaRP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自社メディアとのタイアップは不可</a:t>
            </a:r>
            <a:endParaRPr lang="en-US" altLang="ja-JP" sz="1200" dirty="0">
              <a:solidFill>
                <a:srgbClr val="02022E"/>
              </a:solidFill>
            </a:endParaRP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トンマナが Tokyo Prime にそぐわないものはNG</a:t>
            </a:r>
            <a:endParaRPr lang="en-US" altLang="ja-JP" sz="1200" dirty="0">
              <a:solidFill>
                <a:srgbClr val="02022E"/>
              </a:solidFill>
            </a:endParaRPr>
          </a:p>
        </p:txBody>
      </p:sp>
      <p:sp>
        <p:nvSpPr>
          <p:cNvPr id="31" name="Object30"/>
          <p:cNvSpPr/>
          <p:nvPr/>
        </p:nvSpPr>
        <p:spPr>
          <a:xfrm>
            <a:off x="9477375" y="5435575"/>
            <a:ext cx="8324850" cy="3134327"/>
          </a:xfrm>
          <a:prstGeom prst="rect">
            <a:avLst/>
          </a:prstGeom>
          <a:noFill/>
          <a:ln/>
        </p:spPr>
        <p:txBody>
          <a:bodyPr wrap="square" lIns="0" tIns="0" rIns="0" bIns="0" rtlCol="0" anchor="t" anchorCtr="0">
            <a:noAutofit/>
          </a:bodyPr>
          <a:lstStyle/>
          <a:p>
            <a:pPr marL="285750" indent="-285750">
              <a:lnSpc>
                <a:spcPct val="150000"/>
              </a:lnSpc>
              <a:buClr>
                <a:srgbClr val="A48C59"/>
              </a:buClr>
              <a:buFont typeface="Wingdings" pitchFamily="2" charset="2"/>
              <a:buChar char="u"/>
            </a:pPr>
            <a:r>
              <a:rPr lang="en-US" altLang="ja-JP" sz="1500" b="0" i="0" kern="0" spc="180" dirty="0">
                <a:solidFill>
                  <a:srgbClr val="02022E"/>
                </a:solidFill>
                <a:latin typeface="Noto Serif JP Regular" pitchFamily="34" charset="0"/>
                <a:ea typeface="Noto Serif JP Regular" pitchFamily="34" charset="-122"/>
                <a:cs typeface="Noto Serif JP Regular" pitchFamily="34" charset="-120"/>
              </a:rPr>
              <a:t>注意事項</a:t>
            </a:r>
          </a:p>
          <a:p>
            <a:pPr>
              <a:lnSpc>
                <a:spcPct val="150000"/>
              </a:lnSpc>
              <a:buClr>
                <a:srgbClr val="A48C59"/>
              </a:buClr>
            </a:pPr>
            <a:endParaRPr lang="en-US" sz="15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indent="-171450">
              <a:lnSpc>
                <a:spcPct val="150000"/>
              </a:lnSpc>
              <a:buFont typeface="システムフォント（レギュラー）"/>
              <a:buChar char="※"/>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一素材を連続して掲載できるのは4週間とします。</a:t>
            </a:r>
          </a:p>
          <a:p>
            <a:pPr>
              <a:lnSpc>
                <a:spcPct val="150000"/>
              </a:lnSpc>
            </a:pPr>
            <a:r>
              <a:rPr lang="ja-JP" altLang="en-US" sz="1200" kern="0" spc="120">
                <a:solidFill>
                  <a:srgbClr val="02022E"/>
                </a:solidFill>
                <a:latin typeface="Noto Serif JP Regular" pitchFamily="34" charset="0"/>
                <a:ea typeface="Noto Serif JP Regular" pitchFamily="34" charset="-122"/>
                <a:cs typeface="Noto Serif JP Regular" pitchFamily="34" charset="-120"/>
              </a:rPr>
              <a:t>　</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4</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週間連続して掲載した後に継続して掲載する場合は</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1</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週間以上のインターバルが必要です。）</a:t>
            </a:r>
            <a:endParaRPr lang="en-US" sz="12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indent="-171450">
              <a:lnSpc>
                <a:spcPct val="150000"/>
              </a:lnSpc>
              <a:buFont typeface="システムフォント（レギュラー）"/>
              <a:buChar char="※"/>
            </a:pP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素材の使用可能期間は、最初の掲載から</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6</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ヶ月間となります。</a:t>
            </a:r>
            <a:endParaRPr lang="en-US" altLang="ja-JP" sz="12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marR="0" indent="-171450" algn="l" defTabSz="914400" rtl="0" eaLnBrk="1" fontAlgn="auto" latinLnBrk="0" hangingPunct="1">
              <a:lnSpc>
                <a:spcPct val="150000"/>
              </a:lnSpc>
              <a:spcBef>
                <a:spcPts val="0"/>
              </a:spcBef>
              <a:spcAft>
                <a:spcPts val="0"/>
              </a:spcAft>
              <a:buClrTx/>
              <a:buSzTx/>
              <a:buFont typeface="システムフォント（レギュラー）"/>
              <a:buChar char="※"/>
              <a:tabLst/>
              <a:defRPr/>
            </a:pP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ニュースフルに関してはメニュー特性上、使用可能期間を最初の掲載から</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3</a:t>
            </a:r>
            <a:r>
              <a:rPr lang="ja-JP" altLang="en-US" sz="1200" b="0" i="0" kern="0" spc="120">
                <a:solidFill>
                  <a:srgbClr val="02022E"/>
                </a:solidFill>
                <a:latin typeface="Noto Serif JP Regular" pitchFamily="34" charset="0"/>
                <a:ea typeface="Noto Serif JP Regular" pitchFamily="34" charset="-122"/>
                <a:cs typeface="Noto Serif JP Regular" pitchFamily="34" charset="-120"/>
              </a:rPr>
              <a:t>ヶ月とします。</a:t>
            </a: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エンドキャップの入稿は不可とします。</a:t>
            </a:r>
            <a:endParaRPr lang="en-US" altLang="ja-JP" sz="1200" dirty="0">
              <a:solidFill>
                <a:srgbClr val="02022E"/>
              </a:solidFill>
            </a:endParaRP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Tokyo Primeのコンテンツパートナーとタイアップを希望の場合は各社まで直接お問合せください。</a:t>
            </a:r>
            <a:endParaRPr lang="en-US" altLang="ja-JP" sz="1200" dirty="0">
              <a:solidFill>
                <a:srgbClr val="02022E"/>
              </a:solidFill>
            </a:endParaRP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掲載内容は１申込につき、1商品または1サービスを基本とします。</a:t>
            </a:r>
            <a:endParaRPr lang="en-US" altLang="ja-JP" sz="1200" dirty="0">
              <a:solidFill>
                <a:srgbClr val="02022E"/>
              </a:solidFill>
            </a:endParaRP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FULLメニューとHALFメニューの枠は共有です。どちらかが埋まった場合、枠数が同時に減少します。</a:t>
            </a:r>
            <a:endParaRPr lang="en-US" altLang="ja-JP" sz="1200" dirty="0">
              <a:solidFill>
                <a:srgbClr val="02022E"/>
              </a:solidFill>
            </a:endParaRPr>
          </a:p>
          <a:p>
            <a:pPr marL="171450" indent="-171450">
              <a:lnSpc>
                <a:spcPct val="150000"/>
              </a:lnSpc>
              <a:buFont typeface="システムフォント（レギュラー）"/>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すべての掲載内容について事前審査が必要です。修正可能な段階で必ず事前にご相談ください。</a:t>
            </a:r>
            <a:endParaRPr lang="en-US" altLang="ja-JP" sz="1200" dirty="0">
              <a:solidFill>
                <a:srgbClr val="02022E"/>
              </a:solidFill>
            </a:endParaRPr>
          </a:p>
        </p:txBody>
      </p:sp>
      <p:sp>
        <p:nvSpPr>
          <p:cNvPr id="49" name="Object48"/>
          <p:cNvSpPr/>
          <p:nvPr/>
        </p:nvSpPr>
        <p:spPr>
          <a:xfrm>
            <a:off x="674804" y="5013435"/>
            <a:ext cx="8143876" cy="2039826"/>
          </a:xfrm>
          <a:prstGeom prst="rect">
            <a:avLst/>
          </a:prstGeom>
          <a:noFill/>
          <a:ln/>
        </p:spPr>
        <p:txBody>
          <a:bodyPr wrap="square" lIns="0" tIns="0" rIns="0" bIns="0" rtlCol="0" anchor="t" anchorCtr="0">
            <a:noAutofit/>
          </a:bodyPr>
          <a:lstStyle/>
          <a:p>
            <a:pPr marL="285750" indent="-285750">
              <a:lnSpc>
                <a:spcPct val="150000"/>
              </a:lnSpc>
              <a:buClr>
                <a:srgbClr val="A48C59"/>
              </a:buClr>
              <a:buFont typeface="Wingdings" pitchFamily="2" charset="2"/>
              <a:buChar char="u"/>
            </a:pPr>
            <a:r>
              <a:rPr lang="ja-JP" altLang="en-US" sz="1500" kern="0" spc="180">
                <a:solidFill>
                  <a:srgbClr val="02022E"/>
                </a:solidFill>
                <a:latin typeface="Noto Serif JP Regular" pitchFamily="34" charset="0"/>
                <a:ea typeface="Noto Serif JP Regular" pitchFamily="34" charset="-122"/>
              </a:rPr>
              <a:t>コンテンツ枠メディアタイアップ定義</a:t>
            </a:r>
            <a:endParaRPr lang="en-US" altLang="ja-JP" sz="1500" dirty="0">
              <a:solidFill>
                <a:srgbClr val="02022E"/>
              </a:solidFill>
            </a:endParaRPr>
          </a:p>
          <a:p>
            <a:pPr>
              <a:lnSpc>
                <a:spcPct val="150000"/>
              </a:lnSpc>
            </a:pPr>
            <a:endParaRPr lang="en-US" altLang="ja-JP" sz="1200" dirty="0">
              <a:solidFill>
                <a:srgbClr val="02022E"/>
              </a:solidFill>
              <a:latin typeface="Noto Serif JP" panose="02020400000000000000" pitchFamily="18" charset="-128"/>
              <a:ea typeface="Noto Serif JP" panose="02020400000000000000" pitchFamily="18" charset="-128"/>
            </a:endParaRPr>
          </a:p>
          <a:p>
            <a:pPr marL="171450" indent="-171450">
              <a:lnSpc>
                <a:spcPct val="150000"/>
              </a:lnSpc>
              <a:buFont typeface="Arial" panose="020B0604020202020204" pitchFamily="34" charset="0"/>
              <a:buChar char="•"/>
            </a:pPr>
            <a:r>
              <a:rPr lang="ja-JP" altLang="en-US" sz="1200">
                <a:solidFill>
                  <a:srgbClr val="02022E"/>
                </a:solidFill>
                <a:latin typeface="Noto Serif JP" panose="02020400000000000000" pitchFamily="18" charset="-128"/>
                <a:ea typeface="Noto Serif JP" panose="02020400000000000000" pitchFamily="18" charset="-128"/>
              </a:rPr>
              <a:t>広告主が自社以外の第三者メディアとタイアップした映像</a:t>
            </a:r>
            <a:endParaRPr lang="en-US" altLang="ja-JP" sz="1200" dirty="0">
              <a:solidFill>
                <a:srgbClr val="02022E"/>
              </a:solidFill>
              <a:latin typeface="Noto Serif JP" panose="02020400000000000000" pitchFamily="18" charset="-128"/>
              <a:ea typeface="Noto Serif JP" panose="02020400000000000000" pitchFamily="18" charset="-128"/>
            </a:endParaRPr>
          </a:p>
          <a:p>
            <a:pPr marL="171450" indent="-171450">
              <a:lnSpc>
                <a:spcPct val="1500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広告主がTokyo Primeのコンテンツパートナーとタイアップした映像</a:t>
            </a:r>
            <a:endParaRPr lang="en-US" altLang="ja-JP" sz="1200" dirty="0">
              <a:solidFill>
                <a:srgbClr val="02022E"/>
              </a:solidFill>
            </a:endParaRPr>
          </a:p>
          <a:p>
            <a:pPr marL="171450" indent="-171450">
              <a:lnSpc>
                <a:spcPct val="150000"/>
              </a:lnSpc>
              <a:buFont typeface="Arial" panose="020B0604020202020204" pitchFamily="34" charset="0"/>
              <a:buChar char="•"/>
            </a:pPr>
            <a:r>
              <a:rPr lang="ja-JP" altLang="en-US" sz="1200">
                <a:solidFill>
                  <a:srgbClr val="02022E"/>
                </a:solidFill>
                <a:latin typeface="Noto Serif JP" panose="02020400000000000000" pitchFamily="18" charset="-128"/>
                <a:ea typeface="Noto Serif JP" panose="02020400000000000000" pitchFamily="18" charset="-128"/>
              </a:rPr>
              <a:t> </a:t>
            </a: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広告主がTokyo Prime オリジナルコンテンツとタイアップした映像</a:t>
            </a:r>
          </a:p>
          <a:p>
            <a:pPr marL="171450" indent="-171450">
              <a:lnSpc>
                <a:spcPct val="150000"/>
              </a:lnSpc>
              <a:buFont typeface="Arial" panose="020B0604020202020204" pitchFamily="34" charset="0"/>
              <a:buChar char="•"/>
            </a:pPr>
            <a:r>
              <a:rPr lang="en-US" altLang="ja-JP" sz="1200" dirty="0">
                <a:solidFill>
                  <a:srgbClr val="02022E"/>
                </a:solidFill>
                <a:latin typeface="Noto Serif JP" panose="02020400000000000000" pitchFamily="18" charset="-128"/>
                <a:ea typeface="Noto Serif JP" panose="02020400000000000000" pitchFamily="18" charset="-128"/>
              </a:rPr>
              <a:t>【</a:t>
            </a:r>
            <a:r>
              <a:rPr lang="ja-JP" altLang="en-US" sz="1200">
                <a:solidFill>
                  <a:srgbClr val="02022E"/>
                </a:solidFill>
                <a:latin typeface="Noto Serif JP" panose="02020400000000000000" pitchFamily="18" charset="-128"/>
                <a:ea typeface="Noto Serif JP" panose="02020400000000000000" pitchFamily="18" charset="-128"/>
              </a:rPr>
              <a:t>特定告知</a:t>
            </a:r>
            <a:r>
              <a:rPr lang="en-US" altLang="ja-JP" sz="1200" dirty="0">
                <a:solidFill>
                  <a:srgbClr val="02022E"/>
                </a:solidFill>
                <a:latin typeface="Noto Serif JP" panose="02020400000000000000" pitchFamily="18" charset="-128"/>
                <a:ea typeface="Noto Serif JP" panose="02020400000000000000" pitchFamily="18" charset="-128"/>
              </a:rPr>
              <a:t>】</a:t>
            </a:r>
            <a:r>
              <a:rPr lang="ja-JP" altLang="en-US" sz="1200">
                <a:solidFill>
                  <a:srgbClr val="02022E"/>
                </a:solidFill>
                <a:latin typeface="Noto Serif JP" panose="02020400000000000000" pitchFamily="18" charset="-128"/>
                <a:ea typeface="Noto Serif JP" panose="02020400000000000000" pitchFamily="18" charset="-128"/>
              </a:rPr>
              <a:t>（特定の業種・告知を行う</a:t>
            </a:r>
            <a:r>
              <a:rPr lang="es-ES" altLang="ja-JP" sz="1200" dirty="0">
                <a:solidFill>
                  <a:srgbClr val="02022E"/>
                </a:solidFill>
                <a:latin typeface="Noto Serif JP" panose="02020400000000000000" pitchFamily="18" charset="-128"/>
                <a:ea typeface="Noto Serif JP" panose="02020400000000000000" pitchFamily="18" charset="-128"/>
              </a:rPr>
              <a:t>CM</a:t>
            </a:r>
            <a:r>
              <a:rPr lang="ja-JP" altLang="en-US" sz="1200">
                <a:solidFill>
                  <a:srgbClr val="02022E"/>
                </a:solidFill>
                <a:latin typeface="Noto Serif JP" panose="02020400000000000000" pitchFamily="18" charset="-128"/>
                <a:ea typeface="Noto Serif JP" panose="02020400000000000000" pitchFamily="18" charset="-128"/>
              </a:rPr>
              <a:t>動画）</a:t>
            </a:r>
            <a:endParaRPr lang="en-US" altLang="ja-JP" sz="1200" dirty="0">
              <a:solidFill>
                <a:srgbClr val="02022E"/>
              </a:solidFill>
              <a:latin typeface="Noto Serif JP" panose="02020400000000000000" pitchFamily="18" charset="-128"/>
              <a:ea typeface="Noto Serif JP" panose="02020400000000000000" pitchFamily="18" charset="-128"/>
            </a:endParaRPr>
          </a:p>
          <a:p>
            <a:pPr>
              <a:lnSpc>
                <a:spcPct val="150000"/>
              </a:lnSpc>
            </a:pPr>
            <a:r>
              <a:rPr lang="ja-JP" altLang="en-US" sz="1200">
                <a:solidFill>
                  <a:srgbClr val="02022E"/>
                </a:solidFill>
                <a:latin typeface="Noto Serif JP" panose="02020400000000000000" pitchFamily="18" charset="-128"/>
                <a:ea typeface="Noto Serif JP" panose="02020400000000000000" pitchFamily="18" charset="-128"/>
              </a:rPr>
              <a:t>　</a:t>
            </a:r>
            <a:r>
              <a:rPr lang="en-US" altLang="ja-JP" sz="1200" dirty="0">
                <a:solidFill>
                  <a:srgbClr val="02022E"/>
                </a:solidFill>
                <a:latin typeface="Noto Serif JP" panose="02020400000000000000" pitchFamily="18" charset="-128"/>
                <a:ea typeface="Noto Serif JP" panose="02020400000000000000" pitchFamily="18" charset="-128"/>
              </a:rPr>
              <a:t>※</a:t>
            </a:r>
            <a:r>
              <a:rPr lang="ja-JP" altLang="en-US" sz="1200">
                <a:solidFill>
                  <a:srgbClr val="02022E"/>
                </a:solidFill>
                <a:latin typeface="Noto Serif JP" panose="02020400000000000000" pitchFamily="18" charset="-128"/>
                <a:ea typeface="Noto Serif JP" panose="02020400000000000000" pitchFamily="18" charset="-128"/>
              </a:rPr>
              <a:t>第三者メディアとタイアップしていないものも対象となります。</a:t>
            </a:r>
            <a:endParaRPr lang="en-US" altLang="ja-JP" sz="1200" dirty="0">
              <a:solidFill>
                <a:srgbClr val="02022E"/>
              </a:solidFill>
            </a:endParaRPr>
          </a:p>
        </p:txBody>
      </p:sp>
      <p:sp>
        <p:nvSpPr>
          <p:cNvPr id="54" name="Object53"/>
          <p:cNvSpPr/>
          <p:nvPr/>
        </p:nvSpPr>
        <p:spPr>
          <a:xfrm>
            <a:off x="647700" y="7542040"/>
            <a:ext cx="8105775" cy="1097736"/>
          </a:xfrm>
          <a:prstGeom prst="rect">
            <a:avLst/>
          </a:prstGeom>
          <a:noFill/>
          <a:ln/>
        </p:spPr>
        <p:txBody>
          <a:bodyPr wrap="square" lIns="0" tIns="0" rIns="0" bIns="0" rtlCol="0" anchor="ctr" anchorCtr="0">
            <a:spAutoFit/>
          </a:bodyPr>
          <a:lstStyle/>
          <a:p>
            <a:pPr marL="285750" indent="-285750">
              <a:lnSpc>
                <a:spcPts val="2160"/>
              </a:lnSpc>
              <a:buClr>
                <a:srgbClr val="A48C59"/>
              </a:buClr>
              <a:buFont typeface="Wingdings" pitchFamily="2" charset="2"/>
              <a:buChar char="u"/>
            </a:pPr>
            <a:r>
              <a:rPr lang="en-US" altLang="ja-JP" sz="1500" b="0" i="0" kern="0" spc="180" dirty="0">
                <a:solidFill>
                  <a:srgbClr val="02022E"/>
                </a:solidFill>
                <a:latin typeface="Noto Serif JP Regular" pitchFamily="34" charset="0"/>
                <a:ea typeface="Noto Serif JP Regular" pitchFamily="34" charset="-122"/>
                <a:cs typeface="Noto Serif JP Regular" pitchFamily="34" charset="-120"/>
              </a:rPr>
              <a:t>コンテンツ枠特定告知定義</a:t>
            </a:r>
            <a:endParaRPr lang="en-US" altLang="ja-JP" sz="1500" dirty="0">
              <a:solidFill>
                <a:srgbClr val="02022E"/>
              </a:solidFill>
            </a:endParaRPr>
          </a:p>
          <a:p>
            <a:pPr>
              <a:lnSpc>
                <a:spcPts val="2160"/>
              </a:lnSpc>
            </a:pPr>
            <a:endParaRPr lang="en-US" sz="1200" b="0" i="0" kern="0" spc="120" dirty="0">
              <a:solidFill>
                <a:srgbClr val="02022E"/>
              </a:solidFill>
              <a:latin typeface="Noto Serif JP Regular" pitchFamily="34" charset="0"/>
              <a:ea typeface="Noto Serif JP Regular" pitchFamily="34" charset="-122"/>
              <a:cs typeface="Noto Serif JP Regular" pitchFamily="34" charset="-120"/>
            </a:endParaRPr>
          </a:p>
          <a:p>
            <a:pPr>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番組宣伝（アプリのダウンロードや会員登録を促すような表現は不可）、</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 映画の公開告知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 書籍の販売告知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エンタメ・スポーツなどリアルイベントの告知（セミナーなどの</a:t>
            </a:r>
            <a:r>
              <a:rPr lang="en-US" sz="1200" kern="0" spc="120" dirty="0">
                <a:solidFill>
                  <a:srgbClr val="02022E"/>
                </a:solidFill>
                <a:latin typeface="Noto Serif JP Regular" pitchFamily="34" charset="0"/>
                <a:ea typeface="Noto Serif JP Regular" pitchFamily="34" charset="-122"/>
                <a:cs typeface="Noto Serif JP Regular" pitchFamily="34" charset="-120"/>
              </a:rPr>
              <a:t>告知は不可</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5" name="テキスト プレースホルダー 54">
            <a:extLst>
              <a:ext uri="{FF2B5EF4-FFF2-40B4-BE49-F238E27FC236}">
                <a16:creationId xmlns:a16="http://schemas.microsoft.com/office/drawing/2014/main" id="{DBE101D8-EBDE-5974-E6DA-A29343CF7AC6}"/>
              </a:ext>
            </a:extLst>
          </p:cNvPr>
          <p:cNvSpPr>
            <a:spLocks noGrp="1"/>
          </p:cNvSpPr>
          <p:nvPr>
            <p:ph type="body" sz="quarter" idx="10"/>
          </p:nvPr>
        </p:nvSpPr>
        <p:spPr>
          <a:xfrm>
            <a:off x="674804" y="129266"/>
            <a:ext cx="9288346" cy="639762"/>
          </a:xfrm>
        </p:spPr>
        <p:txBody>
          <a:bodyPr>
            <a:noAutofit/>
          </a:bodyPr>
          <a:lstStyle/>
          <a:p>
            <a:r>
              <a:rPr lang="ja-JP" altLang="en-US"/>
              <a:t>コンテンツ枠掲載ガイドライン</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bject49"/>
          <p:cNvSpPr/>
          <p:nvPr/>
        </p:nvSpPr>
        <p:spPr>
          <a:xfrm>
            <a:off x="762000" y="8782050"/>
            <a:ext cx="6578600" cy="527050"/>
          </a:xfrm>
          <a:prstGeom prst="rect">
            <a:avLst/>
          </a:prstGeom>
          <a:noFill/>
          <a:ln/>
        </p:spPr>
        <p:txBody>
          <a:bodyPr wrap="square" lIns="0" tIns="0" rIns="0" bIns="0" rtlCol="0" anchor="t" anchorCtr="0">
            <a:normAutofit/>
          </a:bodyPr>
          <a:lstStyle/>
          <a:p>
            <a:pPr marL="171450" indent="-171450" algn="l">
              <a:lnSpc>
                <a:spcPct val="150000"/>
              </a:lnSpc>
              <a:buFont typeface="システムフォント（レギュラー）"/>
              <a:buChar char="※"/>
            </a:pPr>
            <a:r>
              <a:rPr lang="en-US" sz="825" b="0" i="0" kern="0" spc="83" dirty="0">
                <a:solidFill>
                  <a:srgbClr val="34363D"/>
                </a:solidFill>
                <a:latin typeface="Noto Sans JP Light" pitchFamily="34" charset="0"/>
                <a:ea typeface="Noto Sans JP Light" pitchFamily="34" charset="-122"/>
                <a:cs typeface="Noto Sans JP Light" pitchFamily="34" charset="-120"/>
              </a:rPr>
              <a:t>表示金額で特段記載のないものはグロス税別金額です。</a:t>
            </a:r>
          </a:p>
          <a:p>
            <a:pPr marL="171450" indent="-171450">
              <a:lnSpc>
                <a:spcPct val="150000"/>
              </a:lnSpc>
              <a:buFont typeface="システムフォント（レギュラー）"/>
              <a:buChar char="※"/>
            </a:pPr>
            <a:r>
              <a:rPr lang="en-US" altLang="ja-JP" sz="825" b="0" i="0" kern="0" spc="83" dirty="0">
                <a:solidFill>
                  <a:srgbClr val="34363D"/>
                </a:solidFill>
                <a:latin typeface="Noto Sans JP Light" pitchFamily="34" charset="0"/>
                <a:ea typeface="Noto Sans JP Light" pitchFamily="34" charset="-122"/>
                <a:cs typeface="Noto Sans JP Light" pitchFamily="34" charset="-120"/>
              </a:rPr>
              <a:t>Area Ads のマーケティングリサーチによる広告効果測定は原則不可とさせて頂きます。</a:t>
            </a:r>
            <a:endParaRPr lang="en-US" altLang="ja-JP" sz="825" dirty="0">
              <a:solidFill>
                <a:srgbClr val="34363D"/>
              </a:solidFill>
            </a:endParaRPr>
          </a:p>
          <a:p>
            <a:pPr marL="171450" indent="-171450" algn="l">
              <a:lnSpc>
                <a:spcPct val="150000"/>
              </a:lnSpc>
              <a:buFont typeface="システムフォント（レギュラー）"/>
              <a:buChar char="※"/>
            </a:pPr>
            <a:endParaRPr lang="en-US" sz="825" dirty="0">
              <a:solidFill>
                <a:srgbClr val="34363D"/>
              </a:solidFill>
            </a:endParaRPr>
          </a:p>
        </p:txBody>
      </p:sp>
      <p:sp>
        <p:nvSpPr>
          <p:cNvPr id="64" name="テキスト プレースホルダー 63">
            <a:extLst>
              <a:ext uri="{FF2B5EF4-FFF2-40B4-BE49-F238E27FC236}">
                <a16:creationId xmlns:a16="http://schemas.microsoft.com/office/drawing/2014/main" id="{E0D1403F-A8A8-16E3-CEEB-0266F0070BA6}"/>
              </a:ext>
            </a:extLst>
          </p:cNvPr>
          <p:cNvSpPr>
            <a:spLocks noGrp="1"/>
          </p:cNvSpPr>
          <p:nvPr>
            <p:ph type="body" sz="quarter" idx="10"/>
          </p:nvPr>
        </p:nvSpPr>
        <p:spPr/>
        <p:txBody>
          <a:bodyPr>
            <a:noAutofit/>
          </a:bodyPr>
          <a:lstStyle/>
          <a:p>
            <a:r>
              <a:rPr lang="ja-JP" altLang="en-US"/>
              <a:t>オプションメニュー一覧</a:t>
            </a:r>
          </a:p>
        </p:txBody>
      </p:sp>
      <p:graphicFrame>
        <p:nvGraphicFramePr>
          <p:cNvPr id="2" name="表 2">
            <a:extLst>
              <a:ext uri="{FF2B5EF4-FFF2-40B4-BE49-F238E27FC236}">
                <a16:creationId xmlns:a16="http://schemas.microsoft.com/office/drawing/2014/main" id="{4DFD4ABF-1C2E-FEC0-B34A-0571D5077EE0}"/>
              </a:ext>
            </a:extLst>
          </p:cNvPr>
          <p:cNvGraphicFramePr>
            <a:graphicFrameLocks noGrp="1"/>
          </p:cNvGraphicFramePr>
          <p:nvPr>
            <p:extLst>
              <p:ext uri="{D42A27DB-BD31-4B8C-83A1-F6EECF244321}">
                <p14:modId xmlns:p14="http://schemas.microsoft.com/office/powerpoint/2010/main" val="3703423383"/>
              </p:ext>
            </p:extLst>
          </p:nvPr>
        </p:nvGraphicFramePr>
        <p:xfrm>
          <a:off x="647700" y="1352550"/>
          <a:ext cx="16702455" cy="6296718"/>
        </p:xfrm>
        <a:graphic>
          <a:graphicData uri="http://schemas.openxmlformats.org/drawingml/2006/table">
            <a:tbl>
              <a:tblPr firstRow="1" bandRow="1">
                <a:tableStyleId>{5C22544A-7EE6-4342-B048-85BDC9FD1C3A}</a:tableStyleId>
              </a:tblPr>
              <a:tblGrid>
                <a:gridCol w="3340491">
                  <a:extLst>
                    <a:ext uri="{9D8B030D-6E8A-4147-A177-3AD203B41FA5}">
                      <a16:colId xmlns:a16="http://schemas.microsoft.com/office/drawing/2014/main" val="524216052"/>
                    </a:ext>
                  </a:extLst>
                </a:gridCol>
                <a:gridCol w="3340491">
                  <a:extLst>
                    <a:ext uri="{9D8B030D-6E8A-4147-A177-3AD203B41FA5}">
                      <a16:colId xmlns:a16="http://schemas.microsoft.com/office/drawing/2014/main" val="55595191"/>
                    </a:ext>
                  </a:extLst>
                </a:gridCol>
                <a:gridCol w="2053062">
                  <a:extLst>
                    <a:ext uri="{9D8B030D-6E8A-4147-A177-3AD203B41FA5}">
                      <a16:colId xmlns:a16="http://schemas.microsoft.com/office/drawing/2014/main" val="3019643424"/>
                    </a:ext>
                  </a:extLst>
                </a:gridCol>
                <a:gridCol w="5712482">
                  <a:extLst>
                    <a:ext uri="{9D8B030D-6E8A-4147-A177-3AD203B41FA5}">
                      <a16:colId xmlns:a16="http://schemas.microsoft.com/office/drawing/2014/main" val="3405412005"/>
                    </a:ext>
                  </a:extLst>
                </a:gridCol>
                <a:gridCol w="2255929">
                  <a:extLst>
                    <a:ext uri="{9D8B030D-6E8A-4147-A177-3AD203B41FA5}">
                      <a16:colId xmlns:a16="http://schemas.microsoft.com/office/drawing/2014/main" val="2260434706"/>
                    </a:ext>
                  </a:extLst>
                </a:gridCol>
              </a:tblGrid>
              <a:tr h="757513">
                <a:tc>
                  <a:txBody>
                    <a:bodyPr/>
                    <a:lstStyle/>
                    <a:p>
                      <a:pPr algn="ct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オプション名</a:t>
                      </a:r>
                      <a:endParaRPr kumimoji="1" lang="ja-JP" altLang="en-US"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対象メニュ</a:t>
                      </a:r>
                      <a:r>
                        <a:rPr lang="ja-JP" altLang="en-US"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ー</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概要</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詳細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1908910882"/>
                  </a:ext>
                </a:extLst>
              </a:tr>
              <a:tr h="8953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274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50万円</a:t>
                      </a:r>
                      <a:r>
                        <a:rPr lang="ja-JP" altLang="en-US" sz="1200" b="0" i="0" kern="0" spc="120">
                          <a:solidFill>
                            <a:srgbClr val="02022E"/>
                          </a:solidFill>
                          <a:latin typeface="Noto Serif JP" panose="02020400000000000000" pitchFamily="18" charset="-128"/>
                          <a:ea typeface="Noto Serif JP" panose="02020400000000000000" pitchFamily="18" charset="-128"/>
                        </a:rPr>
                        <a:t>［</a:t>
                      </a:r>
                      <a:r>
                        <a:rPr lang="en-US" altLang="ja-JP" sz="1200" b="0" i="0" kern="0" spc="120" dirty="0">
                          <a:solidFill>
                            <a:srgbClr val="02022E"/>
                          </a:solidFill>
                          <a:latin typeface="Noto Serif JP" panose="02020400000000000000" pitchFamily="18" charset="-128"/>
                          <a:ea typeface="Noto Serif JP" panose="02020400000000000000" pitchFamily="18" charset="-128"/>
                        </a:rPr>
                        <a:t>FULL</a:t>
                      </a:r>
                      <a:r>
                        <a:rPr lang="ja-JP" altLang="en-US" sz="1200" b="0" i="0" kern="0" spc="120">
                          <a:solidFill>
                            <a:srgbClr val="02022E"/>
                          </a:solidFill>
                          <a:latin typeface="Noto Serif JP" panose="02020400000000000000" pitchFamily="18" charset="-128"/>
                          <a:ea typeface="Noto Serif JP" panose="02020400000000000000" pitchFamily="18" charset="-128"/>
                        </a:rPr>
                        <a:t>］</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marL="0" marR="0" lvl="0" indent="0" algn="l" defTabSz="914400" rtl="0" eaLnBrk="1" fontAlgn="auto" latinLnBrk="0" hangingPunct="1">
                        <a:lnSpc>
                          <a:spcPts val="274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30万円</a:t>
                      </a:r>
                      <a:r>
                        <a:rPr lang="ja-JP" altLang="en-US" sz="1200" b="0" i="0" kern="0" spc="120">
                          <a:solidFill>
                            <a:srgbClr val="02022E"/>
                          </a:solidFill>
                          <a:latin typeface="Noto Serif JP" panose="02020400000000000000" pitchFamily="18" charset="-128"/>
                          <a:ea typeface="Noto Serif JP" panose="02020400000000000000" pitchFamily="18" charset="-128"/>
                        </a:rPr>
                        <a:t>［</a:t>
                      </a:r>
                      <a:r>
                        <a:rPr lang="en-US" altLang="ja-JP" sz="1200" b="0" i="0" kern="0" spc="120" dirty="0">
                          <a:solidFill>
                            <a:srgbClr val="02022E"/>
                          </a:solidFill>
                          <a:latin typeface="Noto Serif JP" panose="02020400000000000000" pitchFamily="18" charset="-128"/>
                          <a:ea typeface="Noto Serif JP" panose="02020400000000000000" pitchFamily="18" charset="-128"/>
                        </a:rPr>
                        <a:t>HALF</a:t>
                      </a:r>
                      <a:r>
                        <a:rPr lang="ja-JP" altLang="en-US" sz="1200" b="0" i="0" kern="0" spc="120">
                          <a:solidFill>
                            <a:srgbClr val="02022E"/>
                          </a:solidFill>
                          <a:latin typeface="Noto Serif JP" panose="02020400000000000000" pitchFamily="18" charset="-128"/>
                          <a:ea typeface="Noto Serif JP" panose="02020400000000000000" pitchFamily="18" charset="-128"/>
                        </a:rPr>
                        <a:t>］</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nSpc>
                          <a:spcPts val="2160"/>
                        </a:lnSpc>
                      </a:pPr>
                      <a:r>
                        <a:rPr lang="es-ES" altLang="ja-JP" sz="1200" b="0" i="0" dirty="0">
                          <a:solidFill>
                            <a:srgbClr val="02022E"/>
                          </a:solidFill>
                          <a:latin typeface="Noto Serif JP" panose="02020400000000000000" pitchFamily="18" charset="-128"/>
                          <a:ea typeface="Noto Serif JP" panose="02020400000000000000" pitchFamily="18" charset="-128"/>
                        </a:rPr>
                        <a:t>Collaboration Video Ads </a:t>
                      </a:r>
                      <a:r>
                        <a:rPr lang="ja-JP" altLang="en-US" sz="1200" b="0" i="0">
                          <a:solidFill>
                            <a:srgbClr val="02022E"/>
                          </a:solidFill>
                          <a:latin typeface="Noto Serif JP" panose="02020400000000000000" pitchFamily="18" charset="-128"/>
                          <a:ea typeface="Noto Serif JP" panose="02020400000000000000" pitchFamily="18" charset="-128"/>
                        </a:rPr>
                        <a:t>を発注の場合、</a:t>
                      </a:r>
                      <a:r>
                        <a:rPr lang="es-ES" altLang="ja-JP" sz="1200" b="0" i="0" dirty="0">
                          <a:solidFill>
                            <a:srgbClr val="02022E"/>
                          </a:solidFill>
                          <a:latin typeface="Noto Serif JP" panose="02020400000000000000" pitchFamily="18" charset="-128"/>
                          <a:ea typeface="Noto Serif JP" panose="02020400000000000000" pitchFamily="18" charset="-128"/>
                        </a:rPr>
                        <a:t>FULL </a:t>
                      </a:r>
                      <a:r>
                        <a:rPr lang="ja-JP" altLang="en-US" sz="1200" b="0" i="0">
                          <a:solidFill>
                            <a:srgbClr val="02022E"/>
                          </a:solidFill>
                          <a:latin typeface="Noto Serif JP" panose="02020400000000000000" pitchFamily="18" charset="-128"/>
                          <a:ea typeface="Noto Serif JP" panose="02020400000000000000" pitchFamily="18" charset="-128"/>
                        </a:rPr>
                        <a:t>で</a:t>
                      </a:r>
                      <a:r>
                        <a:rPr lang="en-US" altLang="ja-JP" sz="1200" b="0" i="0" dirty="0">
                          <a:solidFill>
                            <a:srgbClr val="02022E"/>
                          </a:solidFill>
                          <a:latin typeface="Noto Serif JP" panose="02020400000000000000" pitchFamily="18" charset="-128"/>
                          <a:ea typeface="Noto Serif JP" panose="02020400000000000000" pitchFamily="18" charset="-128"/>
                        </a:rPr>
                        <a:t>50 </a:t>
                      </a:r>
                      <a:r>
                        <a:rPr lang="ja-JP" altLang="en-US" sz="1200" b="0" i="0">
                          <a:solidFill>
                            <a:srgbClr val="02022E"/>
                          </a:solidFill>
                          <a:latin typeface="Noto Serif JP" panose="02020400000000000000" pitchFamily="18" charset="-128"/>
                          <a:ea typeface="Noto Serif JP" panose="02020400000000000000" pitchFamily="18" charset="-128"/>
                        </a:rPr>
                        <a:t>万円／</a:t>
                      </a:r>
                      <a:r>
                        <a:rPr lang="es-ES" altLang="ja-JP" sz="1200" b="0" i="0" dirty="0">
                          <a:solidFill>
                            <a:srgbClr val="02022E"/>
                          </a:solidFill>
                          <a:latin typeface="Noto Serif JP" panose="02020400000000000000" pitchFamily="18" charset="-128"/>
                          <a:ea typeface="Noto Serif JP" panose="02020400000000000000" pitchFamily="18" charset="-128"/>
                        </a:rPr>
                        <a:t>HALF </a:t>
                      </a:r>
                      <a:r>
                        <a:rPr lang="ja-JP" altLang="en-US" sz="1200" b="0" i="0">
                          <a:solidFill>
                            <a:srgbClr val="02022E"/>
                          </a:solidFill>
                          <a:latin typeface="Noto Serif JP" panose="02020400000000000000" pitchFamily="18" charset="-128"/>
                          <a:ea typeface="Noto Serif JP" panose="02020400000000000000" pitchFamily="18" charset="-128"/>
                        </a:rPr>
                        <a:t>で</a:t>
                      </a:r>
                      <a:r>
                        <a:rPr lang="en-US" altLang="ja-JP" sz="1200" b="0" i="0" dirty="0">
                          <a:solidFill>
                            <a:srgbClr val="02022E"/>
                          </a:solidFill>
                          <a:latin typeface="Noto Serif JP" panose="02020400000000000000" pitchFamily="18" charset="-128"/>
                          <a:ea typeface="Noto Serif JP" panose="02020400000000000000" pitchFamily="18" charset="-128"/>
                        </a:rPr>
                        <a:t>30 </a:t>
                      </a:r>
                      <a:r>
                        <a:rPr lang="ja-JP" altLang="en-US" sz="1200" b="0" i="0">
                          <a:solidFill>
                            <a:srgbClr val="02022E"/>
                          </a:solidFill>
                          <a:latin typeface="Noto Serif JP" panose="02020400000000000000" pitchFamily="18" charset="-128"/>
                          <a:ea typeface="Noto Serif JP" panose="02020400000000000000" pitchFamily="18" charset="-128"/>
                        </a:rPr>
                        <a:t>万円</a:t>
                      </a:r>
                      <a:br>
                        <a:rPr lang="ja-JP" altLang="en-US" sz="1200" b="0" i="0">
                          <a:solidFill>
                            <a:srgbClr val="02022E"/>
                          </a:solidFill>
                          <a:latin typeface="Noto Serif JP" panose="02020400000000000000" pitchFamily="18" charset="-128"/>
                          <a:ea typeface="Noto Serif JP" panose="02020400000000000000" pitchFamily="18" charset="-128"/>
                        </a:rPr>
                      </a:br>
                      <a:r>
                        <a:rPr lang="ja-JP" altLang="en-US" sz="1200" b="0" i="0">
                          <a:solidFill>
                            <a:srgbClr val="02022E"/>
                          </a:solidFill>
                          <a:latin typeface="Noto Serif JP" panose="02020400000000000000" pitchFamily="18" charset="-128"/>
                          <a:ea typeface="Noto Serif JP" panose="02020400000000000000" pitchFamily="18" charset="-128"/>
                        </a:rPr>
                        <a:t>追加にてセットで放映可能。広告と同一商材でのセット配信のみ可能です。</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a:lnSpc>
                          <a:spcPts val="2160"/>
                        </a:lnSpc>
                      </a:pPr>
                      <a:r>
                        <a:rPr lang="ja-JP" altLang="en-US" sz="1200" b="0" i="0">
                          <a:solidFill>
                            <a:srgbClr val="02022E"/>
                          </a:solidFill>
                          <a:latin typeface="Noto Serif JP" panose="02020400000000000000" pitchFamily="18" charset="-128"/>
                          <a:ea typeface="Noto Serif JP" panose="02020400000000000000" pitchFamily="18" charset="-128"/>
                        </a:rPr>
                        <a:t>コンテンツの素材規定は</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に準拠します。</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P21</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490737035"/>
                  </a:ext>
                </a:extLst>
              </a:tr>
              <a:tr h="1453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Contents枠と同じ料金</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nSpc>
                          <a:spcPts val="2160"/>
                        </a:lnSpc>
                      </a:pPr>
                      <a:r>
                        <a:rPr lang="es-ES" altLang="ja-JP" sz="1200" b="0" i="0" dirty="0">
                          <a:solidFill>
                            <a:srgbClr val="02022E"/>
                          </a:solidFill>
                          <a:latin typeface="Noto Serif JP" panose="02020400000000000000" pitchFamily="18" charset="-128"/>
                          <a:ea typeface="Noto Serif JP" panose="02020400000000000000" pitchFamily="18" charset="-128"/>
                        </a:rPr>
                        <a:t>Standard Video Ads</a:t>
                      </a:r>
                      <a:r>
                        <a:rPr lang="ja-JP" altLang="en-US" sz="1200" b="0" i="0">
                          <a:solidFill>
                            <a:srgbClr val="02022E"/>
                          </a:solidFill>
                          <a:latin typeface="Noto Serif JP" panose="02020400000000000000" pitchFamily="18" charset="-128"/>
                          <a:ea typeface="Noto Serif JP" panose="02020400000000000000" pitchFamily="18" charset="-128"/>
                        </a:rPr>
                        <a:t>を発注の場合、</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枠を購入頂くことでセットで放映可能。ただし、その場合は最大</a:t>
                      </a:r>
                      <a:r>
                        <a:rPr lang="en-US" altLang="ja-JP" sz="1200" b="0" i="0" dirty="0">
                          <a:solidFill>
                            <a:srgbClr val="02022E"/>
                          </a:solidFill>
                          <a:latin typeface="Noto Serif JP" panose="02020400000000000000" pitchFamily="18" charset="-128"/>
                          <a:ea typeface="Noto Serif JP" panose="02020400000000000000" pitchFamily="18" charset="-128"/>
                        </a:rPr>
                        <a:t>60</a:t>
                      </a:r>
                      <a:r>
                        <a:rPr lang="ja-JP" altLang="en-US" sz="1200" b="0" i="0">
                          <a:solidFill>
                            <a:srgbClr val="02022E"/>
                          </a:solidFill>
                          <a:latin typeface="Noto Serif JP" panose="02020400000000000000" pitchFamily="18" charset="-128"/>
                          <a:ea typeface="Noto Serif JP" panose="02020400000000000000" pitchFamily="18" charset="-128"/>
                        </a:rPr>
                        <a:t>秒（コンテンツ</a:t>
                      </a:r>
                      <a:r>
                        <a:rPr lang="en-US" altLang="ja-JP" sz="1200" b="0" i="0" dirty="0">
                          <a:solidFill>
                            <a:srgbClr val="02022E"/>
                          </a:solidFill>
                          <a:latin typeface="Noto Serif JP" panose="02020400000000000000" pitchFamily="18" charset="-128"/>
                          <a:ea typeface="Noto Serif JP" panose="02020400000000000000" pitchFamily="18" charset="-128"/>
                        </a:rPr>
                        <a:t>30</a:t>
                      </a:r>
                      <a:r>
                        <a:rPr lang="ja-JP" altLang="en-US" sz="1200" b="0" i="0">
                          <a:solidFill>
                            <a:srgbClr val="02022E"/>
                          </a:solidFill>
                          <a:latin typeface="Noto Serif JP" panose="02020400000000000000" pitchFamily="18" charset="-128"/>
                          <a:ea typeface="Noto Serif JP" panose="02020400000000000000" pitchFamily="18" charset="-128"/>
                        </a:rPr>
                        <a:t>秒＋広告</a:t>
                      </a:r>
                      <a:r>
                        <a:rPr lang="en-US" altLang="ja-JP" sz="1200" b="0" i="0" dirty="0">
                          <a:solidFill>
                            <a:srgbClr val="02022E"/>
                          </a:solidFill>
                          <a:latin typeface="Noto Serif JP" panose="02020400000000000000" pitchFamily="18" charset="-128"/>
                          <a:ea typeface="Noto Serif JP" panose="02020400000000000000" pitchFamily="18" charset="-128"/>
                        </a:rPr>
                        <a:t>30</a:t>
                      </a:r>
                      <a:r>
                        <a:rPr lang="ja-JP" altLang="en-US" sz="1200" b="0" i="0">
                          <a:solidFill>
                            <a:srgbClr val="02022E"/>
                          </a:solidFill>
                          <a:latin typeface="Noto Serif JP" panose="02020400000000000000" pitchFamily="18" charset="-128"/>
                          <a:ea typeface="Noto Serif JP" panose="02020400000000000000" pitchFamily="18" charset="-128"/>
                        </a:rPr>
                        <a:t>秒）</a:t>
                      </a:r>
                      <a:r>
                        <a:rPr lang="en-US" altLang="ja-JP" sz="1200" b="0" i="0" dirty="0">
                          <a:solidFill>
                            <a:srgbClr val="02022E"/>
                          </a:solidFill>
                          <a:latin typeface="Noto Serif JP" panose="02020400000000000000" pitchFamily="18" charset="-128"/>
                          <a:ea typeface="Noto Serif JP" panose="02020400000000000000" pitchFamily="18" charset="-128"/>
                        </a:rPr>
                        <a:t>1</a:t>
                      </a:r>
                      <a:r>
                        <a:rPr lang="ja-JP" altLang="en-US" sz="1200" b="0" i="0">
                          <a:solidFill>
                            <a:srgbClr val="02022E"/>
                          </a:solidFill>
                          <a:latin typeface="Noto Serif JP" panose="02020400000000000000" pitchFamily="18" charset="-128"/>
                          <a:ea typeface="Noto Serif JP" panose="02020400000000000000" pitchFamily="18" charset="-128"/>
                        </a:rPr>
                        <a:t>本の完パケ動画としての入稿が必要となります。</a:t>
                      </a:r>
                      <a:r>
                        <a:rPr lang="es-ES" altLang="ja-JP" sz="1200" b="0" i="0" dirty="0">
                          <a:solidFill>
                            <a:srgbClr val="02022E"/>
                          </a:solidFill>
                          <a:latin typeface="Noto Serif JP" panose="02020400000000000000" pitchFamily="18" charset="-128"/>
                          <a:ea typeface="Noto Serif JP" panose="02020400000000000000" pitchFamily="18" charset="-128"/>
                        </a:rPr>
                        <a:t> Tie-up Contents</a:t>
                      </a:r>
                      <a:r>
                        <a:rPr lang="ja-JP" altLang="en-US" sz="1200" b="0" i="0">
                          <a:solidFill>
                            <a:srgbClr val="02022E"/>
                          </a:solidFill>
                          <a:latin typeface="Noto Serif JP" panose="02020400000000000000" pitchFamily="18" charset="-128"/>
                          <a:ea typeface="Noto Serif JP" panose="02020400000000000000" pitchFamily="18" charset="-128"/>
                        </a:rPr>
                        <a:t>枠購入でのセット配信のため同一企業様の異なる商材でのセット配信も可能です。</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a:lnSpc>
                          <a:spcPts val="2160"/>
                        </a:lnSpc>
                      </a:pPr>
                      <a:r>
                        <a:rPr lang="ja-JP" altLang="en-US" sz="1200" b="0" i="0">
                          <a:solidFill>
                            <a:srgbClr val="02022E"/>
                          </a:solidFill>
                          <a:latin typeface="Noto Serif JP" panose="02020400000000000000" pitchFamily="18" charset="-128"/>
                          <a:ea typeface="Noto Serif JP" panose="02020400000000000000" pitchFamily="18" charset="-128"/>
                        </a:rPr>
                        <a:t>コンテンツの素材規定は</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に準拠します。</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2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796446274"/>
                  </a:ext>
                </a:extLst>
              </a:tr>
              <a:tr h="1453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a:solidFill>
                            <a:srgbClr val="02022E"/>
                          </a:solidFill>
                          <a:latin typeface="Noto Serif JP" panose="02020400000000000000" pitchFamily="18" charset="-128"/>
                          <a:ea typeface="Noto Serif JP" panose="02020400000000000000" pitchFamily="18" charset="-128"/>
                        </a:rPr>
                        <a:t>タクシー車内サンプリング</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dirty="0">
                          <a:solidFill>
                            <a:srgbClr val="02022E"/>
                          </a:solidFill>
                          <a:latin typeface="Noto Serif JP" panose="02020400000000000000" pitchFamily="18" charset="-128"/>
                          <a:ea typeface="Noto Serif JP" panose="02020400000000000000" pitchFamily="18" charset="-128"/>
                        </a:rPr>
                        <a:t>Tokyo Prime</a:t>
                      </a:r>
                      <a:r>
                        <a:rPr lang="ja-JP" altLang="en-US" sz="1200" b="0" i="0">
                          <a:solidFill>
                            <a:srgbClr val="02022E"/>
                          </a:solidFill>
                          <a:latin typeface="Noto Serif JP" panose="02020400000000000000" pitchFamily="18" charset="-128"/>
                          <a:ea typeface="Noto Serif JP" panose="02020400000000000000" pitchFamily="18" charset="-128"/>
                        </a:rPr>
                        <a:t>での</a:t>
                      </a:r>
                      <a:r>
                        <a:rPr lang="en-US" altLang="ja-JP" sz="1200" b="0" i="0" dirty="0">
                          <a:solidFill>
                            <a:srgbClr val="02022E"/>
                          </a:solidFill>
                          <a:latin typeface="Noto Serif JP" panose="02020400000000000000" pitchFamily="18" charset="-128"/>
                          <a:ea typeface="Noto Serif JP" panose="02020400000000000000" pitchFamily="18" charset="-128"/>
                        </a:rPr>
                        <a:t>2</a:t>
                      </a:r>
                      <a:r>
                        <a:rPr lang="ja-JP" altLang="en-US" sz="1200" b="0" i="0">
                          <a:solidFill>
                            <a:srgbClr val="02022E"/>
                          </a:solidFill>
                          <a:latin typeface="Noto Serif JP" panose="02020400000000000000" pitchFamily="18" charset="-128"/>
                          <a:ea typeface="Noto Serif JP" panose="02020400000000000000" pitchFamily="18" charset="-128"/>
                        </a:rPr>
                        <a:t>週間以上の広告出稿</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dirty="0">
                          <a:solidFill>
                            <a:srgbClr val="02022E"/>
                          </a:solidFill>
                          <a:latin typeface="Noto Serif JP" panose="02020400000000000000" pitchFamily="18" charset="-128"/>
                          <a:ea typeface="Noto Serif JP" panose="02020400000000000000" pitchFamily="18" charset="-128"/>
                        </a:rPr>
                        <a:t>※</a:t>
                      </a:r>
                      <a:r>
                        <a:rPr lang="ja-JP" altLang="en-US" sz="1200" b="0" i="0">
                          <a:solidFill>
                            <a:srgbClr val="02022E"/>
                          </a:solidFill>
                          <a:latin typeface="Noto Serif JP" panose="02020400000000000000" pitchFamily="18" charset="-128"/>
                          <a:ea typeface="Noto Serif JP" panose="02020400000000000000" pitchFamily="18" charset="-128"/>
                        </a:rPr>
                        <a:t>東京都内を走る全台での配信必須</a:t>
                      </a:r>
                      <a:r>
                        <a:rPr lang="en-US" altLang="ja-JP" sz="1200" b="0" i="0" dirty="0">
                          <a:solidFill>
                            <a:srgbClr val="02022E"/>
                          </a:solidFill>
                          <a:latin typeface="Noto Serif JP" panose="02020400000000000000" pitchFamily="18" charset="-128"/>
                          <a:ea typeface="Noto Serif JP" panose="02020400000000000000" pitchFamily="18" charset="-128"/>
                        </a:rPr>
                        <a:t> </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dirty="0">
                          <a:solidFill>
                            <a:srgbClr val="02022E"/>
                          </a:solidFill>
                          <a:latin typeface="Noto Serif JP" panose="02020400000000000000" pitchFamily="18" charset="-128"/>
                          <a:ea typeface="Noto Serif JP" panose="02020400000000000000" pitchFamily="18" charset="-128"/>
                        </a:rPr>
                        <a:t>60</a:t>
                      </a:r>
                      <a:r>
                        <a:rPr lang="ja-JP" altLang="en-US" sz="1200" b="0" i="0">
                          <a:solidFill>
                            <a:srgbClr val="02022E"/>
                          </a:solidFill>
                          <a:latin typeface="Noto Serif JP" panose="02020400000000000000" pitchFamily="18" charset="-128"/>
                          <a:ea typeface="Noto Serif JP" panose="02020400000000000000" pitchFamily="18" charset="-128"/>
                        </a:rPr>
                        <a:t>万円</a:t>
                      </a:r>
                      <a:r>
                        <a:rPr lang="en-US" altLang="ja-JP" sz="1200" b="0" i="0" dirty="0">
                          <a:solidFill>
                            <a:srgbClr val="02022E"/>
                          </a:solidFill>
                          <a:latin typeface="Noto Serif JP" panose="02020400000000000000" pitchFamily="18" charset="-128"/>
                          <a:ea typeface="Noto Serif JP" panose="02020400000000000000" pitchFamily="18" charset="-128"/>
                        </a:rPr>
                        <a:t>〜</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nSpc>
                          <a:spcPts val="2160"/>
                        </a:lnSpc>
                      </a:pPr>
                      <a:r>
                        <a:rPr lang="ja-JP" altLang="en-US" sz="1200" b="0" i="0">
                          <a:solidFill>
                            <a:srgbClr val="02022E"/>
                          </a:solidFill>
                          <a:latin typeface="Noto Serif JP" panose="02020400000000000000" pitchFamily="18" charset="-128"/>
                          <a:ea typeface="Noto Serif JP" panose="02020400000000000000" pitchFamily="18" charset="-128"/>
                        </a:rPr>
                        <a:t>東京を走行する</a:t>
                      </a:r>
                      <a:r>
                        <a:rPr lang="en-US" altLang="ja-JP" sz="1200" b="0" i="0" dirty="0">
                          <a:solidFill>
                            <a:srgbClr val="02022E"/>
                          </a:solidFill>
                          <a:latin typeface="Noto Serif JP" panose="02020400000000000000" pitchFamily="18" charset="-128"/>
                          <a:ea typeface="Noto Serif JP" panose="02020400000000000000" pitchFamily="18" charset="-128"/>
                        </a:rPr>
                        <a:t>Tokyo Prime</a:t>
                      </a:r>
                      <a:r>
                        <a:rPr lang="ja-JP" altLang="en-US" sz="1200" b="0" i="0">
                          <a:solidFill>
                            <a:srgbClr val="02022E"/>
                          </a:solidFill>
                          <a:latin typeface="Noto Serif JP" panose="02020400000000000000" pitchFamily="18" charset="-128"/>
                          <a:ea typeface="Noto Serif JP" panose="02020400000000000000" pitchFamily="18" charset="-128"/>
                        </a:rPr>
                        <a:t>端末設置タクシー全台に配信の広告メニュー</a:t>
                      </a:r>
                      <a:r>
                        <a:rPr lang="en-US" altLang="ja-JP" sz="1200" b="0" i="0" dirty="0">
                          <a:solidFill>
                            <a:srgbClr val="02022E"/>
                          </a:solidFill>
                          <a:latin typeface="Noto Serif JP" panose="02020400000000000000" pitchFamily="18" charset="-128"/>
                          <a:ea typeface="Noto Serif JP" panose="02020400000000000000" pitchFamily="18" charset="-128"/>
                        </a:rPr>
                        <a:t>2</a:t>
                      </a:r>
                      <a:r>
                        <a:rPr lang="ja-JP" altLang="en-US" sz="1200" b="0" i="0">
                          <a:solidFill>
                            <a:srgbClr val="02022E"/>
                          </a:solidFill>
                          <a:latin typeface="Noto Serif JP" panose="02020400000000000000" pitchFamily="18" charset="-128"/>
                          <a:ea typeface="Noto Serif JP" panose="02020400000000000000" pitchFamily="18" charset="-128"/>
                        </a:rPr>
                        <a:t>週間以上の出稿にて、日本交通のタクシーを活用した車内サンプリングが可能です。</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dirty="0">
                          <a:solidFill>
                            <a:srgbClr val="02022E"/>
                          </a:solidFill>
                          <a:latin typeface="Noto Serif JP" panose="02020400000000000000" pitchFamily="18" charset="-128"/>
                          <a:ea typeface="Noto Serif JP" panose="02020400000000000000" pitchFamily="18" charset="-128"/>
                        </a:rPr>
                        <a:t>P23</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400486019"/>
                  </a:ext>
                </a:extLst>
              </a:tr>
              <a:tr h="1453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マーケティングリサーチ</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Pure Ads</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メニュー</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60万円</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216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グロス税別</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万円以上のご発注で態度変容調査を無償提供いたします。グロス税別</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万円未満のご発注の場合は</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万円にて 同様の調査をご提供いたします。</a:t>
                      </a:r>
                    </a:p>
                    <a:p>
                      <a:pPr marL="171450" lvl="0" indent="-171450">
                        <a:lnSpc>
                          <a:spcPts val="2160"/>
                        </a:lnSpc>
                        <a:buFont typeface="システムフォント（レギュラー）"/>
                        <a:buChar cha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無償提供は</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ヶ月の間に１回のみとします</a:t>
                      </a:r>
                      <a:endPar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marR="0" lvl="0" indent="-171450" algn="l" defTabSz="914400" rtl="0" eaLnBrk="1" fontAlgn="auto" latinLnBrk="0" hangingPunct="1">
                        <a:lnSpc>
                          <a:spcPts val="2160"/>
                        </a:lnSpc>
                        <a:spcBef>
                          <a:spcPts val="0"/>
                        </a:spcBef>
                        <a:spcAft>
                          <a:spcPts val="0"/>
                        </a:spcAft>
                        <a:buClrTx/>
                        <a:buSzTx/>
                        <a:buFont typeface="システムフォント（レギュラー）"/>
                        <a:buChar char="※"/>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弊社規定の調査票から内容を変更する場合は、料金が変わる場合があります</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P24</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80113402"/>
                  </a:ext>
                </a:extLst>
              </a:tr>
            </a:tbl>
          </a:graphicData>
        </a:graphic>
      </p:graphicFrame>
    </p:spTree>
    <p:extLst>
      <p:ext uri="{BB962C8B-B14F-4D97-AF65-F5344CB8AC3E}">
        <p14:creationId xmlns:p14="http://schemas.microsoft.com/office/powerpoint/2010/main" val="2571561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51433" y="2057845"/>
            <a:ext cx="8153400" cy="676275"/>
          </a:xfrm>
          <a:prstGeom prst="rect">
            <a:avLst/>
          </a:prstGeom>
        </p:spPr>
      </p:pic>
      <p:sp>
        <p:nvSpPr>
          <p:cNvPr id="20" name="Object19"/>
          <p:cNvSpPr/>
          <p:nvPr/>
        </p:nvSpPr>
        <p:spPr>
          <a:xfrm>
            <a:off x="647699" y="1029145"/>
            <a:ext cx="13725525" cy="1028700"/>
          </a:xfrm>
          <a:prstGeom prst="rect">
            <a:avLst/>
          </a:prstGeom>
          <a:noFill/>
          <a:ln/>
        </p:spPr>
        <p:txBody>
          <a:bodyPr wrap="square" lIns="0" tIns="0" rIns="0" bIns="0" rtlCol="0" anchor="ctr" anchorCtr="0">
            <a:noAutofit/>
          </a:bodyPr>
          <a:lstStyle/>
          <a:p>
            <a:pPr>
              <a:lnSpc>
                <a:spcPts val="2700"/>
              </a:lnSpc>
            </a:pPr>
            <a:r>
              <a:rPr lang="en-US" sz="2000" dirty="0">
                <a:solidFill>
                  <a:srgbClr val="02022E"/>
                </a:solidFill>
                <a:latin typeface="Noto Serif JP" panose="02020400000000000000" pitchFamily="18" charset="-128"/>
                <a:ea typeface="Noto Serif JP" panose="02020400000000000000" pitchFamily="18" charset="-128"/>
              </a:rPr>
              <a:t>Tokyo Prime </a:t>
            </a:r>
            <a:r>
              <a:rPr lang="ja-JP" altLang="en-US" sz="2000">
                <a:solidFill>
                  <a:srgbClr val="02022E"/>
                </a:solidFill>
                <a:latin typeface="Noto Serif JP" panose="02020400000000000000" pitchFamily="18" charset="-128"/>
                <a:ea typeface="Noto Serif JP" panose="02020400000000000000" pitchFamily="18" charset="-128"/>
              </a:rPr>
              <a:t>での広告掲載と同時に、格式があり高級感のある日本交通のタクシー車内で</a:t>
            </a:r>
          </a:p>
          <a:p>
            <a:pPr>
              <a:lnSpc>
                <a:spcPts val="2700"/>
              </a:lnSpc>
            </a:pPr>
            <a:r>
              <a:rPr lang="ja-JP" altLang="en-US" sz="2000">
                <a:solidFill>
                  <a:srgbClr val="02022E"/>
                </a:solidFill>
                <a:latin typeface="Noto Serif JP" panose="02020400000000000000" pitchFamily="18" charset="-128"/>
                <a:ea typeface="Noto Serif JP" panose="02020400000000000000" pitchFamily="18" charset="-128"/>
              </a:rPr>
              <a:t>商品をサンプリングできるメニューです。</a:t>
            </a:r>
          </a:p>
        </p:txBody>
      </p:sp>
      <p:sp>
        <p:nvSpPr>
          <p:cNvPr id="24" name="Object23"/>
          <p:cNvSpPr/>
          <p:nvPr/>
        </p:nvSpPr>
        <p:spPr>
          <a:xfrm>
            <a:off x="12604874" y="2340690"/>
            <a:ext cx="1246518" cy="200952"/>
          </a:xfrm>
          <a:prstGeom prst="rect">
            <a:avLst/>
          </a:prstGeom>
          <a:noFill/>
          <a:ln/>
        </p:spPr>
        <p:txBody>
          <a:bodyPr wrap="square" lIns="0" tIns="0" rIns="0" bIns="0" rtlCol="0" anchor="ctr" anchorCtr="0">
            <a:spAutoFit/>
          </a:bodyPr>
          <a:lstStyle/>
          <a:p>
            <a:pPr algn="ctr">
              <a:lnSpc>
                <a:spcPts val="1425"/>
              </a:lnSpc>
            </a:pPr>
            <a:r>
              <a:rPr lang="en-US" sz="2000" kern="0" spc="120" dirty="0">
                <a:solidFill>
                  <a:srgbClr val="F0F2FB"/>
                </a:solidFill>
                <a:latin typeface="Noto Serif JP Regular" pitchFamily="34" charset="0"/>
                <a:ea typeface="Noto Serif JP Regular" pitchFamily="34" charset="-122"/>
                <a:cs typeface="Noto Serif JP Regular" pitchFamily="34" charset="-120"/>
              </a:rPr>
              <a:t>適用</a:t>
            </a:r>
            <a:r>
              <a:rPr lang="en-US" sz="2000" b="0" i="0" kern="0" spc="120" dirty="0">
                <a:solidFill>
                  <a:srgbClr val="F0F2FB"/>
                </a:solidFill>
                <a:latin typeface="Noto Serif JP Regular" pitchFamily="34" charset="0"/>
                <a:ea typeface="Noto Serif JP Regular" pitchFamily="34" charset="-122"/>
                <a:cs typeface="Noto Serif JP Regular" pitchFamily="34" charset="-120"/>
              </a:rPr>
              <a:t>条件</a:t>
            </a:r>
            <a:endParaRPr lang="en-US" sz="2000" dirty="0"/>
          </a:p>
        </p:txBody>
      </p:sp>
      <p:sp>
        <p:nvSpPr>
          <p:cNvPr id="3" name="テキスト プレースホルダー 2">
            <a:extLst>
              <a:ext uri="{FF2B5EF4-FFF2-40B4-BE49-F238E27FC236}">
                <a16:creationId xmlns:a16="http://schemas.microsoft.com/office/drawing/2014/main" id="{08EE8337-ADF4-E4F0-99E1-040B5DF36C88}"/>
              </a:ext>
            </a:extLst>
          </p:cNvPr>
          <p:cNvSpPr>
            <a:spLocks noGrp="1"/>
          </p:cNvSpPr>
          <p:nvPr>
            <p:ph type="body" sz="quarter" idx="10"/>
          </p:nvPr>
        </p:nvSpPr>
        <p:spPr>
          <a:xfrm>
            <a:off x="674804" y="129266"/>
            <a:ext cx="11000125" cy="639762"/>
          </a:xfrm>
        </p:spPr>
        <p:txBody>
          <a:bodyPr/>
          <a:lstStyle/>
          <a:p>
            <a:r>
              <a:rPr lang="ja-JP" altLang="en-US"/>
              <a:t>オプションメニュー</a:t>
            </a:r>
            <a:r>
              <a:rPr lang="en-US" altLang="ja-JP" dirty="0"/>
              <a:t> </a:t>
            </a:r>
            <a:r>
              <a:rPr lang="ja-JP" altLang="en-US"/>
              <a:t>タクシー車内サンプリングメニュー</a:t>
            </a:r>
          </a:p>
        </p:txBody>
      </p:sp>
      <p:graphicFrame>
        <p:nvGraphicFramePr>
          <p:cNvPr id="2" name="表 5">
            <a:extLst>
              <a:ext uri="{FF2B5EF4-FFF2-40B4-BE49-F238E27FC236}">
                <a16:creationId xmlns:a16="http://schemas.microsoft.com/office/drawing/2014/main" id="{6623264C-0E7A-2E36-7A65-8FB2A811D11D}"/>
              </a:ext>
            </a:extLst>
          </p:cNvPr>
          <p:cNvGraphicFramePr>
            <a:graphicFrameLocks noGrp="1"/>
          </p:cNvGraphicFramePr>
          <p:nvPr>
            <p:extLst>
              <p:ext uri="{D42A27DB-BD31-4B8C-83A1-F6EECF244321}">
                <p14:modId xmlns:p14="http://schemas.microsoft.com/office/powerpoint/2010/main" val="991890438"/>
              </p:ext>
            </p:extLst>
          </p:nvPr>
        </p:nvGraphicFramePr>
        <p:xfrm>
          <a:off x="647699" y="2081501"/>
          <a:ext cx="7971170" cy="6346761"/>
        </p:xfrm>
        <a:graphic>
          <a:graphicData uri="http://schemas.openxmlformats.org/drawingml/2006/table">
            <a:tbl>
              <a:tblPr firstRow="1" bandRow="1">
                <a:tableStyleId>{5C22544A-7EE6-4342-B048-85BDC9FD1C3A}</a:tableStyleId>
              </a:tblPr>
              <a:tblGrid>
                <a:gridCol w="2281481">
                  <a:extLst>
                    <a:ext uri="{9D8B030D-6E8A-4147-A177-3AD203B41FA5}">
                      <a16:colId xmlns:a16="http://schemas.microsoft.com/office/drawing/2014/main" val="3102703487"/>
                    </a:ext>
                  </a:extLst>
                </a:gridCol>
                <a:gridCol w="5689689">
                  <a:extLst>
                    <a:ext uri="{9D8B030D-6E8A-4147-A177-3AD203B41FA5}">
                      <a16:colId xmlns:a16="http://schemas.microsoft.com/office/drawing/2014/main" val="2564056743"/>
                    </a:ext>
                  </a:extLst>
                </a:gridCol>
              </a:tblGrid>
              <a:tr h="7619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オプション名</a:t>
                      </a:r>
                      <a:endParaRPr lang="en-US" altLang="ja-JP" sz="16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02022E"/>
                    </a:solidFill>
                  </a:tcPr>
                </a:tc>
                <a:tc>
                  <a:txBody>
                    <a:bodyPr/>
                    <a:lstStyle/>
                    <a:p>
                      <a:pPr marL="0" marR="0" lvl="0" indent="0" algn="l" rtl="0">
                        <a:lnSpc>
                          <a:spcPct val="130000"/>
                        </a:lnSpc>
                        <a:spcBef>
                          <a:spcPts val="0"/>
                        </a:spcBef>
                        <a:spcAft>
                          <a:spcPts val="0"/>
                        </a:spcAft>
                        <a:buNone/>
                      </a:pP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タクシー車内サンプリング</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905548"/>
                  </a:ext>
                </a:extLst>
              </a:tr>
              <a:tr h="8416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erif JP Regular" pitchFamily="34" charset="0"/>
                          <a:ea typeface="Noto Serif JP Regular" pitchFamily="34" charset="-122"/>
                          <a:cs typeface="Noto Serif JP Regular" pitchFamily="34" charset="-120"/>
                        </a:rPr>
                        <a:t>実施条件</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rtl="0">
                        <a:lnSpc>
                          <a:spcPct val="130000"/>
                        </a:lnSpc>
                        <a:spcBef>
                          <a:spcPts val="0"/>
                        </a:spcBef>
                        <a:spcAft>
                          <a:spcPts val="0"/>
                        </a:spcAft>
                        <a:buClr>
                          <a:srgbClr val="113766"/>
                        </a:buClr>
                        <a:buSzPts val="1000"/>
                        <a:buFont typeface="Arial"/>
                        <a:buNone/>
                      </a:pPr>
                      <a:r>
                        <a:rPr lang="es-ES" altLang="ja-JP" sz="1600" b="0" i="0" dirty="0">
                          <a:solidFill>
                            <a:srgbClr val="02022E"/>
                          </a:solidFill>
                          <a:latin typeface="Noto Serif JP" panose="02020400000000000000" pitchFamily="18" charset="-128"/>
                          <a:ea typeface="Noto Serif JP" panose="02020400000000000000" pitchFamily="18" charset="-128"/>
                          <a:cs typeface="Arial"/>
                          <a:sym typeface="Arial"/>
                        </a:rPr>
                        <a:t>Tokyo Prime </a:t>
                      </a: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での連続</a:t>
                      </a:r>
                      <a:r>
                        <a:rPr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rPr>
                        <a:t>2</a:t>
                      </a: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週間以上の広告出稿</a:t>
                      </a:r>
                    </a:p>
                    <a:p>
                      <a:pPr marL="0" marR="0" lvl="0" indent="0" algn="l" rtl="0">
                        <a:lnSpc>
                          <a:spcPct val="130000"/>
                        </a:lnSpc>
                        <a:spcBef>
                          <a:spcPts val="0"/>
                        </a:spcBef>
                        <a:spcAft>
                          <a:spcPts val="0"/>
                        </a:spcAft>
                        <a:buClr>
                          <a:srgbClr val="113766"/>
                        </a:buClr>
                        <a:buSzPts val="1000"/>
                        <a:buFont typeface="Arial"/>
                        <a:buNone/>
                      </a:pPr>
                      <a:r>
                        <a:rPr lang="en-US" altLang="ja-JP" sz="1200" b="0" i="0" dirty="0">
                          <a:solidFill>
                            <a:srgbClr val="02022E"/>
                          </a:solidFill>
                          <a:latin typeface="Noto Serif JP" panose="02020400000000000000" pitchFamily="18" charset="-128"/>
                          <a:ea typeface="Noto Serif JP" panose="02020400000000000000" pitchFamily="18" charset="-128"/>
                          <a:cs typeface="Arial"/>
                          <a:sym typeface="Arial"/>
                        </a:rPr>
                        <a:t>※</a:t>
                      </a:r>
                      <a:r>
                        <a:rPr lang="ja-JP" altLang="en-US" sz="1200" b="0" i="0">
                          <a:solidFill>
                            <a:srgbClr val="02022E"/>
                          </a:solidFill>
                          <a:latin typeface="Noto Serif JP" panose="02020400000000000000" pitchFamily="18" charset="-128"/>
                          <a:ea typeface="Noto Serif JP" panose="02020400000000000000" pitchFamily="18" charset="-128"/>
                          <a:cs typeface="Arial"/>
                          <a:sym typeface="Arial"/>
                        </a:rPr>
                        <a:t>東京都内を走る全台での配信必須</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13818519"/>
                  </a:ext>
                </a:extLst>
              </a:tr>
              <a:tr h="8416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erif JP Regular" pitchFamily="34" charset="0"/>
                          <a:ea typeface="Noto Serif JP Regular" pitchFamily="34" charset="-122"/>
                          <a:cs typeface="Noto Serif JP Regular" pitchFamily="34" charset="-120"/>
                        </a:rPr>
                        <a:t>サンプリング</a:t>
                      </a:r>
                      <a:endParaRPr lang="en-US" altLang="ja-JP" sz="1600" b="0" i="0" kern="0" spc="120" dirty="0">
                        <a:solidFill>
                          <a:srgbClr val="F0F2FB"/>
                        </a:solidFill>
                        <a:latin typeface="Noto Serif JP Regular" pitchFamily="34" charset="0"/>
                        <a:ea typeface="Noto Serif JP Regular" pitchFamily="34" charset="-122"/>
                        <a:cs typeface="Noto Serif JP Regular"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erif JP Regular" pitchFamily="34" charset="0"/>
                          <a:ea typeface="Noto Serif JP Regular" pitchFamily="34" charset="-122"/>
                          <a:cs typeface="Noto Serif JP Regular" pitchFamily="34" charset="-120"/>
                        </a:rPr>
                        <a:t>タクシー台数</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rtl="0">
                        <a:lnSpc>
                          <a:spcPct val="130000"/>
                        </a:lnSpc>
                        <a:spcBef>
                          <a:spcPts val="0"/>
                        </a:spcBef>
                        <a:spcAft>
                          <a:spcPts val="0"/>
                        </a:spcAft>
                        <a:buNone/>
                      </a:pP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東京都内を走る日本交通タクシー </a:t>
                      </a:r>
                      <a:r>
                        <a:rPr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rPr>
                        <a:t>150</a:t>
                      </a: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台</a:t>
                      </a:r>
                    </a:p>
                    <a:p>
                      <a:pPr marL="0" marR="0" lvl="0" indent="0" algn="l" rtl="0">
                        <a:lnSpc>
                          <a:spcPct val="130000"/>
                        </a:lnSpc>
                        <a:spcBef>
                          <a:spcPts val="0"/>
                        </a:spcBef>
                        <a:spcAft>
                          <a:spcPts val="0"/>
                        </a:spcAft>
                        <a:buNone/>
                      </a:pPr>
                      <a:r>
                        <a:rPr lang="en-US" altLang="ja-JP" sz="1200" b="0" i="0" dirty="0">
                          <a:solidFill>
                            <a:srgbClr val="02022E"/>
                          </a:solidFill>
                          <a:latin typeface="Noto Serif JP" panose="02020400000000000000" pitchFamily="18" charset="-128"/>
                          <a:ea typeface="Noto Serif JP" panose="02020400000000000000" pitchFamily="18" charset="-128"/>
                          <a:cs typeface="Arial"/>
                          <a:sym typeface="Arial"/>
                        </a:rPr>
                        <a:t>※</a:t>
                      </a:r>
                      <a:r>
                        <a:rPr lang="ja-JP" altLang="en-US" sz="1200" b="0" i="0">
                          <a:solidFill>
                            <a:srgbClr val="02022E"/>
                          </a:solidFill>
                          <a:latin typeface="Noto Serif JP" panose="02020400000000000000" pitchFamily="18" charset="-128"/>
                          <a:ea typeface="Noto Serif JP" panose="02020400000000000000" pitchFamily="18" charset="-128"/>
                          <a:cs typeface="Arial"/>
                          <a:sym typeface="Arial"/>
                        </a:rPr>
                        <a:t>東京都内以外は不可</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38547545"/>
                  </a:ext>
                </a:extLst>
              </a:tr>
              <a:tr h="7619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erif JP Regular" pitchFamily="34" charset="0"/>
                          <a:ea typeface="Noto Serif JP Regular" pitchFamily="34" charset="-122"/>
                          <a:cs typeface="Noto Serif JP Regular" pitchFamily="34" charset="-120"/>
                        </a:rPr>
                        <a:t>配布方法</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rtl="0">
                        <a:lnSpc>
                          <a:spcPct val="130000"/>
                        </a:lnSpc>
                        <a:spcBef>
                          <a:spcPts val="0"/>
                        </a:spcBef>
                        <a:spcAft>
                          <a:spcPts val="0"/>
                        </a:spcAft>
                        <a:buClr>
                          <a:srgbClr val="113766"/>
                        </a:buClr>
                        <a:buSzPts val="1000"/>
                        <a:buFont typeface="Arial"/>
                        <a:buNone/>
                      </a:pP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タクシー乗務員からの手渡し配布</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59323529"/>
                  </a:ext>
                </a:extLst>
              </a:tr>
              <a:tr h="7619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erif JP Regular" pitchFamily="34" charset="0"/>
                          <a:ea typeface="Noto Serif JP Regular" pitchFamily="34" charset="-122"/>
                          <a:cs typeface="Noto Serif JP Regular" pitchFamily="34" charset="-120"/>
                        </a:rPr>
                        <a:t>配布単価</a:t>
                      </a: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a:t>
                      </a:r>
                      <a:r>
                        <a:rPr lang="ja-JP" altLang="en-US" sz="1600" b="0" i="0" kern="0" spc="120">
                          <a:solidFill>
                            <a:srgbClr val="F0F2FB"/>
                          </a:solidFill>
                          <a:latin typeface="Noto Serif JP Regular" pitchFamily="34" charset="0"/>
                          <a:ea typeface="Noto Serif JP Regular" pitchFamily="34" charset="-122"/>
                          <a:cs typeface="Noto Serif JP Regular" pitchFamily="34" charset="-120"/>
                        </a:rPr>
                        <a:t>税抜き</a:t>
                      </a: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a:t>
                      </a:r>
                      <a:endParaRPr kumimoji="1" lang="ja-JP" altLang="en-US" sz="16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rtl="0">
                        <a:lnSpc>
                          <a:spcPct val="130000"/>
                        </a:lnSpc>
                        <a:spcBef>
                          <a:spcPts val="0"/>
                        </a:spcBef>
                        <a:spcAft>
                          <a:spcPts val="0"/>
                        </a:spcAft>
                        <a:buNone/>
                      </a:pP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オールターゲット　</a:t>
                      </a:r>
                      <a:r>
                        <a:rPr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rPr>
                        <a:t>@60</a:t>
                      </a: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円</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dirty="0">
                          <a:solidFill>
                            <a:srgbClr val="02022E"/>
                          </a:solidFill>
                          <a:latin typeface="Noto Serif JP" panose="02020400000000000000" pitchFamily="18" charset="-128"/>
                          <a:ea typeface="Noto Serif JP" panose="02020400000000000000" pitchFamily="18" charset="-128"/>
                          <a:cs typeface="Arial"/>
                          <a:sym typeface="Arial"/>
                        </a:rPr>
                        <a:t>※</a:t>
                      </a:r>
                      <a:r>
                        <a:rPr lang="ja-JP" altLang="en-US" sz="1200" b="0" i="0">
                          <a:solidFill>
                            <a:srgbClr val="02022E"/>
                          </a:solidFill>
                          <a:latin typeface="Noto Serif JP" panose="02020400000000000000" pitchFamily="18" charset="-128"/>
                          <a:ea typeface="Noto Serif JP" panose="02020400000000000000" pitchFamily="18" charset="-128"/>
                          <a:cs typeface="Arial"/>
                          <a:sym typeface="Arial"/>
                        </a:rPr>
                        <a:t>料金は手数料が含まれたグロス金額です</a:t>
                      </a:r>
                      <a:endParaRPr kumimoji="1" lang="ja-JP" altLang="en-US"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71142830"/>
                  </a:ext>
                </a:extLst>
              </a:tr>
              <a:tr h="7619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erif JP Regular" pitchFamily="34" charset="0"/>
                          <a:ea typeface="Noto Serif JP Regular" pitchFamily="34" charset="-122"/>
                          <a:cs typeface="Noto Serif JP Regular" pitchFamily="34" charset="-120"/>
                        </a:rPr>
                        <a:t>配布個数</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rtl="0">
                        <a:lnSpc>
                          <a:spcPct val="130000"/>
                        </a:lnSpc>
                        <a:spcBef>
                          <a:spcPts val="0"/>
                        </a:spcBef>
                        <a:spcAft>
                          <a:spcPts val="0"/>
                        </a:spcAft>
                        <a:buNone/>
                      </a:pPr>
                      <a:r>
                        <a:rPr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rPr>
                        <a:t>10,000</a:t>
                      </a: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個</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081118060"/>
                  </a:ext>
                </a:extLst>
              </a:tr>
              <a:tr h="7619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erif JP Regular" pitchFamily="34" charset="0"/>
                          <a:ea typeface="Noto Serif JP Regular" pitchFamily="34" charset="-122"/>
                          <a:cs typeface="Noto Serif JP Regular" pitchFamily="34" charset="-120"/>
                        </a:rPr>
                        <a:t>配布期間</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rtl="0">
                        <a:lnSpc>
                          <a:spcPct val="130000"/>
                        </a:lnSpc>
                        <a:spcBef>
                          <a:spcPts val="0"/>
                        </a:spcBef>
                        <a:spcAft>
                          <a:spcPts val="0"/>
                        </a:spcAft>
                        <a:buNone/>
                      </a:pPr>
                      <a:r>
                        <a:rPr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rPr>
                        <a:t>10,000</a:t>
                      </a: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個 配布あたり</a:t>
                      </a:r>
                      <a:r>
                        <a:rPr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rPr>
                        <a:t>/ 2</a:t>
                      </a: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週間</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205244300"/>
                  </a:ext>
                </a:extLst>
              </a:tr>
              <a:tr h="8416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erif JP Regular" pitchFamily="34" charset="0"/>
                          <a:ea typeface="Noto Serif JP Regular" pitchFamily="34" charset="-122"/>
                          <a:cs typeface="Noto Serif JP Regular" pitchFamily="34" charset="-120"/>
                        </a:rPr>
                        <a:t>枠数</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rtl="0">
                        <a:lnSpc>
                          <a:spcPct val="130000"/>
                        </a:lnSpc>
                        <a:spcBef>
                          <a:spcPts val="0"/>
                        </a:spcBef>
                        <a:spcAft>
                          <a:spcPts val="0"/>
                        </a:spcAft>
                        <a:buNone/>
                      </a:pP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各週 </a:t>
                      </a:r>
                      <a:r>
                        <a:rPr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rPr>
                        <a:t>1</a:t>
                      </a: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枠</a:t>
                      </a:r>
                    </a:p>
                    <a:p>
                      <a:pPr marL="0" marR="0" lvl="0" indent="0" algn="l" rtl="0">
                        <a:lnSpc>
                          <a:spcPct val="130000"/>
                        </a:lnSpc>
                        <a:spcBef>
                          <a:spcPts val="0"/>
                        </a:spcBef>
                        <a:spcAft>
                          <a:spcPts val="0"/>
                        </a:spcAft>
                        <a:buNone/>
                      </a:pPr>
                      <a:r>
                        <a:rPr lang="ja-JP" altLang="en-US" sz="1200" b="0" i="0">
                          <a:solidFill>
                            <a:srgbClr val="02022E"/>
                          </a:solidFill>
                          <a:latin typeface="Noto Serif JP" panose="02020400000000000000" pitchFamily="18" charset="-128"/>
                          <a:ea typeface="Noto Serif JP" panose="02020400000000000000" pitchFamily="18" charset="-128"/>
                          <a:cs typeface="Arial"/>
                          <a:sym typeface="Arial"/>
                        </a:rPr>
                        <a:t>空き枠状況は営業担当までお問合せください</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06397981"/>
                  </a:ext>
                </a:extLst>
              </a:tr>
            </a:tbl>
          </a:graphicData>
        </a:graphic>
      </p:graphicFrame>
      <p:sp>
        <p:nvSpPr>
          <p:cNvPr id="19" name="Object43">
            <a:extLst>
              <a:ext uri="{FF2B5EF4-FFF2-40B4-BE49-F238E27FC236}">
                <a16:creationId xmlns:a16="http://schemas.microsoft.com/office/drawing/2014/main" id="{3B11FED0-BB1B-EA5E-FF2E-9A4C1C1F4113}"/>
              </a:ext>
            </a:extLst>
          </p:cNvPr>
          <p:cNvSpPr/>
          <p:nvPr/>
        </p:nvSpPr>
        <p:spPr>
          <a:xfrm>
            <a:off x="9446708" y="3013229"/>
            <a:ext cx="3599806" cy="3799310"/>
          </a:xfrm>
          <a:prstGeom prst="rect">
            <a:avLst/>
          </a:prstGeom>
          <a:noFill/>
          <a:ln/>
        </p:spPr>
        <p:txBody>
          <a:bodyPr wrap="square" lIns="0" tIns="0" rIns="0" bIns="0" rtlCol="0" anchor="ctr" anchorCtr="0">
            <a:spAutoFit/>
          </a:bodyPr>
          <a:lstStyle/>
          <a:p>
            <a:pPr marL="342900" indent="-342900" algn="l">
              <a:lnSpc>
                <a:spcPts val="1800"/>
              </a:lnSpc>
              <a:buClr>
                <a:srgbClr val="A48C59"/>
              </a:buClr>
              <a:buFont typeface="Wingdings" pitchFamily="2" charset="2"/>
              <a:buChar char="u"/>
            </a:pPr>
            <a:r>
              <a:rPr lang="en-US" sz="2000" kern="0" spc="180" dirty="0">
                <a:solidFill>
                  <a:srgbClr val="02022E"/>
                </a:solidFill>
                <a:latin typeface="Noto Serif JP Regular" pitchFamily="34" charset="0"/>
                <a:ea typeface="Noto Serif JP Regular" pitchFamily="34" charset="-122"/>
              </a:rPr>
              <a:t>NG配布物</a:t>
            </a:r>
          </a:p>
          <a:p>
            <a:pPr algn="l">
              <a:lnSpc>
                <a:spcPts val="1800"/>
              </a:lnSpc>
            </a:pPr>
            <a:endParaRPr lang="en-US" sz="2000" kern="0" spc="180" dirty="0">
              <a:solidFill>
                <a:srgbClr val="02022E"/>
              </a:solidFill>
              <a:latin typeface="Noto Serif JP Regular" pitchFamily="34" charset="0"/>
              <a:ea typeface="Noto Serif JP Regular" pitchFamily="34" charset="-122"/>
            </a:endParaRP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・チラシ</a:t>
            </a: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・パンフレット</a:t>
            </a: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・ティッシュ</a:t>
            </a: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・ノベルティ類</a:t>
            </a: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・冷蔵保存が必要な食品、飲料</a:t>
            </a: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・車内美化に影響を与える食品</a:t>
            </a: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 （ポテトチップスなど）</a:t>
            </a:r>
            <a:endParaRPr lang="en-US" altLang="ja-JP" sz="1200" u="none" strike="noStrike" cap="none" dirty="0">
              <a:solidFill>
                <a:srgbClr val="02022E"/>
              </a:solidFill>
              <a:latin typeface="Noto Serif JP" panose="02020400000000000000" pitchFamily="18" charset="-128"/>
              <a:ea typeface="Noto Serif JP" panose="02020400000000000000" pitchFamily="18" charset="-128"/>
              <a:cs typeface="Arial"/>
              <a:sym typeface="Arial"/>
            </a:endParaRP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・酒類、アルコール飲料（ノンアルコール飲料含む）</a:t>
            </a: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・においが強いもの</a:t>
            </a: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・容積が著しく大きいもの（都度ご相談ください）</a:t>
            </a: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・医薬品、医薬部外品</a:t>
            </a: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・たばこ、電子たばこ（</a:t>
            </a:r>
            <a:r>
              <a:rPr lang="es-ES" altLang="ja-JP" sz="1200" u="none" strike="noStrike" cap="none" dirty="0">
                <a:solidFill>
                  <a:srgbClr val="02022E"/>
                </a:solidFill>
                <a:latin typeface="Noto Serif JP" panose="02020400000000000000" pitchFamily="18" charset="-128"/>
                <a:ea typeface="Noto Serif JP" panose="02020400000000000000" pitchFamily="18" charset="-128"/>
                <a:cs typeface="Arial"/>
                <a:sym typeface="Arial"/>
              </a:rPr>
              <a:t>VAPE</a:t>
            </a: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含む）</a:t>
            </a:r>
          </a:p>
          <a:p>
            <a:pPr marL="0" marR="0" lvl="0" indent="0" algn="l" rtl="0">
              <a:lnSpc>
                <a:spcPct val="130000"/>
              </a:lnSpc>
              <a:spcBef>
                <a:spcPts val="0"/>
              </a:spcBef>
              <a:spcAft>
                <a:spcPts val="0"/>
              </a:spcAft>
              <a:buNone/>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・その他弊社が不可と判断したもの</a:t>
            </a:r>
            <a:endParaRPr lang="en-US" altLang="ja-JP" sz="1200" dirty="0">
              <a:solidFill>
                <a:srgbClr val="02022E"/>
              </a:solidFill>
              <a:latin typeface="Noto Serif JP" panose="02020400000000000000" pitchFamily="18" charset="-128"/>
              <a:ea typeface="Noto Serif JP" panose="02020400000000000000" pitchFamily="18" charset="-128"/>
            </a:endParaRPr>
          </a:p>
        </p:txBody>
      </p:sp>
      <p:sp>
        <p:nvSpPr>
          <p:cNvPr id="21" name="Object43">
            <a:extLst>
              <a:ext uri="{FF2B5EF4-FFF2-40B4-BE49-F238E27FC236}">
                <a16:creationId xmlns:a16="http://schemas.microsoft.com/office/drawing/2014/main" id="{5F569AD0-32CF-0CC7-E4C9-063933ACF72E}"/>
              </a:ext>
            </a:extLst>
          </p:cNvPr>
          <p:cNvSpPr/>
          <p:nvPr/>
        </p:nvSpPr>
        <p:spPr>
          <a:xfrm>
            <a:off x="13600231" y="3013229"/>
            <a:ext cx="3704601" cy="2645148"/>
          </a:xfrm>
          <a:prstGeom prst="rect">
            <a:avLst/>
          </a:prstGeom>
          <a:noFill/>
          <a:ln/>
        </p:spPr>
        <p:txBody>
          <a:bodyPr wrap="square" lIns="0" tIns="0" rIns="0" bIns="0" rtlCol="0" anchor="ctr" anchorCtr="0">
            <a:spAutoFit/>
          </a:bodyPr>
          <a:lstStyle/>
          <a:p>
            <a:pPr marL="342900" indent="-342900" algn="l">
              <a:lnSpc>
                <a:spcPts val="1800"/>
              </a:lnSpc>
              <a:buClr>
                <a:srgbClr val="A48C59"/>
              </a:buClr>
              <a:buFont typeface="Wingdings" pitchFamily="2" charset="2"/>
              <a:buChar char="u"/>
            </a:pPr>
            <a:r>
              <a:rPr lang="en-US" sz="2000" kern="0" spc="180" dirty="0">
                <a:solidFill>
                  <a:srgbClr val="02022E"/>
                </a:solidFill>
                <a:latin typeface="Noto Serif JP Regular" pitchFamily="34" charset="0"/>
                <a:ea typeface="Noto Serif JP Regular" pitchFamily="34" charset="-122"/>
              </a:rPr>
              <a:t>配布物 納品規定</a:t>
            </a:r>
          </a:p>
          <a:p>
            <a:pPr algn="l">
              <a:lnSpc>
                <a:spcPts val="1800"/>
              </a:lnSpc>
            </a:pPr>
            <a:endParaRPr lang="en-US" sz="2000" kern="0" spc="180" dirty="0">
              <a:solidFill>
                <a:srgbClr val="02022E"/>
              </a:solidFill>
              <a:latin typeface="Noto Serif JP Regular" pitchFamily="34" charset="0"/>
              <a:ea typeface="Noto Serif JP Regular" pitchFamily="34" charset="-122"/>
            </a:endParaRPr>
          </a:p>
          <a:p>
            <a:pPr marL="285750" indent="-285750">
              <a:lnSpc>
                <a:spcPct val="150000"/>
              </a:lnSpc>
              <a:buFont typeface="Arial" panose="020B0604020202020204" pitchFamily="34" charset="0"/>
              <a:buChar char="•"/>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営業所のキャパシティに鑑みて、</a:t>
            </a:r>
            <a:r>
              <a:rPr lang="en-US" altLang="ja-JP" sz="1200" u="none" strike="noStrike" cap="none" dirty="0">
                <a:solidFill>
                  <a:srgbClr val="02022E"/>
                </a:solidFill>
                <a:latin typeface="Noto Serif JP" panose="02020400000000000000" pitchFamily="18" charset="-128"/>
                <a:ea typeface="Noto Serif JP" panose="02020400000000000000" pitchFamily="18" charset="-128"/>
                <a:cs typeface="Arial"/>
                <a:sym typeface="Arial"/>
              </a:rPr>
              <a:t>1</a:t>
            </a: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営業所あたり</a:t>
            </a:r>
            <a:r>
              <a:rPr lang="en-US" altLang="ja-JP" sz="1200" u="none" strike="noStrike" cap="none" dirty="0">
                <a:solidFill>
                  <a:srgbClr val="02022E"/>
                </a:solidFill>
                <a:latin typeface="Noto Serif JP" panose="02020400000000000000" pitchFamily="18" charset="-128"/>
                <a:ea typeface="Noto Serif JP" panose="02020400000000000000" pitchFamily="18" charset="-128"/>
                <a:cs typeface="Arial"/>
                <a:sym typeface="Arial"/>
              </a:rPr>
              <a:t>1</a:t>
            </a: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週間に</a:t>
            </a:r>
            <a:r>
              <a:rPr lang="en-US" altLang="ja-JP" sz="1200" u="none" strike="noStrike" cap="none" dirty="0">
                <a:solidFill>
                  <a:srgbClr val="02022E"/>
                </a:solidFill>
                <a:latin typeface="Noto Serif JP" panose="02020400000000000000" pitchFamily="18" charset="-128"/>
                <a:ea typeface="Noto Serif JP" panose="02020400000000000000" pitchFamily="18" charset="-128"/>
                <a:cs typeface="Arial"/>
                <a:sym typeface="Arial"/>
              </a:rPr>
              <a:t>5,000</a:t>
            </a: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個までの納品といたします（</a:t>
            </a:r>
            <a:r>
              <a:rPr lang="en-US" altLang="ja-JP" sz="1200" u="none" strike="noStrike" cap="none" dirty="0">
                <a:solidFill>
                  <a:srgbClr val="02022E"/>
                </a:solidFill>
                <a:latin typeface="Noto Serif JP" panose="02020400000000000000" pitchFamily="18" charset="-128"/>
                <a:ea typeface="Noto Serif JP" panose="02020400000000000000" pitchFamily="18" charset="-128"/>
                <a:cs typeface="Arial"/>
                <a:sym typeface="Arial"/>
              </a:rPr>
              <a:t>10,000</a:t>
            </a: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個配布の場合は</a:t>
            </a:r>
            <a:r>
              <a:rPr lang="en-US" altLang="ja-JP" sz="1200" u="none" strike="noStrike" cap="none" dirty="0">
                <a:solidFill>
                  <a:srgbClr val="02022E"/>
                </a:solidFill>
                <a:latin typeface="Noto Serif JP" panose="02020400000000000000" pitchFamily="18" charset="-128"/>
                <a:ea typeface="Noto Serif JP" panose="02020400000000000000" pitchFamily="18" charset="-128"/>
                <a:cs typeface="Arial"/>
                <a:sym typeface="Arial"/>
              </a:rPr>
              <a:t>2</a:t>
            </a: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営業所に</a:t>
            </a:r>
            <a:r>
              <a:rPr lang="en-US" altLang="ja-JP" sz="1200" u="none" strike="noStrike" cap="none" dirty="0">
                <a:solidFill>
                  <a:srgbClr val="02022E"/>
                </a:solidFill>
                <a:latin typeface="Noto Serif JP" panose="02020400000000000000" pitchFamily="18" charset="-128"/>
                <a:ea typeface="Noto Serif JP" panose="02020400000000000000" pitchFamily="18" charset="-128"/>
                <a:cs typeface="Arial"/>
                <a:sym typeface="Arial"/>
              </a:rPr>
              <a:t>5,000</a:t>
            </a: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個ずつの納品となります）</a:t>
            </a:r>
            <a:endParaRPr lang="en-US" altLang="ja-JP" sz="1200" b="0" i="0" kern="0" spc="144" dirty="0">
              <a:solidFill>
                <a:srgbClr val="02022E"/>
              </a:solidFill>
              <a:latin typeface="Noto Serif JP Regular" pitchFamily="34" charset="0"/>
              <a:ea typeface="Noto Serif JP Regular" pitchFamily="34" charset="-122"/>
              <a:cs typeface="Noto Serif JP Regular" pitchFamily="34" charset="-120"/>
            </a:endParaRPr>
          </a:p>
          <a:p>
            <a:pPr marL="285750" indent="-285750">
              <a:lnSpc>
                <a:spcPct val="150000"/>
              </a:lnSpc>
              <a:buFont typeface="Arial" panose="020B0604020202020204" pitchFamily="34" charset="0"/>
              <a:buChar char="•"/>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配布開始</a:t>
            </a:r>
            <a:r>
              <a:rPr lang="en-US" altLang="ja-JP" sz="1200" u="none" strike="noStrike" cap="none" dirty="0">
                <a:solidFill>
                  <a:srgbClr val="02022E"/>
                </a:solidFill>
                <a:latin typeface="Noto Serif JP" panose="02020400000000000000" pitchFamily="18" charset="-128"/>
                <a:ea typeface="Noto Serif JP" panose="02020400000000000000" pitchFamily="18" charset="-128"/>
                <a:cs typeface="Arial"/>
                <a:sym typeface="Arial"/>
              </a:rPr>
              <a:t>5</a:t>
            </a: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営業日前までに配布物を指定の営業所までお送りください</a:t>
            </a:r>
            <a:endParaRPr lang="en-US" altLang="ja-JP" sz="1200" dirty="0">
              <a:solidFill>
                <a:srgbClr val="02022E"/>
              </a:solidFill>
            </a:endParaRPr>
          </a:p>
          <a:p>
            <a:pPr marL="285750" indent="-285750" algn="l">
              <a:lnSpc>
                <a:spcPct val="150000"/>
              </a:lnSpc>
              <a:buFont typeface="Arial" panose="020B0604020202020204" pitchFamily="34" charset="0"/>
              <a:buChar char="•"/>
            </a:pPr>
            <a:r>
              <a:rPr lang="ja-JP" altLang="en-US" sz="1200" u="none" strike="noStrike" cap="none">
                <a:solidFill>
                  <a:srgbClr val="02022E"/>
                </a:solidFill>
                <a:latin typeface="Noto Serif JP" panose="02020400000000000000" pitchFamily="18" charset="-128"/>
                <a:ea typeface="Noto Serif JP" panose="02020400000000000000" pitchFamily="18" charset="-128"/>
                <a:cs typeface="Arial"/>
                <a:sym typeface="Arial"/>
              </a:rPr>
              <a:t>アッセンブリはできませんので、指定場所にサンプリングできる状態で納品ください。</a:t>
            </a:r>
            <a:endParaRPr lang="en-US" altLang="ja-JP" sz="1200" b="0" i="0" kern="0" spc="144" dirty="0">
              <a:solidFill>
                <a:srgbClr val="02022E"/>
              </a:solidFill>
              <a:latin typeface="Noto Serif JP Regular" pitchFamily="34" charset="0"/>
              <a:ea typeface="Noto Serif JP Regular" pitchFamily="34" charset="-122"/>
              <a:cs typeface="Noto Serif JP Regular" pitchFamily="34" charset="-120"/>
            </a:endParaRPr>
          </a:p>
        </p:txBody>
      </p:sp>
      <p:sp>
        <p:nvSpPr>
          <p:cNvPr id="22" name="Object43">
            <a:extLst>
              <a:ext uri="{FF2B5EF4-FFF2-40B4-BE49-F238E27FC236}">
                <a16:creationId xmlns:a16="http://schemas.microsoft.com/office/drawing/2014/main" id="{57C99CBE-E781-7A18-B3E3-240993F6CB03}"/>
              </a:ext>
            </a:extLst>
          </p:cNvPr>
          <p:cNvSpPr/>
          <p:nvPr/>
        </p:nvSpPr>
        <p:spPr>
          <a:xfrm>
            <a:off x="9446708" y="7086156"/>
            <a:ext cx="7858124" cy="2286652"/>
          </a:xfrm>
          <a:prstGeom prst="rect">
            <a:avLst/>
          </a:prstGeom>
          <a:noFill/>
          <a:ln/>
        </p:spPr>
        <p:txBody>
          <a:bodyPr wrap="square" lIns="0" tIns="0" rIns="0" bIns="0" rtlCol="0" anchor="ctr" anchorCtr="0">
            <a:spAutoFit/>
          </a:bodyPr>
          <a:lstStyle/>
          <a:p>
            <a:pPr marL="342900" indent="-342900" algn="l">
              <a:lnSpc>
                <a:spcPts val="1800"/>
              </a:lnSpc>
              <a:buClr>
                <a:srgbClr val="A48C59"/>
              </a:buClr>
              <a:buFont typeface="Wingdings" pitchFamily="2" charset="2"/>
              <a:buChar char="u"/>
            </a:pPr>
            <a:r>
              <a:rPr lang="en-US" sz="2000" kern="0" spc="180" dirty="0">
                <a:solidFill>
                  <a:srgbClr val="02022E"/>
                </a:solidFill>
                <a:latin typeface="Noto Serif JP Regular" pitchFamily="34" charset="0"/>
                <a:ea typeface="Noto Serif JP Regular" pitchFamily="34" charset="-122"/>
              </a:rPr>
              <a:t>注意事項</a:t>
            </a:r>
          </a:p>
          <a:p>
            <a:pPr>
              <a:lnSpc>
                <a:spcPts val="1800"/>
              </a:lnSpc>
            </a:pPr>
            <a:r>
              <a:rPr lang="ja-JP" altLang="en-US" sz="1000" u="none" strike="noStrike" cap="none">
                <a:solidFill>
                  <a:srgbClr val="02022E"/>
                </a:solidFill>
                <a:latin typeface="Noto Serif JP" panose="02020400000000000000" pitchFamily="18" charset="-128"/>
                <a:ea typeface="Noto Serif JP" panose="02020400000000000000" pitchFamily="18" charset="-128"/>
                <a:cs typeface="Arial"/>
                <a:sym typeface="Arial"/>
              </a:rPr>
              <a:t>配信期間によっては</a:t>
            </a:r>
            <a:r>
              <a:rPr lang="en-US" altLang="ja-JP" sz="1000" u="none" strike="noStrike" cap="none" dirty="0">
                <a:solidFill>
                  <a:srgbClr val="02022E"/>
                </a:solidFill>
                <a:latin typeface="Noto Serif JP" panose="02020400000000000000" pitchFamily="18" charset="-128"/>
                <a:ea typeface="Noto Serif JP" panose="02020400000000000000" pitchFamily="18" charset="-128"/>
                <a:cs typeface="Arial"/>
                <a:sym typeface="Arial"/>
              </a:rPr>
              <a:t>10,000</a:t>
            </a:r>
            <a:r>
              <a:rPr lang="ja-JP" altLang="en-US" sz="1000" u="none" strike="noStrike" cap="none">
                <a:solidFill>
                  <a:srgbClr val="02022E"/>
                </a:solidFill>
                <a:latin typeface="Noto Serif JP" panose="02020400000000000000" pitchFamily="18" charset="-128"/>
                <a:ea typeface="Noto Serif JP" panose="02020400000000000000" pitchFamily="18" charset="-128"/>
                <a:cs typeface="Arial"/>
                <a:sym typeface="Arial"/>
              </a:rPr>
              <a:t>個以上の配布も可能ですので、詳しくは担当営業にお問い合わせください。</a:t>
            </a:r>
            <a:endParaRPr lang="en-US" altLang="ja-JP" sz="1000" u="none" strike="noStrike" cap="none" dirty="0">
              <a:solidFill>
                <a:srgbClr val="02022E"/>
              </a:solidFill>
              <a:latin typeface="Noto Serif JP" panose="02020400000000000000" pitchFamily="18" charset="-128"/>
              <a:ea typeface="Noto Serif JP" panose="02020400000000000000" pitchFamily="18" charset="-128"/>
              <a:cs typeface="Arial"/>
              <a:sym typeface="Arial"/>
            </a:endParaRPr>
          </a:p>
          <a:p>
            <a:pPr marL="285750" indent="-285750">
              <a:lnSpc>
                <a:spcPct val="150000"/>
              </a:lnSpc>
              <a:buFont typeface="Arial" panose="020B0604020202020204" pitchFamily="34" charset="0"/>
              <a:buChar char="•"/>
            </a:pPr>
            <a:r>
              <a:rPr lang="ja-JP" altLang="en-US" sz="800" u="none" strike="noStrike" cap="none">
                <a:solidFill>
                  <a:srgbClr val="02022E"/>
                </a:solidFill>
                <a:latin typeface="Noto Serif JP" panose="02020400000000000000" pitchFamily="18" charset="-128"/>
                <a:ea typeface="Noto Serif JP" panose="02020400000000000000" pitchFamily="18" charset="-128"/>
                <a:cs typeface="Arial"/>
                <a:sym typeface="Arial"/>
              </a:rPr>
              <a:t>運行に支障の無い範囲でサンプリングを実施致します。場合によっては配布数に満たない場合もござ      いますのでご了承ください</a:t>
            </a:r>
            <a:r>
              <a:rPr lang="en-US" altLang="ja-JP" sz="800" u="none" strike="noStrike" cap="none" dirty="0">
                <a:solidFill>
                  <a:srgbClr val="02022E"/>
                </a:solidFill>
                <a:latin typeface="Noto Serif JP" panose="02020400000000000000" pitchFamily="18" charset="-128"/>
                <a:ea typeface="Noto Serif JP" panose="02020400000000000000" pitchFamily="18" charset="-128"/>
                <a:cs typeface="Arial"/>
                <a:sym typeface="Arial"/>
              </a:rPr>
              <a:t>(</a:t>
            </a:r>
            <a:r>
              <a:rPr lang="ja-JP" altLang="en-US" sz="800" u="none" strike="noStrike" cap="none">
                <a:solidFill>
                  <a:srgbClr val="02022E"/>
                </a:solidFill>
                <a:latin typeface="Noto Serif JP" panose="02020400000000000000" pitchFamily="18" charset="-128"/>
                <a:ea typeface="Noto Serif JP" panose="02020400000000000000" pitchFamily="18" charset="-128"/>
                <a:cs typeface="Arial"/>
                <a:sym typeface="Arial"/>
              </a:rPr>
              <a:t>返金なし、製品は弊社負担にて廃棄</a:t>
            </a:r>
            <a:r>
              <a:rPr lang="en-US" altLang="ja-JP" sz="800" u="none" strike="noStrike" cap="none" dirty="0">
                <a:solidFill>
                  <a:srgbClr val="02022E"/>
                </a:solidFill>
                <a:latin typeface="Noto Serif JP" panose="02020400000000000000" pitchFamily="18" charset="-128"/>
                <a:ea typeface="Noto Serif JP" panose="02020400000000000000" pitchFamily="18" charset="-128"/>
                <a:cs typeface="Arial"/>
                <a:sym typeface="Arial"/>
              </a:rPr>
              <a:t>)</a:t>
            </a:r>
            <a:endParaRPr lang="ja-JP" altLang="en-US" sz="800">
              <a:solidFill>
                <a:srgbClr val="02022E"/>
              </a:solidFill>
              <a:latin typeface="Noto Serif JP" panose="02020400000000000000" pitchFamily="18" charset="-128"/>
              <a:ea typeface="Noto Serif JP" panose="02020400000000000000" pitchFamily="18" charset="-128"/>
            </a:endParaRPr>
          </a:p>
          <a:p>
            <a:pPr marL="285750" indent="-285750">
              <a:lnSpc>
                <a:spcPct val="150000"/>
              </a:lnSpc>
              <a:buFont typeface="Arial" panose="020B0604020202020204" pitchFamily="34" charset="0"/>
              <a:buChar char="•"/>
            </a:pPr>
            <a:r>
              <a:rPr lang="ja-JP" altLang="en-US" sz="800" u="none" strike="noStrike" cap="none">
                <a:solidFill>
                  <a:srgbClr val="02022E"/>
                </a:solidFill>
                <a:latin typeface="Noto Serif JP" panose="02020400000000000000" pitchFamily="18" charset="-128"/>
                <a:ea typeface="Noto Serif JP" panose="02020400000000000000" pitchFamily="18" charset="-128"/>
                <a:cs typeface="Arial"/>
                <a:sym typeface="Arial"/>
              </a:rPr>
              <a:t>男性、女性以外のターゲティングはできません。</a:t>
            </a:r>
          </a:p>
          <a:p>
            <a:pPr marL="285750" indent="-285750">
              <a:lnSpc>
                <a:spcPct val="150000"/>
              </a:lnSpc>
              <a:buFont typeface="Arial" panose="020B0604020202020204" pitchFamily="34" charset="0"/>
              <a:buChar char="•"/>
            </a:pPr>
            <a:r>
              <a:rPr lang="ja-JP" altLang="en-US" sz="800" u="none" strike="noStrike" cap="none">
                <a:solidFill>
                  <a:srgbClr val="02022E"/>
                </a:solidFill>
                <a:latin typeface="Noto Serif JP" panose="02020400000000000000" pitchFamily="18" charset="-128"/>
                <a:ea typeface="Noto Serif JP" panose="02020400000000000000" pitchFamily="18" charset="-128"/>
                <a:cs typeface="Arial"/>
                <a:sym typeface="Arial"/>
              </a:rPr>
              <a:t>配送費は広告主様負担にてお願いいたします。</a:t>
            </a:r>
          </a:p>
          <a:p>
            <a:pPr marL="285750" indent="-285750">
              <a:lnSpc>
                <a:spcPct val="150000"/>
              </a:lnSpc>
              <a:buFont typeface="Arial" panose="020B0604020202020204" pitchFamily="34" charset="0"/>
              <a:buChar char="•"/>
            </a:pPr>
            <a:r>
              <a:rPr lang="ja-JP" altLang="en-US" sz="800" u="none" strike="noStrike" cap="none">
                <a:solidFill>
                  <a:srgbClr val="02022E"/>
                </a:solidFill>
                <a:latin typeface="Noto Serif JP" panose="02020400000000000000" pitchFamily="18" charset="-128"/>
                <a:ea typeface="Noto Serif JP" panose="02020400000000000000" pitchFamily="18" charset="-128"/>
                <a:cs typeface="Arial"/>
                <a:sym typeface="Arial"/>
              </a:rPr>
              <a:t>配布物に関して当社が第三者よりクレーム、請求等を受けた場合、広告主様の責任および費用において、当該クレーム、請求等に対応するものとします。また、配布物に関連して当社が損害を被った場合は、広告主様は当該損害（逸失利益、特別損害、合理的な範囲での弁護士費用などを含みますがこれらに限られません。）を当社に対して速やかに賠償するものとします。</a:t>
            </a:r>
          </a:p>
          <a:p>
            <a:pPr marL="285750" indent="-285750">
              <a:lnSpc>
                <a:spcPct val="150000"/>
              </a:lnSpc>
              <a:buFont typeface="Arial" panose="020B0604020202020204" pitchFamily="34" charset="0"/>
              <a:buChar char="•"/>
            </a:pPr>
            <a:r>
              <a:rPr lang="ja-JP" altLang="ja-JP" sz="800" u="none" strike="noStrike" cap="none">
                <a:solidFill>
                  <a:srgbClr val="02022E"/>
                </a:solidFill>
                <a:latin typeface="Noto Serif JP" panose="02020400000000000000" pitchFamily="18" charset="-128"/>
                <a:ea typeface="Noto Serif JP" panose="02020400000000000000" pitchFamily="18" charset="-128"/>
                <a:cs typeface="Arial"/>
                <a:sym typeface="Arial"/>
              </a:rPr>
              <a:t>社会的要因により配布物が当社の裁量において不適切とみなされる事情が発生した場合、車内サンプリングの履行契約が成立した後またはサンプリングが開始された後においても、当社の裁量において、広告主様に対する債務不履行責任、損害賠償責任等の一切の法的責任を負うことなく、広告主様より受注しております。サンプリング業務の全部または一部の掲載を直ちに停止、中断、または中止できるものとします。</a:t>
            </a:r>
            <a:endParaRPr lang="en-US" altLang="ja-JP" sz="8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p:txBody>
      </p:sp>
    </p:spTree>
    <p:extLst>
      <p:ext uri="{BB962C8B-B14F-4D97-AF65-F5344CB8AC3E}">
        <p14:creationId xmlns:p14="http://schemas.microsoft.com/office/powerpoint/2010/main" val="4061733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Object 14" descr="preencoded.png">
            <a:extLst>
              <a:ext uri="{FF2B5EF4-FFF2-40B4-BE49-F238E27FC236}">
                <a16:creationId xmlns:a16="http://schemas.microsoft.com/office/drawing/2014/main" id="{59FAC419-D71D-9759-AA58-B8592EC3694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5584505" y="8208025"/>
            <a:ext cx="2695575" cy="1524000"/>
          </a:xfrm>
          <a:prstGeom prst="rect">
            <a:avLst/>
          </a:prstGeom>
        </p:spPr>
      </p:pic>
      <p:pic>
        <p:nvPicPr>
          <p:cNvPr id="73" name="Object 16" descr="preencoded.png">
            <a:extLst>
              <a:ext uri="{FF2B5EF4-FFF2-40B4-BE49-F238E27FC236}">
                <a16:creationId xmlns:a16="http://schemas.microsoft.com/office/drawing/2014/main" id="{FF86E55A-D70F-81FE-B798-B671DBC969A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649151" y="876300"/>
            <a:ext cx="5648325" cy="1333500"/>
          </a:xfrm>
          <a:prstGeom prst="rect">
            <a:avLst/>
          </a:prstGeom>
        </p:spPr>
      </p:pic>
      <p:pic>
        <p:nvPicPr>
          <p:cNvPr id="72" name="Object 21" descr="preencoded.png">
            <a:extLst>
              <a:ext uri="{FF2B5EF4-FFF2-40B4-BE49-F238E27FC236}">
                <a16:creationId xmlns:a16="http://schemas.microsoft.com/office/drawing/2014/main" id="{F2568825-EF12-9B71-7135-69F64CA28936}"/>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3979190" y="2362200"/>
            <a:ext cx="2953103" cy="1838325"/>
          </a:xfrm>
          <a:prstGeom prst="rect">
            <a:avLst/>
          </a:prstGeom>
        </p:spPr>
      </p:pic>
      <p:pic>
        <p:nvPicPr>
          <p:cNvPr id="70" name="Object 17" descr="preencoded.png">
            <a:extLst>
              <a:ext uri="{FF2B5EF4-FFF2-40B4-BE49-F238E27FC236}">
                <a16:creationId xmlns:a16="http://schemas.microsoft.com/office/drawing/2014/main" id="{6B99D1E0-DEF1-C757-D01F-60B79F2D90F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2692595" y="8206652"/>
            <a:ext cx="2952750" cy="1543050"/>
          </a:xfrm>
          <a:prstGeom prst="rect">
            <a:avLst/>
          </a:prstGeom>
        </p:spPr>
      </p:pic>
      <p:sp>
        <p:nvSpPr>
          <p:cNvPr id="90" name="テキスト プレースホルダー 89">
            <a:extLst>
              <a:ext uri="{FF2B5EF4-FFF2-40B4-BE49-F238E27FC236}">
                <a16:creationId xmlns:a16="http://schemas.microsoft.com/office/drawing/2014/main" id="{F3788012-7679-79CC-F1CA-F66DA76A200B}"/>
              </a:ext>
            </a:extLst>
          </p:cNvPr>
          <p:cNvSpPr>
            <a:spLocks noGrp="1"/>
          </p:cNvSpPr>
          <p:nvPr>
            <p:ph type="body" sz="quarter" idx="10"/>
          </p:nvPr>
        </p:nvSpPr>
        <p:spPr>
          <a:xfrm>
            <a:off x="674803" y="129266"/>
            <a:ext cx="8619670" cy="639762"/>
          </a:xfrm>
        </p:spPr>
        <p:txBody>
          <a:bodyPr>
            <a:noAutofit/>
          </a:bodyPr>
          <a:lstStyle/>
          <a:p>
            <a:r>
              <a:rPr lang="ja-JP" altLang="en-US"/>
              <a:t>オプションメニュー マーケティングリサーチ</a:t>
            </a:r>
          </a:p>
        </p:txBody>
      </p:sp>
      <p:graphicFrame>
        <p:nvGraphicFramePr>
          <p:cNvPr id="25" name="表 5">
            <a:extLst>
              <a:ext uri="{FF2B5EF4-FFF2-40B4-BE49-F238E27FC236}">
                <a16:creationId xmlns:a16="http://schemas.microsoft.com/office/drawing/2014/main" id="{17829AAB-9D60-4029-CEBE-DAD6429910DB}"/>
              </a:ext>
            </a:extLst>
          </p:cNvPr>
          <p:cNvGraphicFramePr>
            <a:graphicFrameLocks noGrp="1"/>
          </p:cNvGraphicFramePr>
          <p:nvPr>
            <p:extLst>
              <p:ext uri="{D42A27DB-BD31-4B8C-83A1-F6EECF244321}">
                <p14:modId xmlns:p14="http://schemas.microsoft.com/office/powerpoint/2010/main" val="1252681194"/>
              </p:ext>
            </p:extLst>
          </p:nvPr>
        </p:nvGraphicFramePr>
        <p:xfrm>
          <a:off x="418286" y="1744742"/>
          <a:ext cx="11855336" cy="7670240"/>
        </p:xfrm>
        <a:graphic>
          <a:graphicData uri="http://schemas.openxmlformats.org/drawingml/2006/table">
            <a:tbl>
              <a:tblPr firstRow="1" bandRow="1">
                <a:tableStyleId>{5C22544A-7EE6-4342-B048-85BDC9FD1C3A}</a:tableStyleId>
              </a:tblPr>
              <a:tblGrid>
                <a:gridCol w="3393193">
                  <a:extLst>
                    <a:ext uri="{9D8B030D-6E8A-4147-A177-3AD203B41FA5}">
                      <a16:colId xmlns:a16="http://schemas.microsoft.com/office/drawing/2014/main" val="3102703487"/>
                    </a:ext>
                  </a:extLst>
                </a:gridCol>
                <a:gridCol w="8462143">
                  <a:extLst>
                    <a:ext uri="{9D8B030D-6E8A-4147-A177-3AD203B41FA5}">
                      <a16:colId xmlns:a16="http://schemas.microsoft.com/office/drawing/2014/main" val="2564056743"/>
                    </a:ext>
                  </a:extLst>
                </a:gridCol>
              </a:tblGrid>
              <a:tr h="12925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a:latin typeface="Noto Serif JP" panose="02020400000000000000" pitchFamily="18" charset="-128"/>
                          <a:ea typeface="Noto Serif JP" panose="02020400000000000000" pitchFamily="18" charset="-128"/>
                        </a:rPr>
                        <a:t>料金</a:t>
                      </a:r>
                      <a:endParaRPr lang="en-US" altLang="ja-JP" sz="1600" b="0" i="0" dirty="0">
                        <a:latin typeface="Noto Serif JP" panose="02020400000000000000" pitchFamily="18" charset="-128"/>
                        <a:ea typeface="Noto Serif JP" panose="02020400000000000000" pitchFamily="18" charset="-128"/>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2022E"/>
                    </a:solidFill>
                  </a:tcPr>
                </a:tc>
                <a:tc>
                  <a:txBody>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ja-JP" sz="1800" b="0" i="0" u="none" strike="noStrike" kern="1200" cap="none" spc="180" normalizeH="0" baseline="0" noProof="0" dirty="0">
                          <a:ln>
                            <a:noFill/>
                          </a:ln>
                          <a:solidFill>
                            <a:srgbClr val="02022E"/>
                          </a:solidFill>
                          <a:effectLst/>
                          <a:uLnTx/>
                          <a:uFillTx/>
                          <a:latin typeface="Noto Serif JP" panose="02020400000000000000" pitchFamily="18" charset="-128"/>
                          <a:ea typeface="Noto Serif JP" panose="02020400000000000000" pitchFamily="18" charset="-128"/>
                          <a:cs typeface="+mn-cs"/>
                        </a:rPr>
                        <a:t>60</a:t>
                      </a:r>
                      <a:r>
                        <a:rPr kumimoji="0" lang="ja-JP" altLang="en-US" sz="1800" b="0" i="0" u="none" strike="noStrike" kern="1200" cap="none" spc="180" normalizeH="0" baseline="0" noProof="0">
                          <a:ln>
                            <a:noFill/>
                          </a:ln>
                          <a:solidFill>
                            <a:srgbClr val="02022E"/>
                          </a:solidFill>
                          <a:effectLst/>
                          <a:uLnTx/>
                          <a:uFillTx/>
                          <a:latin typeface="Noto Serif JP" panose="02020400000000000000" pitchFamily="18" charset="-128"/>
                          <a:ea typeface="Noto Serif JP" panose="02020400000000000000" pitchFamily="18" charset="-128"/>
                          <a:cs typeface="+mn-cs"/>
                        </a:rPr>
                        <a:t>万円</a:t>
                      </a:r>
                      <a:r>
                        <a:rPr kumimoji="0" lang="en-US" altLang="ja-JP" sz="1800" b="0" i="0" u="none" strike="noStrike" kern="1200" cap="none" spc="180" normalizeH="0" baseline="0" noProof="0" dirty="0">
                          <a:ln>
                            <a:noFill/>
                          </a:ln>
                          <a:solidFill>
                            <a:srgbClr val="02022E"/>
                          </a:solidFill>
                          <a:effectLst/>
                          <a:uLnTx/>
                          <a:uFillTx/>
                          <a:latin typeface="Noto Serif JP" panose="02020400000000000000" pitchFamily="18" charset="-128"/>
                          <a:ea typeface="Noto Serif JP" panose="02020400000000000000" pitchFamily="18" charset="-128"/>
                          <a:cs typeface="+mn-cs"/>
                        </a:rPr>
                        <a:t>(</a:t>
                      </a:r>
                      <a:r>
                        <a:rPr kumimoji="0" lang="ja-JP" altLang="en-US" sz="1800" b="0" i="0" u="none" strike="noStrike" kern="1200" cap="none" spc="180" normalizeH="0" baseline="0" noProof="0">
                          <a:ln>
                            <a:noFill/>
                          </a:ln>
                          <a:solidFill>
                            <a:srgbClr val="02022E"/>
                          </a:solidFill>
                          <a:effectLst/>
                          <a:uLnTx/>
                          <a:uFillTx/>
                          <a:latin typeface="Noto Serif JP" panose="02020400000000000000" pitchFamily="18" charset="-128"/>
                          <a:ea typeface="Noto Serif JP" panose="02020400000000000000" pitchFamily="18" charset="-128"/>
                          <a:cs typeface="+mn-cs"/>
                        </a:rPr>
                        <a:t>税別</a:t>
                      </a:r>
                      <a:r>
                        <a:rPr kumimoji="0" lang="en-US" altLang="ja-JP" sz="1800" b="0" i="0" u="none" strike="noStrike" kern="1200" cap="none" spc="180" normalizeH="0" baseline="0" noProof="0" dirty="0">
                          <a:ln>
                            <a:noFill/>
                          </a:ln>
                          <a:solidFill>
                            <a:srgbClr val="02022E"/>
                          </a:solidFill>
                          <a:effectLst/>
                          <a:uLnTx/>
                          <a:uFillTx/>
                          <a:latin typeface="Noto Serif JP" panose="02020400000000000000" pitchFamily="18" charset="-128"/>
                          <a:ea typeface="Noto Serif JP" panose="02020400000000000000" pitchFamily="18" charset="-128"/>
                          <a:cs typeface="+mn-cs"/>
                        </a:rPr>
                        <a:t>)</a:t>
                      </a:r>
                      <a:r>
                        <a:rPr kumimoji="0" lang="en-US" altLang="ja-JP" sz="1600" b="0" i="0" u="none" strike="noStrike" kern="1200" cap="none" spc="180" normalizeH="0" baseline="0" noProof="0" dirty="0">
                          <a:ln>
                            <a:noFill/>
                          </a:ln>
                          <a:solidFill>
                            <a:srgbClr val="02022E"/>
                          </a:solidFill>
                          <a:effectLst/>
                          <a:uLnTx/>
                          <a:uFillTx/>
                          <a:latin typeface="Noto Serif JP" panose="02020400000000000000" pitchFamily="18" charset="-128"/>
                          <a:ea typeface="Noto Serif JP" panose="02020400000000000000" pitchFamily="18" charset="-128"/>
                          <a:cs typeface="+mn-cs"/>
                        </a:rPr>
                        <a:t>※</a:t>
                      </a:r>
                      <a:r>
                        <a:rPr kumimoji="0" lang="ja-JP" altLang="en-US" sz="1600" b="0" i="0" u="none" strike="noStrike" kern="1200" cap="none" spc="180" normalizeH="0" baseline="0" noProof="0">
                          <a:ln>
                            <a:noFill/>
                          </a:ln>
                          <a:solidFill>
                            <a:srgbClr val="02022E"/>
                          </a:solidFill>
                          <a:effectLst/>
                          <a:uLnTx/>
                          <a:uFillTx/>
                          <a:latin typeface="Noto Serif JP" panose="02020400000000000000" pitchFamily="18" charset="-128"/>
                          <a:ea typeface="Noto Serif JP" panose="02020400000000000000" pitchFamily="18" charset="-128"/>
                          <a:cs typeface="+mn-cs"/>
                        </a:rPr>
                        <a:t>基本調査</a:t>
                      </a:r>
                      <a:r>
                        <a:rPr kumimoji="0" lang="en-US" altLang="ja-JP" sz="1600" b="0" i="0" u="none" strike="noStrike" kern="1200" cap="none" spc="180" normalizeH="0" baseline="0" noProof="0" dirty="0">
                          <a:ln>
                            <a:noFill/>
                          </a:ln>
                          <a:solidFill>
                            <a:srgbClr val="02022E"/>
                          </a:solidFill>
                          <a:effectLst/>
                          <a:uLnTx/>
                          <a:uFillTx/>
                          <a:latin typeface="Noto Serif JP" panose="02020400000000000000" pitchFamily="18" charset="-128"/>
                          <a:ea typeface="Noto Serif JP" panose="02020400000000000000" pitchFamily="18" charset="-128"/>
                          <a:cs typeface="+mn-cs"/>
                        </a:rPr>
                        <a:t>1</a:t>
                      </a:r>
                      <a:r>
                        <a:rPr kumimoji="0" lang="ja-JP" altLang="en-US" sz="1600" b="0" i="0" u="none" strike="noStrike" kern="1200" cap="none" spc="180" normalizeH="0" baseline="0" noProof="0">
                          <a:ln>
                            <a:noFill/>
                          </a:ln>
                          <a:solidFill>
                            <a:srgbClr val="02022E"/>
                          </a:solidFill>
                          <a:effectLst/>
                          <a:uLnTx/>
                          <a:uFillTx/>
                          <a:latin typeface="Noto Serif JP" panose="02020400000000000000" pitchFamily="18" charset="-128"/>
                          <a:ea typeface="Noto Serif JP" panose="02020400000000000000" pitchFamily="18" charset="-128"/>
                          <a:cs typeface="+mn-cs"/>
                        </a:rPr>
                        <a:t>回のグロス料金</a:t>
                      </a:r>
                      <a:endParaRPr kumimoji="0" lang="en-US" altLang="ja-JP" sz="1800" b="0" i="0" u="none" strike="noStrike" kern="1200" cap="none" spc="180" normalizeH="0" baseline="0" noProof="0" dirty="0">
                        <a:ln>
                          <a:noFill/>
                        </a:ln>
                        <a:solidFill>
                          <a:srgbClr val="02022E"/>
                        </a:solidFill>
                        <a:effectLst/>
                        <a:uLnTx/>
                        <a:uFillTx/>
                        <a:latin typeface="Noto Serif JP" panose="02020400000000000000" pitchFamily="18" charset="-128"/>
                        <a:ea typeface="Noto Serif JP" panose="02020400000000000000" pitchFamily="18"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ja-JP" sz="1200" b="0" i="0" u="none" strike="noStrike" kern="1200" cap="none" spc="180" normalizeH="0" baseline="0" noProof="0" dirty="0">
                          <a:ln>
                            <a:noFill/>
                          </a:ln>
                          <a:solidFill>
                            <a:srgbClr val="02022E"/>
                          </a:solidFill>
                          <a:effectLst/>
                          <a:uLnTx/>
                          <a:uFillTx/>
                          <a:latin typeface="Noto Serif JP" panose="02020400000000000000" pitchFamily="18" charset="-128"/>
                          <a:ea typeface="Noto Serif JP" panose="02020400000000000000" pitchFamily="18" charset="-128"/>
                          <a:cs typeface="+mn-cs"/>
                        </a:rPr>
                        <a:t>※</a:t>
                      </a:r>
                      <a:r>
                        <a:rPr kumimoji="0" lang="ja-JP" altLang="en-US" sz="1200" b="0" i="0" u="none" strike="noStrike" kern="1200" cap="none" spc="180" normalizeH="0" baseline="0" noProof="0">
                          <a:ln>
                            <a:noFill/>
                          </a:ln>
                          <a:solidFill>
                            <a:srgbClr val="02022E"/>
                          </a:solidFill>
                          <a:effectLst/>
                          <a:uLnTx/>
                          <a:uFillTx/>
                          <a:latin typeface="Noto Serif JP" panose="02020400000000000000" pitchFamily="18" charset="-128"/>
                          <a:ea typeface="Noto Serif JP" panose="02020400000000000000" pitchFamily="18" charset="-128"/>
                          <a:cs typeface="+mn-cs"/>
                        </a:rPr>
                        <a:t>グロス税別</a:t>
                      </a:r>
                      <a:r>
                        <a:rPr kumimoji="0" lang="en-US" altLang="ja-JP" sz="1200" b="0" i="0" u="none" strike="noStrike" kern="1200" cap="none" spc="180" normalizeH="0" baseline="0" noProof="0" dirty="0">
                          <a:ln>
                            <a:noFill/>
                          </a:ln>
                          <a:solidFill>
                            <a:srgbClr val="02022E"/>
                          </a:solidFill>
                          <a:effectLst/>
                          <a:uLnTx/>
                          <a:uFillTx/>
                          <a:latin typeface="Noto Serif JP" panose="02020400000000000000" pitchFamily="18" charset="-128"/>
                          <a:ea typeface="Noto Serif JP" panose="02020400000000000000" pitchFamily="18" charset="-128"/>
                          <a:cs typeface="+mn-cs"/>
                        </a:rPr>
                        <a:t>2,000</a:t>
                      </a:r>
                      <a:r>
                        <a:rPr kumimoji="0" lang="ja-JP" altLang="en-US" sz="1200" b="0" i="0" u="none" strike="noStrike" kern="1200" cap="none" spc="180" normalizeH="0" baseline="0" noProof="0">
                          <a:ln>
                            <a:noFill/>
                          </a:ln>
                          <a:solidFill>
                            <a:srgbClr val="02022E"/>
                          </a:solidFill>
                          <a:effectLst/>
                          <a:uLnTx/>
                          <a:uFillTx/>
                          <a:latin typeface="Noto Serif JP" panose="02020400000000000000" pitchFamily="18" charset="-128"/>
                          <a:ea typeface="Noto Serif JP" panose="02020400000000000000" pitchFamily="18" charset="-128"/>
                          <a:cs typeface="+mn-cs"/>
                        </a:rPr>
                        <a:t>万円以上</a:t>
                      </a:r>
                      <a:r>
                        <a:rPr kumimoji="0" lang="en-US" altLang="ja-JP" sz="1200" b="0" i="0" u="none" strike="noStrike" kern="1200" cap="none" spc="180" normalizeH="0" baseline="0" noProof="0" dirty="0">
                          <a:ln>
                            <a:noFill/>
                          </a:ln>
                          <a:solidFill>
                            <a:srgbClr val="02022E"/>
                          </a:solidFill>
                          <a:effectLst/>
                          <a:uLnTx/>
                          <a:uFillTx/>
                          <a:latin typeface="Noto Serif JP" panose="02020400000000000000" pitchFamily="18" charset="-128"/>
                          <a:ea typeface="Noto Serif JP" panose="02020400000000000000" pitchFamily="18" charset="-128"/>
                          <a:cs typeface="+mn-cs"/>
                        </a:rPr>
                        <a:t>(※1</a:t>
                      </a:r>
                      <a:r>
                        <a:rPr kumimoji="0" lang="ja-JP" altLang="en-US" sz="1200" b="0" i="0" u="none" strike="noStrike" kern="1200" cap="none" spc="180" normalizeH="0" baseline="0" noProof="0">
                          <a:ln>
                            <a:noFill/>
                          </a:ln>
                          <a:solidFill>
                            <a:srgbClr val="02022E"/>
                          </a:solidFill>
                          <a:effectLst/>
                          <a:uLnTx/>
                          <a:uFillTx/>
                          <a:latin typeface="Noto Serif JP" panose="02020400000000000000" pitchFamily="18" charset="-128"/>
                          <a:ea typeface="Noto Serif JP" panose="02020400000000000000" pitchFamily="18" charset="-128"/>
                          <a:cs typeface="+mn-cs"/>
                        </a:rPr>
                        <a:t>回</a:t>
                      </a:r>
                      <a:r>
                        <a:rPr kumimoji="0" lang="en-US" altLang="ja-JP" sz="1200" b="0" i="0" u="none" strike="noStrike" kern="1200" cap="none" spc="180" normalizeH="0" baseline="0" noProof="0" dirty="0">
                          <a:ln>
                            <a:noFill/>
                          </a:ln>
                          <a:solidFill>
                            <a:srgbClr val="02022E"/>
                          </a:solidFill>
                          <a:effectLst/>
                          <a:uLnTx/>
                          <a:uFillTx/>
                          <a:latin typeface="Noto Serif JP" panose="02020400000000000000" pitchFamily="18" charset="-128"/>
                          <a:ea typeface="Noto Serif JP" panose="02020400000000000000" pitchFamily="18" charset="-128"/>
                          <a:cs typeface="+mn-cs"/>
                        </a:rPr>
                        <a:t>1</a:t>
                      </a:r>
                      <a:r>
                        <a:rPr kumimoji="0" lang="ja-JP" altLang="en-US" sz="1200" b="0" i="0" u="none" strike="noStrike" kern="1200" cap="none" spc="180" normalizeH="0" baseline="0" noProof="0">
                          <a:ln>
                            <a:noFill/>
                          </a:ln>
                          <a:solidFill>
                            <a:srgbClr val="02022E"/>
                          </a:solidFill>
                          <a:effectLst/>
                          <a:uLnTx/>
                          <a:uFillTx/>
                          <a:latin typeface="Noto Serif JP" panose="02020400000000000000" pitchFamily="18" charset="-128"/>
                          <a:ea typeface="Noto Serif JP" panose="02020400000000000000" pitchFamily="18" charset="-128"/>
                          <a:cs typeface="+mn-cs"/>
                        </a:rPr>
                        <a:t>期間あたり</a:t>
                      </a:r>
                      <a:r>
                        <a:rPr kumimoji="0" lang="en-US" altLang="ja-JP" sz="1200" b="0" i="0" u="none" strike="noStrike" kern="1200" cap="none" spc="180" normalizeH="0" baseline="0" noProof="0" dirty="0">
                          <a:ln>
                            <a:noFill/>
                          </a:ln>
                          <a:solidFill>
                            <a:srgbClr val="02022E"/>
                          </a:solidFill>
                          <a:effectLst/>
                          <a:uLnTx/>
                          <a:uFillTx/>
                          <a:latin typeface="Noto Serif JP" panose="02020400000000000000" pitchFamily="18" charset="-128"/>
                          <a:ea typeface="Noto Serif JP" panose="02020400000000000000" pitchFamily="18" charset="-128"/>
                          <a:cs typeface="+mn-cs"/>
                        </a:rPr>
                        <a:t>)</a:t>
                      </a:r>
                      <a:r>
                        <a:rPr kumimoji="0" lang="ja-JP" altLang="en-US" sz="1200" b="0" i="0" u="none" strike="noStrike" kern="1200" cap="none" spc="180" normalizeH="0" baseline="0" noProof="0">
                          <a:ln>
                            <a:noFill/>
                          </a:ln>
                          <a:solidFill>
                            <a:srgbClr val="02022E"/>
                          </a:solidFill>
                          <a:effectLst/>
                          <a:uLnTx/>
                          <a:uFillTx/>
                          <a:latin typeface="Noto Serif JP" panose="02020400000000000000" pitchFamily="18" charset="-128"/>
                          <a:ea typeface="Noto Serif JP" panose="02020400000000000000" pitchFamily="18" charset="-128"/>
                          <a:cs typeface="+mn-cs"/>
                        </a:rPr>
                        <a:t>のご発注で態度変容調査を無償提供。</a:t>
                      </a:r>
                      <a:endParaRPr kumimoji="0" lang="en-US" altLang="ja-JP" sz="1200" b="0" i="0" u="none" strike="noStrike" kern="1200" cap="none" spc="180" normalizeH="0" baseline="0" noProof="0" dirty="0">
                        <a:ln>
                          <a:noFill/>
                        </a:ln>
                        <a:solidFill>
                          <a:srgbClr val="02022E"/>
                        </a:solidFill>
                        <a:effectLst/>
                        <a:uLnTx/>
                        <a:uFillTx/>
                        <a:latin typeface="Noto Serif JP" panose="02020400000000000000" pitchFamily="18" charset="-128"/>
                        <a:ea typeface="Noto Serif JP" panose="02020400000000000000" pitchFamily="18"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ja-JP" sz="1200" b="0" i="0" u="none" strike="noStrike" kern="1200" cap="none" spc="180" normalizeH="0" baseline="0" noProof="0" dirty="0">
                          <a:ln>
                            <a:noFill/>
                          </a:ln>
                          <a:solidFill>
                            <a:srgbClr val="02022E"/>
                          </a:solidFill>
                          <a:effectLst/>
                          <a:uLnTx/>
                          <a:uFillTx/>
                          <a:latin typeface="Noto Serif JP" panose="02020400000000000000" pitchFamily="18" charset="-128"/>
                          <a:ea typeface="Noto Serif JP" panose="02020400000000000000" pitchFamily="18" charset="-128"/>
                          <a:cs typeface="+mn-cs"/>
                        </a:rPr>
                        <a:t>※</a:t>
                      </a:r>
                      <a:r>
                        <a:rPr kumimoji="0" lang="ja-JP" altLang="en-US" sz="1200" b="0" i="0" u="none" strike="noStrike" kern="1200" cap="none" spc="180" normalizeH="0" baseline="0" noProof="0">
                          <a:ln>
                            <a:noFill/>
                          </a:ln>
                          <a:solidFill>
                            <a:srgbClr val="02022E"/>
                          </a:solidFill>
                          <a:effectLst/>
                          <a:uLnTx/>
                          <a:uFillTx/>
                          <a:latin typeface="Noto Serif JP" panose="02020400000000000000" pitchFamily="18" charset="-128"/>
                          <a:ea typeface="Noto Serif JP" panose="02020400000000000000" pitchFamily="18" charset="-128"/>
                          <a:cs typeface="+mn-cs"/>
                        </a:rPr>
                        <a:t>無償提供は</a:t>
                      </a:r>
                      <a:r>
                        <a:rPr kumimoji="0" lang="en-US" altLang="ja-JP" sz="1200" b="0" i="0" u="none" strike="noStrike" kern="1200" cap="none" spc="180" normalizeH="0" baseline="0" noProof="0" dirty="0">
                          <a:ln>
                            <a:noFill/>
                          </a:ln>
                          <a:solidFill>
                            <a:srgbClr val="02022E"/>
                          </a:solidFill>
                          <a:effectLst/>
                          <a:uLnTx/>
                          <a:uFillTx/>
                          <a:latin typeface="Noto Serif JP" panose="02020400000000000000" pitchFamily="18" charset="-128"/>
                          <a:ea typeface="Noto Serif JP" panose="02020400000000000000" pitchFamily="18" charset="-128"/>
                          <a:cs typeface="+mn-cs"/>
                        </a:rPr>
                        <a:t>3</a:t>
                      </a:r>
                      <a:r>
                        <a:rPr kumimoji="0" lang="ja-JP" altLang="en-US" sz="1200" b="0" i="0" u="none" strike="noStrike" kern="1200" cap="none" spc="180" normalizeH="0" baseline="0" noProof="0">
                          <a:ln>
                            <a:noFill/>
                          </a:ln>
                          <a:solidFill>
                            <a:srgbClr val="02022E"/>
                          </a:solidFill>
                          <a:effectLst/>
                          <a:uLnTx/>
                          <a:uFillTx/>
                          <a:latin typeface="Noto Serif JP" panose="02020400000000000000" pitchFamily="18" charset="-128"/>
                          <a:ea typeface="Noto Serif JP" panose="02020400000000000000" pitchFamily="18" charset="-128"/>
                          <a:cs typeface="+mn-cs"/>
                        </a:rPr>
                        <a:t>ヶ月の間に</a:t>
                      </a:r>
                      <a:r>
                        <a:rPr kumimoji="0" lang="en-US" altLang="ja-JP" sz="1200" b="0" i="0" u="none" strike="noStrike" kern="1200" cap="none" spc="180" normalizeH="0" baseline="0" noProof="0" dirty="0">
                          <a:ln>
                            <a:noFill/>
                          </a:ln>
                          <a:solidFill>
                            <a:srgbClr val="02022E"/>
                          </a:solidFill>
                          <a:effectLst/>
                          <a:uLnTx/>
                          <a:uFillTx/>
                          <a:latin typeface="Noto Serif JP" panose="02020400000000000000" pitchFamily="18" charset="-128"/>
                          <a:ea typeface="Noto Serif JP" panose="02020400000000000000" pitchFamily="18" charset="-128"/>
                          <a:cs typeface="+mn-cs"/>
                        </a:rPr>
                        <a:t>1</a:t>
                      </a:r>
                      <a:r>
                        <a:rPr kumimoji="0" lang="ja-JP" altLang="en-US" sz="1200" b="0" i="0" u="none" strike="noStrike" kern="1200" cap="none" spc="180" normalizeH="0" baseline="0" noProof="0">
                          <a:ln>
                            <a:noFill/>
                          </a:ln>
                          <a:solidFill>
                            <a:srgbClr val="02022E"/>
                          </a:solidFill>
                          <a:effectLst/>
                          <a:uLnTx/>
                          <a:uFillTx/>
                          <a:latin typeface="Noto Serif JP" panose="02020400000000000000" pitchFamily="18" charset="-128"/>
                          <a:ea typeface="Noto Serif JP" panose="02020400000000000000" pitchFamily="18" charset="-128"/>
                          <a:cs typeface="+mn-cs"/>
                        </a:rPr>
                        <a:t>回のみとし、弊社規定の調査票の内容を変更する場合には費用が発生する</a:t>
                      </a:r>
                      <a:endParaRPr kumimoji="0" lang="en-US" altLang="ja-JP" sz="1200" b="0" i="0" u="none" strike="noStrike" kern="1200" cap="none" spc="180" normalizeH="0" baseline="0" noProof="0" dirty="0">
                        <a:ln>
                          <a:noFill/>
                        </a:ln>
                        <a:solidFill>
                          <a:srgbClr val="02022E"/>
                        </a:solidFill>
                        <a:effectLst/>
                        <a:uLnTx/>
                        <a:uFillTx/>
                        <a:latin typeface="Noto Serif JP" panose="02020400000000000000" pitchFamily="18" charset="-128"/>
                        <a:ea typeface="Noto Serif JP" panose="02020400000000000000" pitchFamily="18"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ja-JP" altLang="en-US" sz="1200" b="0" i="0" u="none" strike="noStrike" kern="1200" cap="none" spc="180" normalizeH="0" baseline="0" noProof="0">
                          <a:ln>
                            <a:noFill/>
                          </a:ln>
                          <a:solidFill>
                            <a:srgbClr val="02022E"/>
                          </a:solidFill>
                          <a:effectLst/>
                          <a:uLnTx/>
                          <a:uFillTx/>
                          <a:latin typeface="Noto Serif JP" panose="02020400000000000000" pitchFamily="18" charset="-128"/>
                          <a:ea typeface="Noto Serif JP" panose="02020400000000000000" pitchFamily="18" charset="-128"/>
                          <a:cs typeface="+mn-cs"/>
                        </a:rPr>
                        <a:t>　可能性があります。</a:t>
                      </a:r>
                      <a:endParaRPr kumimoji="0" lang="en-US" altLang="ja-JP" sz="1200" b="0" i="0" u="none" strike="noStrike" kern="1200" cap="none" spc="180" normalizeH="0" baseline="0" noProof="0" dirty="0">
                        <a:ln>
                          <a:noFill/>
                        </a:ln>
                        <a:solidFill>
                          <a:srgbClr val="02022E"/>
                        </a:solidFill>
                        <a:effectLst/>
                        <a:uLnTx/>
                        <a:uFillTx/>
                        <a:latin typeface="Noto Serif JP" panose="02020400000000000000" pitchFamily="18" charset="-128"/>
                        <a:ea typeface="Noto Serif JP" panose="02020400000000000000" pitchFamily="18" charset="-128"/>
                        <a:cs typeface="+mn-cs"/>
                      </a:endParaRPr>
                    </a:p>
                  </a:txBody>
                  <a:tcPr marL="137160" marR="137160" marT="137160" marB="13716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17228"/>
                  </a:ext>
                </a:extLst>
              </a:tr>
              <a:tr h="8159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erif JP" panose="02020400000000000000" pitchFamily="18" charset="-128"/>
                          <a:ea typeface="Noto Serif JP" panose="02020400000000000000" pitchFamily="18" charset="-128"/>
                        </a:rPr>
                        <a:t>調査方法</a:t>
                      </a:r>
                      <a:endParaRPr lang="en-US" altLang="ja-JP" sz="1600" b="0" i="0" dirty="0">
                        <a:latin typeface="Noto Serif JP" panose="02020400000000000000" pitchFamily="18" charset="-128"/>
                        <a:ea typeface="Noto Serif JP" panose="02020400000000000000" pitchFamily="18" charset="-128"/>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2022E"/>
                    </a:solidFill>
                  </a:tcPr>
                </a:tc>
                <a:tc>
                  <a:txBody>
                    <a:bodyPr/>
                    <a:lstStyle/>
                    <a:p>
                      <a:pPr marL="0" marR="0" lvl="0" indent="0" algn="l" rtl="0">
                        <a:lnSpc>
                          <a:spcPct val="130000"/>
                        </a:lnSpc>
                        <a:spcBef>
                          <a:spcPts val="0"/>
                        </a:spcBef>
                        <a:spcAft>
                          <a:spcPts val="0"/>
                        </a:spcAft>
                        <a:buNone/>
                      </a:pP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インターネット調査</a:t>
                      </a:r>
                    </a:p>
                  </a:txBody>
                  <a:tcPr marL="137160" marR="137160" marT="137160" marB="13716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905548"/>
                  </a:ext>
                </a:extLst>
              </a:tr>
              <a:tr h="9012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erif JP Regular" pitchFamily="34" charset="0"/>
                          <a:ea typeface="Noto Serif JP Regular" pitchFamily="34" charset="-122"/>
                          <a:cs typeface="Noto Serif JP Regular" pitchFamily="34" charset="-120"/>
                        </a:rPr>
                        <a:t>対象者条件</a:t>
                      </a:r>
                      <a:endParaRPr lang="en-US" altLang="ja-JP" sz="1600" dirty="0"/>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02022E"/>
                    </a:solidFill>
                  </a:tcPr>
                </a:tc>
                <a:tc>
                  <a:txBody>
                    <a:bodyPr/>
                    <a:lstStyle/>
                    <a:p>
                      <a:pPr marL="0" marR="0" lvl="0" indent="0" algn="l" rtl="0">
                        <a:lnSpc>
                          <a:spcPct val="130000"/>
                        </a:lnSpc>
                        <a:spcBef>
                          <a:spcPts val="0"/>
                        </a:spcBef>
                        <a:spcAft>
                          <a:spcPts val="0"/>
                        </a:spcAft>
                        <a:buClr>
                          <a:srgbClr val="113766"/>
                        </a:buClr>
                        <a:buSzPts val="1000"/>
                        <a:buFont typeface="Arial"/>
                        <a:buNone/>
                      </a:pPr>
                      <a:r>
                        <a:rPr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rPr>
                        <a:t>20</a:t>
                      </a: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代以上の男女</a:t>
                      </a:r>
                      <a:r>
                        <a:rPr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rPr>
                        <a:t>/1</a:t>
                      </a: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都</a:t>
                      </a:r>
                      <a:r>
                        <a:rPr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rPr>
                        <a:t>3</a:t>
                      </a: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県</a:t>
                      </a:r>
                    </a:p>
                  </a:txBody>
                  <a:tcPr marL="137160" marR="137160" marT="137160" marB="13716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013818519"/>
                  </a:ext>
                </a:extLst>
              </a:tr>
              <a:tr h="9397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erif JP Regular" pitchFamily="34" charset="0"/>
                          <a:ea typeface="Noto Serif JP Regular" pitchFamily="34" charset="-122"/>
                          <a:cs typeface="Noto Serif JP Regular" pitchFamily="34" charset="-120"/>
                        </a:rPr>
                        <a:t>サンプルサイズ</a:t>
                      </a:r>
                      <a:endParaRPr kumimoji="1" lang="ja-JP" altLang="en-US" sz="1600" b="0" i="0">
                        <a:latin typeface="Noto Serif JP" panose="02020400000000000000" pitchFamily="18" charset="-128"/>
                        <a:ea typeface="Noto Serif JP" panose="02020400000000000000" pitchFamily="18" charset="-128"/>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02022E"/>
                    </a:solidFill>
                  </a:tcPr>
                </a:tc>
                <a:tc>
                  <a:txBody>
                    <a:bodyPr/>
                    <a:lstStyle/>
                    <a:p>
                      <a:pPr marL="0" marR="0" lvl="0" indent="0" algn="l" rtl="0">
                        <a:lnSpc>
                          <a:spcPct val="130000"/>
                        </a:lnSpc>
                        <a:spcBef>
                          <a:spcPts val="0"/>
                        </a:spcBef>
                        <a:spcAft>
                          <a:spcPts val="0"/>
                        </a:spcAft>
                        <a:buNone/>
                      </a:pPr>
                      <a:r>
                        <a:rPr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rPr>
                        <a:t>SCR</a:t>
                      </a: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　：</a:t>
                      </a:r>
                      <a:r>
                        <a:rPr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rPr>
                        <a:t>40,000s</a:t>
                      </a: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回収目標</a:t>
                      </a:r>
                      <a:endParaRPr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endParaRPr>
                    </a:p>
                    <a:p>
                      <a:pPr marL="0" marR="0" lvl="0" indent="0" algn="l" rtl="0">
                        <a:lnSpc>
                          <a:spcPct val="130000"/>
                        </a:lnSpc>
                        <a:spcBef>
                          <a:spcPts val="0"/>
                        </a:spcBef>
                        <a:spcAft>
                          <a:spcPts val="0"/>
                        </a:spcAft>
                        <a:buNone/>
                      </a:pPr>
                      <a:r>
                        <a:rPr kumimoji="1" lang="ja-JP" altLang="en-US" sz="1600" b="0" i="0">
                          <a:solidFill>
                            <a:srgbClr val="02022E"/>
                          </a:solidFill>
                          <a:latin typeface="Noto Serif JP" panose="02020400000000000000" pitchFamily="18" charset="-128"/>
                          <a:ea typeface="Noto Serif JP" panose="02020400000000000000" pitchFamily="18" charset="-128"/>
                          <a:cs typeface="Arial"/>
                          <a:sym typeface="Arial"/>
                        </a:rPr>
                        <a:t>本調査：</a:t>
                      </a:r>
                      <a:r>
                        <a:rPr kumimoji="1"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rPr>
                        <a:t>300s</a:t>
                      </a:r>
                      <a:r>
                        <a:rPr kumimoji="1" lang="ja-JP" altLang="en-US" sz="1600" b="0" i="0">
                          <a:solidFill>
                            <a:srgbClr val="02022E"/>
                          </a:solidFill>
                          <a:latin typeface="Noto Serif JP" panose="02020400000000000000" pitchFamily="18" charset="-128"/>
                          <a:ea typeface="Noto Serif JP" panose="02020400000000000000" pitchFamily="18" charset="-128"/>
                          <a:cs typeface="Arial"/>
                          <a:sym typeface="Arial"/>
                        </a:rPr>
                        <a:t>回収目標</a:t>
                      </a:r>
                      <a:r>
                        <a:rPr kumimoji="1"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rPr>
                        <a:t>(</a:t>
                      </a:r>
                      <a:r>
                        <a:rPr kumimoji="1" lang="ja-JP" altLang="en-US" sz="1600" b="0" i="0">
                          <a:solidFill>
                            <a:srgbClr val="02022E"/>
                          </a:solidFill>
                          <a:latin typeface="Noto Serif JP" panose="02020400000000000000" pitchFamily="18" charset="-128"/>
                          <a:ea typeface="Noto Serif JP" panose="02020400000000000000" pitchFamily="18" charset="-128"/>
                          <a:cs typeface="Arial"/>
                          <a:sym typeface="Arial"/>
                        </a:rPr>
                        <a:t>接触者</a:t>
                      </a:r>
                      <a:r>
                        <a:rPr kumimoji="1"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rPr>
                        <a:t>150s,</a:t>
                      </a:r>
                      <a:r>
                        <a:rPr kumimoji="1" lang="ja-JP" altLang="en-US" sz="1600" b="0" i="0">
                          <a:solidFill>
                            <a:srgbClr val="02022E"/>
                          </a:solidFill>
                          <a:latin typeface="Noto Serif JP" panose="02020400000000000000" pitchFamily="18" charset="-128"/>
                          <a:ea typeface="Noto Serif JP" panose="02020400000000000000" pitchFamily="18" charset="-128"/>
                          <a:cs typeface="Arial"/>
                          <a:sym typeface="Arial"/>
                        </a:rPr>
                        <a:t>非接触者</a:t>
                      </a:r>
                      <a:r>
                        <a:rPr kumimoji="1"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rPr>
                        <a:t>150s)</a:t>
                      </a:r>
                      <a:endParaRPr kumimoji="1" lang="ja-JP" altLang="en-US"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40817640"/>
                  </a:ext>
                </a:extLst>
              </a:tr>
              <a:tr h="9397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erif JP Regular" pitchFamily="34" charset="0"/>
                          <a:ea typeface="Noto Serif JP Regular" pitchFamily="34" charset="-122"/>
                          <a:cs typeface="Noto Serif JP Regular" pitchFamily="34" charset="-120"/>
                        </a:rPr>
                        <a:t>接触者</a:t>
                      </a:r>
                      <a:endParaRPr lang="en-US" altLang="ja-JP" sz="1600" b="0" i="0" kern="0" spc="120" dirty="0">
                        <a:solidFill>
                          <a:srgbClr val="F0F2FB"/>
                        </a:solidFill>
                        <a:latin typeface="Noto Serif JP Regular" pitchFamily="34" charset="0"/>
                        <a:ea typeface="Noto Serif JP Regular" pitchFamily="34" charset="-122"/>
                        <a:cs typeface="Noto Serif JP Regular" pitchFamily="34" charset="-12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02022E"/>
                    </a:solidFill>
                  </a:tcPr>
                </a:tc>
                <a:tc>
                  <a:txBody>
                    <a:bodyPr/>
                    <a:lstStyle/>
                    <a:p>
                      <a:pPr marL="0" marR="0" lvl="0" indent="0" algn="l" rtl="0">
                        <a:lnSpc>
                          <a:spcPct val="130000"/>
                        </a:lnSpc>
                        <a:spcBef>
                          <a:spcPts val="0"/>
                        </a:spcBef>
                        <a:spcAft>
                          <a:spcPts val="0"/>
                        </a:spcAft>
                        <a:buNone/>
                      </a:pP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広告配信期間に「東京</a:t>
                      </a:r>
                      <a:r>
                        <a:rPr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rPr>
                        <a:t>23</a:t>
                      </a: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区で日本交通、帝都自動車交通、東京無線、日の丸交通、</a:t>
                      </a:r>
                      <a:endParaRPr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endParaRPr>
                    </a:p>
                    <a:p>
                      <a:pPr marL="0" marR="0" lvl="0" indent="0" algn="l" rtl="0">
                        <a:lnSpc>
                          <a:spcPct val="130000"/>
                        </a:lnSpc>
                        <a:spcBef>
                          <a:spcPts val="0"/>
                        </a:spcBef>
                        <a:spcAft>
                          <a:spcPts val="0"/>
                        </a:spcAft>
                        <a:buNone/>
                      </a:pP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東都自動車のタクシーに乗車あり」と回答したユーザー</a:t>
                      </a:r>
                      <a:endParaRPr lang="ja-JP" altLang="en-US" sz="1200" b="0" i="0">
                        <a:solidFill>
                          <a:srgbClr val="02022E"/>
                        </a:solidFill>
                        <a:latin typeface="Noto Serif JP" panose="02020400000000000000" pitchFamily="18" charset="-128"/>
                        <a:ea typeface="Noto Serif JP" panose="02020400000000000000" pitchFamily="18" charset="-128"/>
                        <a:cs typeface="Arial"/>
                        <a:sym typeface="Arial"/>
                      </a:endParaRPr>
                    </a:p>
                  </a:txBody>
                  <a:tcPr marL="137160" marR="137160" marT="137160" marB="13716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638547545"/>
                  </a:ext>
                </a:extLst>
              </a:tr>
              <a:tr h="9397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erif JP Regular" pitchFamily="34" charset="0"/>
                          <a:ea typeface="Noto Serif JP Regular" pitchFamily="34" charset="-122"/>
                        </a:rPr>
                        <a:t>非接触者</a:t>
                      </a:r>
                      <a:endParaRPr lang="en-US" altLang="ja-JP" sz="1600" dirty="0"/>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02022E"/>
                    </a:solidFill>
                  </a:tcPr>
                </a:tc>
                <a:tc>
                  <a:txBody>
                    <a:bodyPr/>
                    <a:lstStyle/>
                    <a:p>
                      <a:pPr marL="0" marR="0" lvl="0" indent="0" algn="l" rtl="0">
                        <a:lnSpc>
                          <a:spcPct val="130000"/>
                        </a:lnSpc>
                        <a:spcBef>
                          <a:spcPts val="0"/>
                        </a:spcBef>
                        <a:spcAft>
                          <a:spcPts val="0"/>
                        </a:spcAft>
                        <a:buNone/>
                      </a:pP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広告配信期間に「タクシーに乗車していない」と回答したユーザー</a:t>
                      </a:r>
                      <a:endParaRPr lang="ja-JP" altLang="en-US" sz="1200" b="0" i="0">
                        <a:solidFill>
                          <a:srgbClr val="02022E"/>
                        </a:solidFill>
                        <a:latin typeface="Noto Serif JP" panose="02020400000000000000" pitchFamily="18" charset="-128"/>
                        <a:ea typeface="Noto Serif JP" panose="02020400000000000000" pitchFamily="18" charset="-128"/>
                        <a:cs typeface="Arial"/>
                        <a:sym typeface="Arial"/>
                      </a:endParaRPr>
                    </a:p>
                  </a:txBody>
                  <a:tcPr marL="137160" marR="137160" marT="137160" marB="13716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9323529"/>
                  </a:ext>
                </a:extLst>
              </a:tr>
              <a:tr h="9397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erif JP Regular" pitchFamily="34" charset="0"/>
                          <a:ea typeface="Noto Serif JP Regular" pitchFamily="34" charset="-122"/>
                          <a:cs typeface="Noto Serif JP Regular" pitchFamily="34" charset="-120"/>
                        </a:rPr>
                        <a:t>調査項目</a:t>
                      </a:r>
                      <a:endParaRPr kumimoji="1" lang="ja-JP" altLang="en-US" sz="1600" b="0" i="0">
                        <a:latin typeface="Noto Serif JP" panose="02020400000000000000" pitchFamily="18" charset="-128"/>
                        <a:ea typeface="Noto Serif JP" panose="02020400000000000000" pitchFamily="18" charset="-128"/>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02022E"/>
                    </a:solidFill>
                  </a:tcPr>
                </a:tc>
                <a:tc>
                  <a:txBody>
                    <a:bodyPr/>
                    <a:lstStyle/>
                    <a:p>
                      <a:pPr marL="0" marR="0" lvl="0" indent="0" algn="l" rtl="0">
                        <a:lnSpc>
                          <a:spcPct val="130000"/>
                        </a:lnSpc>
                        <a:spcBef>
                          <a:spcPts val="0"/>
                        </a:spcBef>
                        <a:spcAft>
                          <a:spcPts val="0"/>
                        </a:spcAft>
                        <a:buNone/>
                      </a:pP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商品認知、商品に関する各指標</a:t>
                      </a:r>
                      <a:r>
                        <a:rPr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rPr>
                        <a:t>(</a:t>
                      </a: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好感度・興味関心・比較検討、使用意向、推奨意向</a:t>
                      </a:r>
                      <a:r>
                        <a:rPr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rPr>
                        <a:t>)</a:t>
                      </a: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a:t>
                      </a:r>
                      <a:endParaRPr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endParaRPr>
                    </a:p>
                    <a:p>
                      <a:pPr marL="0" marR="0" lvl="0" indent="0" algn="l" rtl="0">
                        <a:lnSpc>
                          <a:spcPct val="130000"/>
                        </a:lnSpc>
                        <a:spcBef>
                          <a:spcPts val="0"/>
                        </a:spcBef>
                        <a:spcAft>
                          <a:spcPts val="0"/>
                        </a:spcAft>
                        <a:buNone/>
                      </a:pP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広告認知、広告評価</a:t>
                      </a:r>
                      <a:r>
                        <a:rPr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rPr>
                        <a:t>(</a:t>
                      </a: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内容理解、好感、印象</a:t>
                      </a:r>
                      <a:r>
                        <a:rPr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rPr>
                        <a:t>)</a:t>
                      </a: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、広告をきっかけとしたアクション</a:t>
                      </a:r>
                    </a:p>
                  </a:txBody>
                  <a:tcPr marL="137160" marR="137160" marT="137160" marB="13716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205244300"/>
                  </a:ext>
                </a:extLst>
              </a:tr>
              <a:tr h="9012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i="0" kern="0" spc="120">
                          <a:solidFill>
                            <a:srgbClr val="F0F2FB"/>
                          </a:solidFill>
                          <a:latin typeface="Noto Serif JP Regular" pitchFamily="34" charset="0"/>
                          <a:ea typeface="Noto Serif JP Regular" pitchFamily="34" charset="-122"/>
                          <a:cs typeface="Noto Serif JP Regular" pitchFamily="34" charset="-120"/>
                        </a:rPr>
                        <a:t>納品物</a:t>
                      </a:r>
                      <a:endParaRPr kumimoji="1" lang="ja-JP" altLang="en-US" sz="1600" b="0" i="0">
                        <a:latin typeface="Noto Serif JP" panose="02020400000000000000" pitchFamily="18" charset="-128"/>
                        <a:ea typeface="Noto Serif JP" panose="02020400000000000000" pitchFamily="18" charset="-128"/>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02022E"/>
                    </a:solidFill>
                  </a:tcPr>
                </a:tc>
                <a:tc>
                  <a:txBody>
                    <a:bodyPr/>
                    <a:lstStyle/>
                    <a:p>
                      <a:pPr marL="0" marR="0" lvl="0" indent="0" algn="l" rtl="0">
                        <a:lnSpc>
                          <a:spcPct val="130000"/>
                        </a:lnSpc>
                        <a:spcBef>
                          <a:spcPts val="0"/>
                        </a:spcBef>
                        <a:spcAft>
                          <a:spcPts val="0"/>
                        </a:spcAft>
                        <a:buNone/>
                      </a:pPr>
                      <a:r>
                        <a:rPr lang="en" altLang="ja-JP" sz="1600" b="0" i="0" dirty="0">
                          <a:solidFill>
                            <a:srgbClr val="02022E"/>
                          </a:solidFill>
                          <a:latin typeface="Noto Serif JP" panose="02020400000000000000" pitchFamily="18" charset="-128"/>
                          <a:ea typeface="Noto Serif JP" panose="02020400000000000000" pitchFamily="18" charset="-128"/>
                          <a:cs typeface="Arial"/>
                          <a:sym typeface="Arial"/>
                        </a:rPr>
                        <a:t>PPT</a:t>
                      </a:r>
                      <a:r>
                        <a:rPr lang="ja-JP" altLang="en-US" sz="1600" b="0" i="0">
                          <a:solidFill>
                            <a:srgbClr val="02022E"/>
                          </a:solidFill>
                          <a:latin typeface="Noto Serif JP" panose="02020400000000000000" pitchFamily="18" charset="-128"/>
                          <a:ea typeface="Noto Serif JP" panose="02020400000000000000" pitchFamily="18" charset="-128"/>
                          <a:cs typeface="Arial"/>
                          <a:sym typeface="Arial"/>
                        </a:rPr>
                        <a:t>レポート</a:t>
                      </a:r>
                      <a:endParaRPr lang="en-US" altLang="ja-JP" sz="1600" b="0" i="0" dirty="0">
                        <a:solidFill>
                          <a:srgbClr val="02022E"/>
                        </a:solidFill>
                        <a:latin typeface="Noto Serif JP" panose="02020400000000000000" pitchFamily="18" charset="-128"/>
                        <a:ea typeface="Noto Serif JP" panose="02020400000000000000" pitchFamily="18" charset="-128"/>
                        <a:cs typeface="Arial"/>
                        <a:sym typeface="Arial"/>
                      </a:endParaRPr>
                    </a:p>
                    <a:p>
                      <a:pPr marL="0" marR="0" lvl="0" indent="0" algn="l" rtl="0">
                        <a:lnSpc>
                          <a:spcPct val="130000"/>
                        </a:lnSpc>
                        <a:spcBef>
                          <a:spcPts val="0"/>
                        </a:spcBef>
                        <a:spcAft>
                          <a:spcPts val="0"/>
                        </a:spcAft>
                        <a:buNone/>
                      </a:pPr>
                      <a:r>
                        <a:rPr lang="en-US" altLang="ja-JP" sz="1200" b="0" i="0" dirty="0">
                          <a:solidFill>
                            <a:srgbClr val="02022E"/>
                          </a:solidFill>
                          <a:latin typeface="Noto Serif JP" panose="02020400000000000000" pitchFamily="18" charset="-128"/>
                          <a:ea typeface="Noto Serif JP" panose="02020400000000000000" pitchFamily="18" charset="-128"/>
                          <a:cs typeface="Arial"/>
                          <a:sym typeface="Arial"/>
                        </a:rPr>
                        <a:t>※</a:t>
                      </a:r>
                      <a:r>
                        <a:rPr lang="ja-JP" altLang="en-US" sz="1200" b="0" i="0">
                          <a:solidFill>
                            <a:srgbClr val="02022E"/>
                          </a:solidFill>
                          <a:latin typeface="Noto Serif JP" panose="02020400000000000000" pitchFamily="18" charset="-128"/>
                          <a:ea typeface="Noto Serif JP" panose="02020400000000000000" pitchFamily="18" charset="-128"/>
                          <a:cs typeface="Arial"/>
                          <a:sym typeface="Arial"/>
                        </a:rPr>
                        <a:t>ローデータのご提供はいたしません</a:t>
                      </a:r>
                    </a:p>
                  </a:txBody>
                  <a:tcPr marL="137160" marR="137160" marT="137160" marB="13716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6397981"/>
                  </a:ext>
                </a:extLst>
              </a:tr>
            </a:tbl>
          </a:graphicData>
        </a:graphic>
      </p:graphicFrame>
      <p:sp>
        <p:nvSpPr>
          <p:cNvPr id="26" name="Object11">
            <a:extLst>
              <a:ext uri="{FF2B5EF4-FFF2-40B4-BE49-F238E27FC236}">
                <a16:creationId xmlns:a16="http://schemas.microsoft.com/office/drawing/2014/main" id="{17A23145-AFC4-18AB-FC8A-DAAB4B795B77}"/>
              </a:ext>
            </a:extLst>
          </p:cNvPr>
          <p:cNvSpPr/>
          <p:nvPr/>
        </p:nvSpPr>
        <p:spPr>
          <a:xfrm>
            <a:off x="440553" y="1289956"/>
            <a:ext cx="8372475" cy="310406"/>
          </a:xfrm>
          <a:prstGeom prst="rect">
            <a:avLst/>
          </a:prstGeom>
          <a:noFill/>
          <a:ln/>
        </p:spPr>
        <p:txBody>
          <a:bodyPr wrap="square" lIns="0" tIns="0" rIns="0" bIns="0" rtlCol="0" anchor="ctr" anchorCtr="0">
            <a:spAutoFit/>
          </a:bodyPr>
          <a:lstStyle/>
          <a:p>
            <a:pPr marL="285750" indent="-285750">
              <a:lnSpc>
                <a:spcPts val="2400"/>
              </a:lnSpc>
              <a:buClr>
                <a:srgbClr val="A48C59"/>
              </a:buClr>
              <a:buFont typeface="Wingdings" pitchFamily="2" charset="2"/>
              <a:buChar char="u"/>
            </a:pPr>
            <a:r>
              <a:rPr lang="ja-JP" altLang="en-US" sz="2400" b="0" i="0" kern="0" spc="180">
                <a:solidFill>
                  <a:srgbClr val="02022E"/>
                </a:solidFill>
                <a:latin typeface="Noto Serif JP Regular" pitchFamily="34" charset="0"/>
                <a:ea typeface="Noto Serif JP Regular" pitchFamily="34" charset="-122"/>
                <a:cs typeface="Noto Serif JP Regular" pitchFamily="34" charset="-120"/>
              </a:rPr>
              <a:t>調査概要</a:t>
            </a:r>
            <a:endParaRPr lang="en-US" sz="2000" dirty="0">
              <a:solidFill>
                <a:srgbClr val="02022E"/>
              </a:solidFill>
            </a:endParaRPr>
          </a:p>
        </p:txBody>
      </p:sp>
      <p:pic>
        <p:nvPicPr>
          <p:cNvPr id="27" name="Object 11" descr="preencoded.png">
            <a:extLst>
              <a:ext uri="{FF2B5EF4-FFF2-40B4-BE49-F238E27FC236}">
                <a16:creationId xmlns:a16="http://schemas.microsoft.com/office/drawing/2014/main" id="{AED6804B-A0FA-B506-23B4-9517C32D4BC8}"/>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5601901" y="2195154"/>
            <a:ext cx="2695575" cy="1524000"/>
          </a:xfrm>
          <a:prstGeom prst="rect">
            <a:avLst/>
          </a:prstGeom>
        </p:spPr>
      </p:pic>
      <p:pic>
        <p:nvPicPr>
          <p:cNvPr id="28" name="Object 12" descr="preencoded.png">
            <a:extLst>
              <a:ext uri="{FF2B5EF4-FFF2-40B4-BE49-F238E27FC236}">
                <a16:creationId xmlns:a16="http://schemas.microsoft.com/office/drawing/2014/main" id="{B14DE0F6-8640-9397-4A8C-06CA8F27E3FD}"/>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5586994" y="3704858"/>
            <a:ext cx="2695575" cy="1524000"/>
          </a:xfrm>
          <a:prstGeom prst="rect">
            <a:avLst/>
          </a:prstGeom>
        </p:spPr>
      </p:pic>
      <p:pic>
        <p:nvPicPr>
          <p:cNvPr id="29" name="Object 13" descr="preencoded.png">
            <a:extLst>
              <a:ext uri="{FF2B5EF4-FFF2-40B4-BE49-F238E27FC236}">
                <a16:creationId xmlns:a16="http://schemas.microsoft.com/office/drawing/2014/main" id="{AC7F5644-FC3F-E954-E77D-01CB37D0DF9C}"/>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5586994" y="5200903"/>
            <a:ext cx="2695575" cy="1524000"/>
          </a:xfrm>
          <a:prstGeom prst="rect">
            <a:avLst/>
          </a:prstGeom>
        </p:spPr>
      </p:pic>
      <p:pic>
        <p:nvPicPr>
          <p:cNvPr id="30" name="Object 14" descr="preencoded.png">
            <a:extLst>
              <a:ext uri="{FF2B5EF4-FFF2-40B4-BE49-F238E27FC236}">
                <a16:creationId xmlns:a16="http://schemas.microsoft.com/office/drawing/2014/main" id="{774828F0-37D4-B150-936B-F73B7D47344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5584505" y="6710607"/>
            <a:ext cx="2695575" cy="1524000"/>
          </a:xfrm>
          <a:prstGeom prst="rect">
            <a:avLst/>
          </a:prstGeom>
        </p:spPr>
      </p:pic>
      <p:pic>
        <p:nvPicPr>
          <p:cNvPr id="31" name="Object 18" descr="preencoded.png">
            <a:extLst>
              <a:ext uri="{FF2B5EF4-FFF2-40B4-BE49-F238E27FC236}">
                <a16:creationId xmlns:a16="http://schemas.microsoft.com/office/drawing/2014/main" id="{C842AA39-5019-425B-C509-6519C271CB74}"/>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689628" y="6693956"/>
            <a:ext cx="2962023" cy="1838325"/>
          </a:xfrm>
          <a:prstGeom prst="rect">
            <a:avLst/>
          </a:prstGeom>
        </p:spPr>
      </p:pic>
      <p:pic>
        <p:nvPicPr>
          <p:cNvPr id="32" name="Object 19" descr="preencoded.png">
            <a:extLst>
              <a:ext uri="{FF2B5EF4-FFF2-40B4-BE49-F238E27FC236}">
                <a16:creationId xmlns:a16="http://schemas.microsoft.com/office/drawing/2014/main" id="{9E76690B-BD39-D9C3-A423-83A817FE8EAB}"/>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12670069" y="5183369"/>
            <a:ext cx="2953103" cy="1847850"/>
          </a:xfrm>
          <a:prstGeom prst="rect">
            <a:avLst/>
          </a:prstGeom>
        </p:spPr>
      </p:pic>
      <p:pic>
        <p:nvPicPr>
          <p:cNvPr id="35" name="Object 20" descr="preencoded.png">
            <a:extLst>
              <a:ext uri="{FF2B5EF4-FFF2-40B4-BE49-F238E27FC236}">
                <a16:creationId xmlns:a16="http://schemas.microsoft.com/office/drawing/2014/main" id="{535FA86D-10A5-A56F-922F-2D03EED851C0}"/>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2667101" y="3705444"/>
            <a:ext cx="2959041" cy="1847850"/>
          </a:xfrm>
          <a:prstGeom prst="rect">
            <a:avLst/>
          </a:prstGeom>
        </p:spPr>
      </p:pic>
      <p:pic>
        <p:nvPicPr>
          <p:cNvPr id="36" name="Object 21" descr="preencoded.png">
            <a:extLst>
              <a:ext uri="{FF2B5EF4-FFF2-40B4-BE49-F238E27FC236}">
                <a16:creationId xmlns:a16="http://schemas.microsoft.com/office/drawing/2014/main" id="{73424675-3FFB-F7BD-F085-0571AF40C45E}"/>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2646570" y="2201320"/>
            <a:ext cx="2953103" cy="1838325"/>
          </a:xfrm>
          <a:prstGeom prst="rect">
            <a:avLst/>
          </a:prstGeom>
        </p:spPr>
      </p:pic>
      <p:sp>
        <p:nvSpPr>
          <p:cNvPr id="37" name="Object47">
            <a:extLst>
              <a:ext uri="{FF2B5EF4-FFF2-40B4-BE49-F238E27FC236}">
                <a16:creationId xmlns:a16="http://schemas.microsoft.com/office/drawing/2014/main" id="{3C0F6BB2-0260-1C77-33F0-373B4FF754A8}"/>
              </a:ext>
            </a:extLst>
          </p:cNvPr>
          <p:cNvSpPr/>
          <p:nvPr/>
        </p:nvSpPr>
        <p:spPr>
          <a:xfrm>
            <a:off x="14510931" y="1135142"/>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p>
        </p:txBody>
      </p:sp>
      <p:sp>
        <p:nvSpPr>
          <p:cNvPr id="41" name="Object48">
            <a:extLst>
              <a:ext uri="{FF2B5EF4-FFF2-40B4-BE49-F238E27FC236}">
                <a16:creationId xmlns:a16="http://schemas.microsoft.com/office/drawing/2014/main" id="{9302323B-D702-A7ED-D715-39ED987B93E1}"/>
              </a:ext>
            </a:extLst>
          </p:cNvPr>
          <p:cNvSpPr/>
          <p:nvPr/>
        </p:nvSpPr>
        <p:spPr>
          <a:xfrm>
            <a:off x="13202532" y="8915452"/>
            <a:ext cx="1952807"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レポート納品</a:t>
            </a:r>
            <a:endParaRPr lang="en-US" sz="2000" dirty="0"/>
          </a:p>
        </p:txBody>
      </p:sp>
      <p:sp>
        <p:nvSpPr>
          <p:cNvPr id="59" name="Object49">
            <a:extLst>
              <a:ext uri="{FF2B5EF4-FFF2-40B4-BE49-F238E27FC236}">
                <a16:creationId xmlns:a16="http://schemas.microsoft.com/office/drawing/2014/main" id="{53BDAAE7-D2FA-1F4F-7036-B37A4E8FE14D}"/>
              </a:ext>
            </a:extLst>
          </p:cNvPr>
          <p:cNvSpPr/>
          <p:nvPr/>
        </p:nvSpPr>
        <p:spPr>
          <a:xfrm>
            <a:off x="13678766" y="7495806"/>
            <a:ext cx="983745"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本調査</a:t>
            </a:r>
            <a:endParaRPr lang="en-US" sz="2000" dirty="0"/>
          </a:p>
        </p:txBody>
      </p:sp>
      <p:sp>
        <p:nvSpPr>
          <p:cNvPr id="60" name="Object50">
            <a:extLst>
              <a:ext uri="{FF2B5EF4-FFF2-40B4-BE49-F238E27FC236}">
                <a16:creationId xmlns:a16="http://schemas.microsoft.com/office/drawing/2014/main" id="{1E88E94E-BE90-2ECF-F242-3769A2CB3240}"/>
              </a:ext>
            </a:extLst>
          </p:cNvPr>
          <p:cNvSpPr/>
          <p:nvPr/>
        </p:nvSpPr>
        <p:spPr>
          <a:xfrm>
            <a:off x="12702788" y="5983846"/>
            <a:ext cx="2921869"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スクリーニング調査</a:t>
            </a:r>
            <a:endParaRPr lang="en-US" sz="2000" dirty="0"/>
          </a:p>
        </p:txBody>
      </p:sp>
      <p:sp>
        <p:nvSpPr>
          <p:cNvPr id="61" name="Object51">
            <a:extLst>
              <a:ext uri="{FF2B5EF4-FFF2-40B4-BE49-F238E27FC236}">
                <a16:creationId xmlns:a16="http://schemas.microsoft.com/office/drawing/2014/main" id="{AB45B675-A906-DF7D-4DB5-75B0DA424D8C}"/>
              </a:ext>
            </a:extLst>
          </p:cNvPr>
          <p:cNvSpPr/>
          <p:nvPr/>
        </p:nvSpPr>
        <p:spPr>
          <a:xfrm>
            <a:off x="13305090" y="4483167"/>
            <a:ext cx="1629786"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調査票入稿</a:t>
            </a:r>
            <a:endParaRPr lang="en-US" sz="2000" dirty="0"/>
          </a:p>
        </p:txBody>
      </p:sp>
      <p:sp>
        <p:nvSpPr>
          <p:cNvPr id="62" name="Object52">
            <a:extLst>
              <a:ext uri="{FF2B5EF4-FFF2-40B4-BE49-F238E27FC236}">
                <a16:creationId xmlns:a16="http://schemas.microsoft.com/office/drawing/2014/main" id="{70CD6BBF-4FA0-90C4-852F-53F76681ED30}"/>
              </a:ext>
            </a:extLst>
          </p:cNvPr>
          <p:cNvSpPr/>
          <p:nvPr/>
        </p:nvSpPr>
        <p:spPr>
          <a:xfrm>
            <a:off x="13466601" y="2892341"/>
            <a:ext cx="1306765"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調査申込</a:t>
            </a:r>
            <a:endParaRPr lang="en-US" sz="2000" dirty="0"/>
          </a:p>
        </p:txBody>
      </p:sp>
      <p:sp>
        <p:nvSpPr>
          <p:cNvPr id="63" name="Object53">
            <a:extLst>
              <a:ext uri="{FF2B5EF4-FFF2-40B4-BE49-F238E27FC236}">
                <a16:creationId xmlns:a16="http://schemas.microsoft.com/office/drawing/2014/main" id="{427AC39F-3097-0358-EB81-44FC111AA3FA}"/>
              </a:ext>
            </a:extLst>
          </p:cNvPr>
          <p:cNvSpPr/>
          <p:nvPr/>
        </p:nvSpPr>
        <p:spPr>
          <a:xfrm>
            <a:off x="16138549" y="2888466"/>
            <a:ext cx="1657350" cy="381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広告申込時</a:t>
            </a:r>
            <a:endParaRPr lang="en-US" sz="2000" dirty="0"/>
          </a:p>
        </p:txBody>
      </p:sp>
      <p:sp>
        <p:nvSpPr>
          <p:cNvPr id="64" name="Object54">
            <a:extLst>
              <a:ext uri="{FF2B5EF4-FFF2-40B4-BE49-F238E27FC236}">
                <a16:creationId xmlns:a16="http://schemas.microsoft.com/office/drawing/2014/main" id="{303B2562-4088-6741-193D-620CF79B55A9}"/>
              </a:ext>
            </a:extLst>
          </p:cNvPr>
          <p:cNvSpPr/>
          <p:nvPr/>
        </p:nvSpPr>
        <p:spPr>
          <a:xfrm>
            <a:off x="15877255" y="4057179"/>
            <a:ext cx="2179938" cy="762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広告掲載終了
7営業日前まで</a:t>
            </a:r>
            <a:endParaRPr lang="en-US" sz="2000" dirty="0"/>
          </a:p>
        </p:txBody>
      </p:sp>
      <p:sp>
        <p:nvSpPr>
          <p:cNvPr id="65" name="Object55">
            <a:extLst>
              <a:ext uri="{FF2B5EF4-FFF2-40B4-BE49-F238E27FC236}">
                <a16:creationId xmlns:a16="http://schemas.microsoft.com/office/drawing/2014/main" id="{19480D5E-9506-06AE-BDB5-AEE351FF77C0}"/>
              </a:ext>
            </a:extLst>
          </p:cNvPr>
          <p:cNvSpPr/>
          <p:nvPr/>
        </p:nvSpPr>
        <p:spPr>
          <a:xfrm>
            <a:off x="15680131" y="5623512"/>
            <a:ext cx="2642801" cy="762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広告掲載終了から
３営業日以内</a:t>
            </a:r>
            <a:endParaRPr lang="en-US" sz="2000" dirty="0"/>
          </a:p>
        </p:txBody>
      </p:sp>
      <p:sp>
        <p:nvSpPr>
          <p:cNvPr id="66" name="Object56">
            <a:extLst>
              <a:ext uri="{FF2B5EF4-FFF2-40B4-BE49-F238E27FC236}">
                <a16:creationId xmlns:a16="http://schemas.microsoft.com/office/drawing/2014/main" id="{7E19378D-648F-E675-098B-F6033003F054}"/>
              </a:ext>
            </a:extLst>
          </p:cNvPr>
          <p:cNvSpPr/>
          <p:nvPr/>
        </p:nvSpPr>
        <p:spPr>
          <a:xfrm>
            <a:off x="15635437" y="6937470"/>
            <a:ext cx="2695576" cy="1124282"/>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スクリーニング調査</a:t>
            </a:r>
          </a:p>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終了から</a:t>
            </a:r>
          </a:p>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３営業日以内</a:t>
            </a:r>
            <a:endParaRPr lang="en-US" sz="2000" dirty="0"/>
          </a:p>
        </p:txBody>
      </p:sp>
      <p:sp>
        <p:nvSpPr>
          <p:cNvPr id="67" name="Object57">
            <a:extLst>
              <a:ext uri="{FF2B5EF4-FFF2-40B4-BE49-F238E27FC236}">
                <a16:creationId xmlns:a16="http://schemas.microsoft.com/office/drawing/2014/main" id="{51470ACA-E66D-9E4D-E33C-5364A03E9E1B}"/>
              </a:ext>
            </a:extLst>
          </p:cNvPr>
          <p:cNvSpPr/>
          <p:nvPr/>
        </p:nvSpPr>
        <p:spPr>
          <a:xfrm>
            <a:off x="15775133" y="8572304"/>
            <a:ext cx="2314318" cy="762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本調査終了から
10営業日以内</a:t>
            </a:r>
            <a:endParaRPr lang="en-US" sz="2000" dirty="0"/>
          </a:p>
        </p:txBody>
      </p:sp>
    </p:spTree>
    <p:extLst>
      <p:ext uri="{BB962C8B-B14F-4D97-AF65-F5344CB8AC3E}">
        <p14:creationId xmlns:p14="http://schemas.microsoft.com/office/powerpoint/2010/main" val="4067451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3">
    <p:bg>
      <p:bgPr>
        <a:solidFill>
          <a:srgbClr val="02022E"/>
        </a:solidFill>
        <a:effectLst/>
      </p:bgPr>
    </p:bg>
    <p:spTree>
      <p:nvGrpSpPr>
        <p:cNvPr id="1" name=""/>
        <p:cNvGrpSpPr/>
        <p:nvPr/>
      </p:nvGrpSpPr>
      <p:grpSpPr>
        <a:xfrm>
          <a:off x="0" y="0"/>
          <a:ext cx="0" cy="0"/>
          <a:chOff x="0" y="0"/>
          <a:chExt cx="0" cy="0"/>
        </a:xfrm>
      </p:grpSpPr>
      <p:pic>
        <p:nvPicPr>
          <p:cNvPr id="3" name="図 2" descr="時計台のある建物&#10;&#10;自動的に生成された説明">
            <a:extLst>
              <a:ext uri="{FF2B5EF4-FFF2-40B4-BE49-F238E27FC236}">
                <a16:creationId xmlns:a16="http://schemas.microsoft.com/office/drawing/2014/main" id="{4F93E9DA-C678-0235-93EC-0D00CCC50830}"/>
              </a:ext>
            </a:extLst>
          </p:cNvPr>
          <p:cNvPicPr>
            <a:picLocks noChangeAspect="1"/>
          </p:cNvPicPr>
          <p:nvPr/>
        </p:nvPicPr>
        <p:blipFill>
          <a:blip r:embed="rId3"/>
          <a:stretch>
            <a:fillRect/>
          </a:stretch>
        </p:blipFill>
        <p:spPr>
          <a:xfrm>
            <a:off x="0" y="0"/>
            <a:ext cx="18288000" cy="10287000"/>
          </a:xfrm>
          <a:prstGeom prst="rect">
            <a:avLst/>
          </a:prstGeom>
        </p:spPr>
      </p:pic>
      <p:pic>
        <p:nvPicPr>
          <p:cNvPr id="11" name="Object 2" descr="preencoded.png">
            <a:extLst>
              <a:ext uri="{FF2B5EF4-FFF2-40B4-BE49-F238E27FC236}">
                <a16:creationId xmlns:a16="http://schemas.microsoft.com/office/drawing/2014/main" id="{4F6EBECD-3ADB-4DDA-5FAA-676546A45C0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28662579-C7F8-4C1E-4C59-4859E99C9B7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3" name="テキスト ボックス 12">
            <a:extLst>
              <a:ext uri="{FF2B5EF4-FFF2-40B4-BE49-F238E27FC236}">
                <a16:creationId xmlns:a16="http://schemas.microsoft.com/office/drawing/2014/main" id="{F33562F3-260C-6377-68B6-DDEDE9F6208C}"/>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25</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BD3097DB-F861-CF19-7281-C7561D1184CC}"/>
              </a:ext>
            </a:extLst>
          </p:cNvPr>
          <p:cNvSpPr/>
          <p:nvPr/>
        </p:nvSpPr>
        <p:spPr>
          <a:xfrm>
            <a:off x="1006367" y="8610309"/>
            <a:ext cx="5889567" cy="876300"/>
          </a:xfrm>
          <a:prstGeom prst="rect">
            <a:avLst/>
          </a:prstGeom>
          <a:noFill/>
          <a:ln/>
        </p:spPr>
        <p:txBody>
          <a:bodyPr wrap="square" lIns="0" tIns="0" rIns="0" bIns="0" rtlCol="0" anchor="t">
            <a:noAutofit/>
          </a:bodyPr>
          <a:lstStyle/>
          <a:p>
            <a:pPr>
              <a:lnSpc>
                <a:spcPts val="5625"/>
              </a:lnSpc>
            </a:pPr>
            <a:r>
              <a:rPr lang="ja-JP" altLang="en-US" sz="5400" kern="0" spc="816">
                <a:solidFill>
                  <a:srgbClr val="FFFFFF"/>
                </a:solidFill>
                <a:latin typeface="Noto Serif JP Regular" pitchFamily="34" charset="0"/>
                <a:ea typeface="Noto Serif JP Regular" pitchFamily="34" charset="-122"/>
                <a:cs typeface="Noto Serif JP Regular" pitchFamily="34" charset="-120"/>
              </a:rPr>
              <a:t>制作メニュー</a:t>
            </a:r>
            <a:endParaRPr lang="en-US" sz="5400"/>
          </a:p>
        </p:txBody>
      </p:sp>
      <p:sp>
        <p:nvSpPr>
          <p:cNvPr id="15" name="Object5">
            <a:extLst>
              <a:ext uri="{FF2B5EF4-FFF2-40B4-BE49-F238E27FC236}">
                <a16:creationId xmlns:a16="http://schemas.microsoft.com/office/drawing/2014/main" id="{3BED04BC-A716-56F4-04CD-98819F1010C1}"/>
              </a:ext>
            </a:extLst>
          </p:cNvPr>
          <p:cNvSpPr/>
          <p:nvPr/>
        </p:nvSpPr>
        <p:spPr>
          <a:xfrm>
            <a:off x="1044321" y="7981278"/>
            <a:ext cx="1255534" cy="335798"/>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5</a:t>
            </a:r>
            <a:endParaRPr lang="en-US" sz="24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40">
    <p:bg>
      <p:bgPr>
        <a:solidFill>
          <a:srgbClr val="F0F2FB"/>
        </a:solidFill>
        <a:effectLst/>
      </p:bgPr>
    </p:bg>
    <p:spTree>
      <p:nvGrpSpPr>
        <p:cNvPr id="1" name=""/>
        <p:cNvGrpSpPr/>
        <p:nvPr/>
      </p:nvGrpSpPr>
      <p:grpSpPr>
        <a:xfrm>
          <a:off x="0" y="0"/>
          <a:ext cx="0" cy="0"/>
          <a:chOff x="0" y="0"/>
          <a:chExt cx="0" cy="0"/>
        </a:xfrm>
      </p:grpSpPr>
      <p:sp>
        <p:nvSpPr>
          <p:cNvPr id="45" name="テキスト プレースホルダー 44">
            <a:extLst>
              <a:ext uri="{FF2B5EF4-FFF2-40B4-BE49-F238E27FC236}">
                <a16:creationId xmlns:a16="http://schemas.microsoft.com/office/drawing/2014/main" id="{7813D017-BF02-0A9C-8124-93FC20B17663}"/>
              </a:ext>
            </a:extLst>
          </p:cNvPr>
          <p:cNvSpPr>
            <a:spLocks noGrp="1"/>
          </p:cNvSpPr>
          <p:nvPr>
            <p:ph type="body" sz="quarter" idx="10"/>
          </p:nvPr>
        </p:nvSpPr>
        <p:spPr/>
        <p:txBody>
          <a:bodyPr/>
          <a:lstStyle/>
          <a:p>
            <a:r>
              <a:rPr lang="ja-JP" altLang="en-US"/>
              <a:t>制作メニュー一覧</a:t>
            </a:r>
          </a:p>
        </p:txBody>
      </p:sp>
      <p:pic>
        <p:nvPicPr>
          <p:cNvPr id="20" name="Object 3" descr="preencoded.png">
            <a:extLst>
              <a:ext uri="{FF2B5EF4-FFF2-40B4-BE49-F238E27FC236}">
                <a16:creationId xmlns:a16="http://schemas.microsoft.com/office/drawing/2014/main" id="{A158D689-C2AD-C304-9B99-643BA0149E6C}"/>
              </a:ext>
            </a:extLst>
          </p:cNvPr>
          <p:cNvPicPr>
            <a:picLocks noChangeAspect="1"/>
          </p:cNvPicPr>
          <p:nvPr/>
        </p:nvPicPr>
        <p:blipFill>
          <a:blip r:embed="rId3"/>
          <a:srcRect/>
          <a:stretch/>
        </p:blipFill>
        <p:spPr>
          <a:xfrm>
            <a:off x="713112" y="1431899"/>
            <a:ext cx="4900193" cy="379272"/>
          </a:xfrm>
          <a:prstGeom prst="rect">
            <a:avLst/>
          </a:prstGeom>
        </p:spPr>
      </p:pic>
      <p:pic>
        <p:nvPicPr>
          <p:cNvPr id="21" name="Object 4" descr="preencoded.png">
            <a:extLst>
              <a:ext uri="{FF2B5EF4-FFF2-40B4-BE49-F238E27FC236}">
                <a16:creationId xmlns:a16="http://schemas.microsoft.com/office/drawing/2014/main" id="{1E0036F4-CA16-2509-0E5D-B14E3C457154}"/>
              </a:ext>
            </a:extLst>
          </p:cNvPr>
          <p:cNvPicPr>
            <a:picLocks noChangeAspect="1"/>
          </p:cNvPicPr>
          <p:nvPr/>
        </p:nvPicPr>
        <p:blipFill>
          <a:blip r:embed="rId4"/>
          <a:srcRect/>
          <a:stretch/>
        </p:blipFill>
        <p:spPr>
          <a:xfrm>
            <a:off x="300217" y="3521377"/>
            <a:ext cx="5725987" cy="3242247"/>
          </a:xfrm>
          <a:prstGeom prst="rect">
            <a:avLst/>
          </a:prstGeom>
        </p:spPr>
      </p:pic>
      <p:pic>
        <p:nvPicPr>
          <p:cNvPr id="43" name="Object 5" descr="preencoded.png">
            <a:extLst>
              <a:ext uri="{FF2B5EF4-FFF2-40B4-BE49-F238E27FC236}">
                <a16:creationId xmlns:a16="http://schemas.microsoft.com/office/drawing/2014/main" id="{A8EF5319-9187-81B8-E09C-48ADFA87264B}"/>
              </a:ext>
            </a:extLst>
          </p:cNvPr>
          <p:cNvPicPr>
            <a:picLocks noChangeAspect="1"/>
          </p:cNvPicPr>
          <p:nvPr/>
        </p:nvPicPr>
        <p:blipFill>
          <a:blip r:embed="rId5"/>
          <a:srcRect/>
          <a:stretch/>
        </p:blipFill>
        <p:spPr>
          <a:xfrm>
            <a:off x="6294079" y="3521376"/>
            <a:ext cx="5699841" cy="3242247"/>
          </a:xfrm>
          <a:prstGeom prst="rect">
            <a:avLst/>
          </a:prstGeom>
        </p:spPr>
      </p:pic>
      <p:pic>
        <p:nvPicPr>
          <p:cNvPr id="46" name="Object 6" descr="preencoded.png">
            <a:extLst>
              <a:ext uri="{FF2B5EF4-FFF2-40B4-BE49-F238E27FC236}">
                <a16:creationId xmlns:a16="http://schemas.microsoft.com/office/drawing/2014/main" id="{1E7B198C-9BE7-995B-6D29-EB928C33631F}"/>
              </a:ext>
            </a:extLst>
          </p:cNvPr>
          <p:cNvPicPr>
            <a:picLocks noChangeAspect="1"/>
          </p:cNvPicPr>
          <p:nvPr/>
        </p:nvPicPr>
        <p:blipFill>
          <a:blip r:embed="rId6"/>
          <a:srcRect/>
          <a:stretch/>
        </p:blipFill>
        <p:spPr>
          <a:xfrm>
            <a:off x="6400793" y="1437896"/>
            <a:ext cx="5345141" cy="351654"/>
          </a:xfrm>
          <a:prstGeom prst="rect">
            <a:avLst/>
          </a:prstGeom>
        </p:spPr>
      </p:pic>
      <p:sp>
        <p:nvSpPr>
          <p:cNvPr id="55" name="Object26">
            <a:extLst>
              <a:ext uri="{FF2B5EF4-FFF2-40B4-BE49-F238E27FC236}">
                <a16:creationId xmlns:a16="http://schemas.microsoft.com/office/drawing/2014/main" id="{7E8561FF-6CC9-7250-9A61-6E405461018E}"/>
              </a:ext>
            </a:extLst>
          </p:cNvPr>
          <p:cNvSpPr/>
          <p:nvPr/>
        </p:nvSpPr>
        <p:spPr>
          <a:xfrm>
            <a:off x="-202715" y="2008246"/>
            <a:ext cx="6731849" cy="1202252"/>
          </a:xfrm>
          <a:prstGeom prst="rect">
            <a:avLst/>
          </a:prstGeom>
          <a:noFill/>
          <a:ln/>
        </p:spPr>
        <p:txBody>
          <a:bodyPr wrap="square" lIns="0" tIns="0" rIns="0" bIns="0" rtlCol="0" anchor="ctr" anchorCtr="0">
            <a:spAutoFit/>
          </a:bodyPr>
          <a:lstStyle/>
          <a:p>
            <a:pPr algn="ctr">
              <a:lnSpc>
                <a:spcPct val="150000"/>
              </a:lnSpc>
            </a:pPr>
            <a:r>
              <a:rPr lang="en-US" b="0" i="0" kern="0" spc="105" dirty="0">
                <a:solidFill>
                  <a:srgbClr val="02022E"/>
                </a:solidFill>
                <a:latin typeface="Noto Serif JP Medium" pitchFamily="34" charset="0"/>
                <a:ea typeface="Noto Serif JP Medium" pitchFamily="34" charset="-122"/>
                <a:cs typeface="Noto Serif JP Medium" pitchFamily="34" charset="-120"/>
              </a:rPr>
              <a:t>素晴らしい商品やサービス、</a:t>
            </a:r>
          </a:p>
          <a:p>
            <a:pPr algn="ctr">
              <a:lnSpc>
                <a:spcPct val="150000"/>
              </a:lnSpc>
            </a:pPr>
            <a:r>
              <a:rPr lang="en-US" b="0" i="0" kern="0" spc="105" dirty="0">
                <a:solidFill>
                  <a:srgbClr val="02022E"/>
                </a:solidFill>
                <a:latin typeface="Noto Serif JP Medium" pitchFamily="34" charset="0"/>
                <a:ea typeface="Noto Serif JP Medium" pitchFamily="34" charset="-122"/>
                <a:cs typeface="Noto Serif JP Medium" pitchFamily="34" charset="-120"/>
              </a:rPr>
              <a:t>作品を手掛けている方々の
インタビューをお届けする自社番組</a:t>
            </a:r>
            <a:endParaRPr lang="en-US" dirty="0">
              <a:solidFill>
                <a:srgbClr val="02022E"/>
              </a:solidFill>
            </a:endParaRPr>
          </a:p>
        </p:txBody>
      </p:sp>
      <p:sp>
        <p:nvSpPr>
          <p:cNvPr id="56" name="Object28">
            <a:extLst>
              <a:ext uri="{FF2B5EF4-FFF2-40B4-BE49-F238E27FC236}">
                <a16:creationId xmlns:a16="http://schemas.microsoft.com/office/drawing/2014/main" id="{1E938B8A-7E2A-9B58-D88B-65DBB7DB2BB5}"/>
              </a:ext>
            </a:extLst>
          </p:cNvPr>
          <p:cNvSpPr/>
          <p:nvPr/>
        </p:nvSpPr>
        <p:spPr>
          <a:xfrm>
            <a:off x="5734608" y="2008335"/>
            <a:ext cx="7048089" cy="1202252"/>
          </a:xfrm>
          <a:prstGeom prst="rect">
            <a:avLst/>
          </a:prstGeom>
          <a:noFill/>
          <a:ln/>
        </p:spPr>
        <p:txBody>
          <a:bodyPr wrap="square" lIns="0" tIns="0" rIns="0" bIns="0" rtlCol="0" anchor="ctr" anchorCtr="0">
            <a:spAutoFit/>
          </a:bodyPr>
          <a:lstStyle/>
          <a:p>
            <a:pPr algn="ctr">
              <a:lnSpc>
                <a:spcPct val="150000"/>
              </a:lnSpc>
            </a:pPr>
            <a:r>
              <a:rPr lang="en-US" b="0" i="0" kern="0" spc="105" dirty="0">
                <a:solidFill>
                  <a:srgbClr val="02022E"/>
                </a:solidFill>
                <a:latin typeface="Noto Serif JP Medium" pitchFamily="34" charset="0"/>
                <a:ea typeface="Noto Serif JP Medium" pitchFamily="34" charset="-122"/>
                <a:cs typeface="Noto Serif JP Medium" pitchFamily="34" charset="-120"/>
              </a:rPr>
              <a:t>タクシーに乗車の機関投資家、</a:t>
            </a:r>
          </a:p>
          <a:p>
            <a:pPr algn="ctr">
              <a:lnSpc>
                <a:spcPct val="150000"/>
              </a:lnSpc>
            </a:pPr>
            <a:r>
              <a:rPr lang="en-US" b="0" i="0" kern="0" spc="105" dirty="0">
                <a:solidFill>
                  <a:srgbClr val="02022E"/>
                </a:solidFill>
                <a:latin typeface="Noto Serif JP Medium" pitchFamily="34" charset="0"/>
                <a:ea typeface="Noto Serif JP Medium" pitchFamily="34" charset="-122"/>
                <a:cs typeface="Noto Serif JP Medium" pitchFamily="34" charset="-120"/>
              </a:rPr>
              <a:t>ビジネスパーソン向けに企業の様々なESG活動を
ご紹介する自社番組120秒素材を無償付帯、二次利用可能</a:t>
            </a:r>
            <a:endParaRPr lang="en-US" dirty="0">
              <a:solidFill>
                <a:srgbClr val="02022E"/>
              </a:solidFill>
            </a:endParaRPr>
          </a:p>
        </p:txBody>
      </p:sp>
      <p:sp>
        <p:nvSpPr>
          <p:cNvPr id="57" name="Object37">
            <a:extLst>
              <a:ext uri="{FF2B5EF4-FFF2-40B4-BE49-F238E27FC236}">
                <a16:creationId xmlns:a16="http://schemas.microsoft.com/office/drawing/2014/main" id="{5CDC51E9-CDA8-5C6C-433F-42323FD7A793}"/>
              </a:ext>
            </a:extLst>
          </p:cNvPr>
          <p:cNvSpPr/>
          <p:nvPr/>
        </p:nvSpPr>
        <p:spPr>
          <a:xfrm>
            <a:off x="12019115" y="2218271"/>
            <a:ext cx="6140325" cy="782202"/>
          </a:xfrm>
          <a:prstGeom prst="rect">
            <a:avLst/>
          </a:prstGeom>
          <a:noFill/>
          <a:ln/>
        </p:spPr>
        <p:txBody>
          <a:bodyPr wrap="square" lIns="0" tIns="0" rIns="0" bIns="0" rtlCol="0" anchor="ctr" anchorCtr="0">
            <a:spAutoFit/>
          </a:bodyPr>
          <a:lstStyle/>
          <a:p>
            <a:pPr algn="ctr">
              <a:lnSpc>
                <a:spcPct val="150000"/>
              </a:lnSpc>
            </a:pPr>
            <a:r>
              <a:rPr lang="ja-JP" altLang="en-US" kern="0" spc="105">
                <a:solidFill>
                  <a:srgbClr val="02022E"/>
                </a:solidFill>
                <a:latin typeface="Noto Serif JP Medium" pitchFamily="34" charset="0"/>
                <a:ea typeface="Noto Serif JP Medium" pitchFamily="34" charset="-122"/>
                <a:cs typeface="Noto Serif JP Medium" pitchFamily="34" charset="-120"/>
              </a:rPr>
              <a:t>日本経済新聞社による 多忙なビジネスパーソンの</a:t>
            </a:r>
            <a:endParaRPr lang="en-US" altLang="ja-JP" kern="0" spc="105" dirty="0">
              <a:solidFill>
                <a:srgbClr val="02022E"/>
              </a:solidFill>
              <a:latin typeface="Noto Serif JP Medium" pitchFamily="34" charset="0"/>
              <a:ea typeface="Noto Serif JP Medium" pitchFamily="34" charset="-122"/>
              <a:cs typeface="Noto Serif JP Medium" pitchFamily="34" charset="-120"/>
            </a:endParaRPr>
          </a:p>
          <a:p>
            <a:pPr algn="ctr">
              <a:lnSpc>
                <a:spcPct val="150000"/>
              </a:lnSpc>
            </a:pPr>
            <a:r>
              <a:rPr lang="ja-JP" altLang="en-US" kern="0" spc="105">
                <a:solidFill>
                  <a:srgbClr val="02022E"/>
                </a:solidFill>
                <a:latin typeface="Noto Serif JP Medium" pitchFamily="34" charset="0"/>
                <a:ea typeface="Noto Serif JP Medium" pitchFamily="34" charset="-122"/>
                <a:cs typeface="Noto Serif JP Medium" pitchFamily="34" charset="-120"/>
              </a:rPr>
              <a:t>知的好奇心を刺激する独自番組</a:t>
            </a:r>
            <a:endParaRPr lang="en-US" kern="0" spc="105" dirty="0">
              <a:solidFill>
                <a:srgbClr val="02022E"/>
              </a:solidFill>
              <a:latin typeface="Noto Serif JP Medium" pitchFamily="34" charset="0"/>
              <a:ea typeface="Noto Serif JP Medium" pitchFamily="34" charset="-122"/>
              <a:cs typeface="Noto Serif JP Medium" pitchFamily="34" charset="-120"/>
            </a:endParaRPr>
          </a:p>
        </p:txBody>
      </p:sp>
      <p:sp>
        <p:nvSpPr>
          <p:cNvPr id="62" name="Object30">
            <a:extLst>
              <a:ext uri="{FF2B5EF4-FFF2-40B4-BE49-F238E27FC236}">
                <a16:creationId xmlns:a16="http://schemas.microsoft.com/office/drawing/2014/main" id="{2C9CD3F9-B45F-0097-586F-5412A3E7EC20}"/>
              </a:ext>
            </a:extLst>
          </p:cNvPr>
          <p:cNvSpPr/>
          <p:nvPr/>
        </p:nvSpPr>
        <p:spPr>
          <a:xfrm>
            <a:off x="494517" y="7082288"/>
            <a:ext cx="5906276" cy="1613199"/>
          </a:xfrm>
          <a:prstGeom prst="rect">
            <a:avLst/>
          </a:prstGeom>
          <a:noFill/>
          <a:ln/>
        </p:spPr>
        <p:txBody>
          <a:bodyPr wrap="square" lIns="0" tIns="0" rIns="0" bIns="0" rtlCol="0" anchor="ctr" anchorCtr="0">
            <a:spAutoFit/>
          </a:bodyPr>
          <a:lstStyle/>
          <a:p>
            <a:pPr>
              <a:lnSpc>
                <a:spcPct val="150000"/>
              </a:lnSpc>
            </a:pPr>
            <a:r>
              <a:rPr lang="en-US" altLang="ja-JP" sz="1200" b="0" i="0" kern="0" spc="90" dirty="0">
                <a:solidFill>
                  <a:srgbClr val="535858"/>
                </a:solidFill>
                <a:latin typeface="Noto Serif JP Medium" pitchFamily="34" charset="0"/>
                <a:ea typeface="Noto Serif JP Medium" pitchFamily="34" charset="-122"/>
                <a:cs typeface="Noto Serif JP Medium" pitchFamily="34" charset="-120"/>
              </a:rPr>
              <a:t>掲載事例
株式会社Mellow企業及びエンジニア採用紹介のタイアップ</a:t>
            </a:r>
          </a:p>
          <a:p>
            <a:pPr>
              <a:lnSpc>
                <a:spcPct val="150000"/>
              </a:lnSpc>
            </a:pPr>
            <a:endParaRPr lang="en-US" altLang="ja-JP" sz="1200" dirty="0"/>
          </a:p>
          <a:p>
            <a:pPr>
              <a:lnSpc>
                <a:spcPct val="150000"/>
              </a:lnSpc>
            </a:pPr>
            <a:r>
              <a:rPr lang="en-US" b="0" i="0" kern="0" spc="105" dirty="0">
                <a:solidFill>
                  <a:schemeClr val="bg1"/>
                </a:solidFill>
                <a:highlight>
                  <a:srgbClr val="2F3B6C"/>
                </a:highlight>
                <a:latin typeface="Noto Serif JP Medium" pitchFamily="34" charset="0"/>
                <a:ea typeface="Noto Serif JP Medium" pitchFamily="34" charset="-122"/>
                <a:cs typeface="Noto Serif JP Medium" pitchFamily="34" charset="-120"/>
              </a:rPr>
              <a:t>参考動画</a:t>
            </a:r>
            <a:r>
              <a:rPr lang="en-US" b="0" i="0" kern="0" spc="105" dirty="0">
                <a:solidFill>
                  <a:srgbClr val="02022E"/>
                </a:solidFill>
                <a:latin typeface="Noto Serif JP Medium" pitchFamily="34" charset="0"/>
                <a:ea typeface="Noto Serif JP Medium" pitchFamily="34" charset="-122"/>
                <a:cs typeface="Noto Serif JP Medium" pitchFamily="34" charset="-120"/>
              </a:rPr>
              <a:t> </a:t>
            </a:r>
            <a:r>
              <a:rPr lang="en-US" altLang="ja-JP" dirty="0">
                <a:solidFill>
                  <a:srgbClr val="02022E"/>
                </a:solidFill>
                <a:latin typeface="Noto Serif JP" panose="02020400000000000000" pitchFamily="18" charset="-128"/>
                <a:ea typeface="Noto Serif JP" panose="02020400000000000000" pitchFamily="18" charset="-128"/>
                <a:hlinkClick r:id="rId7">
                  <a:extLst>
                    <a:ext uri="{A12FA001-AC4F-418D-AE19-62706E023703}">
                      <ahyp:hlinkClr xmlns:ahyp="http://schemas.microsoft.com/office/drawing/2018/hyperlinkcolor" val="tx"/>
                    </a:ext>
                  </a:extLst>
                </a:hlinkClick>
              </a:rPr>
              <a:t>https://www.youtube.com/watch?v=RRbAWsK1TPM</a:t>
            </a:r>
            <a:endParaRPr lang="en-US" altLang="ja-JP" dirty="0">
              <a:solidFill>
                <a:srgbClr val="02022E"/>
              </a:solidFill>
              <a:latin typeface="Noto Serif JP" panose="02020400000000000000" pitchFamily="18" charset="-128"/>
              <a:ea typeface="Noto Serif JP" panose="02020400000000000000" pitchFamily="18" charset="-128"/>
            </a:endParaRPr>
          </a:p>
        </p:txBody>
      </p:sp>
      <p:pic>
        <p:nvPicPr>
          <p:cNvPr id="63" name="図 24" descr="ワインボトルとワイングラス&#10;&#10;説明は自動で生成されたものです">
            <a:extLst>
              <a:ext uri="{FF2B5EF4-FFF2-40B4-BE49-F238E27FC236}">
                <a16:creationId xmlns:a16="http://schemas.microsoft.com/office/drawing/2014/main" id="{B0DFC3EB-5FE8-9594-3214-5F8B2FF23F7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108571" y="3527915"/>
            <a:ext cx="5961413" cy="3242247"/>
          </a:xfrm>
          <a:prstGeom prst="rect">
            <a:avLst/>
          </a:prstGeom>
        </p:spPr>
      </p:pic>
      <p:sp>
        <p:nvSpPr>
          <p:cNvPr id="70" name="Object30">
            <a:extLst>
              <a:ext uri="{FF2B5EF4-FFF2-40B4-BE49-F238E27FC236}">
                <a16:creationId xmlns:a16="http://schemas.microsoft.com/office/drawing/2014/main" id="{478D72F0-4842-560D-D8A3-0FA4E5F56824}"/>
              </a:ext>
            </a:extLst>
          </p:cNvPr>
          <p:cNvSpPr/>
          <p:nvPr/>
        </p:nvSpPr>
        <p:spPr>
          <a:xfrm>
            <a:off x="6408733" y="7888887"/>
            <a:ext cx="5699840" cy="782202"/>
          </a:xfrm>
          <a:prstGeom prst="rect">
            <a:avLst/>
          </a:prstGeom>
          <a:noFill/>
          <a:ln/>
        </p:spPr>
        <p:txBody>
          <a:bodyPr wrap="square" lIns="0" tIns="0" rIns="0" bIns="0" rtlCol="0" anchor="ctr" anchorCtr="0">
            <a:spAutoFit/>
          </a:bodyPr>
          <a:lstStyle/>
          <a:p>
            <a:pPr>
              <a:lnSpc>
                <a:spcPct val="150000"/>
              </a:lnSpc>
            </a:pPr>
            <a:r>
              <a:rPr lang="en-US" b="0" i="0" kern="0" spc="105" dirty="0">
                <a:solidFill>
                  <a:schemeClr val="bg1"/>
                </a:solidFill>
                <a:highlight>
                  <a:srgbClr val="2F3B6C"/>
                </a:highlight>
                <a:latin typeface="Noto Serif JP Medium" pitchFamily="34" charset="0"/>
                <a:ea typeface="Noto Serif JP Medium" pitchFamily="34" charset="-122"/>
                <a:cs typeface="Noto Serif JP Medium" pitchFamily="34" charset="-120"/>
              </a:rPr>
              <a:t>参考動画</a:t>
            </a:r>
            <a:r>
              <a:rPr lang="en-US" b="0" i="0" kern="0" spc="105" dirty="0">
                <a:solidFill>
                  <a:srgbClr val="02022E"/>
                </a:solidFill>
                <a:latin typeface="Noto Serif JP Medium" pitchFamily="34" charset="0"/>
                <a:ea typeface="Noto Serif JP Medium" pitchFamily="34" charset="-122"/>
                <a:cs typeface="Noto Serif JP Medium" pitchFamily="34" charset="-120"/>
              </a:rPr>
              <a:t> </a:t>
            </a:r>
          </a:p>
          <a:p>
            <a:pPr>
              <a:lnSpc>
                <a:spcPct val="150000"/>
              </a:lnSpc>
            </a:pPr>
            <a:r>
              <a:rPr lang="en-US" altLang="ja-JP" dirty="0">
                <a:solidFill>
                  <a:srgbClr val="02022E"/>
                </a:solidFill>
                <a:latin typeface="Noto Serif JP" panose="02020400000000000000" pitchFamily="18" charset="-128"/>
                <a:ea typeface="Noto Serif JP" panose="02020400000000000000" pitchFamily="18" charset="-128"/>
                <a:hlinkClick r:id="rId7">
                  <a:extLst>
                    <a:ext uri="{A12FA001-AC4F-418D-AE19-62706E023703}">
                      <ahyp:hlinkClr xmlns:ahyp="http://schemas.microsoft.com/office/drawing/2018/hyperlinkcolor" val="tx"/>
                    </a:ext>
                  </a:extLst>
                </a:hlinkClick>
              </a:rPr>
              <a:t>h</a:t>
            </a:r>
            <a:r>
              <a:rPr lang="en-US" altLang="ja-JP" dirty="0">
                <a:solidFill>
                  <a:srgbClr val="02022E"/>
                </a:solidFill>
                <a:latin typeface="Noto Serif JP" panose="02020400000000000000" pitchFamily="18" charset="-128"/>
                <a:ea typeface="Noto Serif JP" panose="02020400000000000000" pitchFamily="18" charset="-128"/>
              </a:rPr>
              <a:t>ttps</a:t>
            </a:r>
            <a:r>
              <a:rPr lang="en-US" altLang="ja-JP" dirty="0">
                <a:solidFill>
                  <a:srgbClr val="02022E"/>
                </a:solidFill>
                <a:latin typeface="Noto Serif JP" panose="02020400000000000000" pitchFamily="18" charset="-128"/>
                <a:ea typeface="Noto Serif JP" panose="02020400000000000000" pitchFamily="18" charset="-128"/>
                <a:hlinkClick r:id="rId9">
                  <a:extLst>
                    <a:ext uri="{A12FA001-AC4F-418D-AE19-62706E023703}">
                      <ahyp:hlinkClr xmlns:ahyp="http://schemas.microsoft.com/office/drawing/2018/hyperlinkcolor" val="tx"/>
                    </a:ext>
                  </a:extLst>
                </a:hlinkClick>
              </a:rPr>
              <a:t>://www.youtube.com/watch?v=Pvp3hFqcUgQ</a:t>
            </a:r>
            <a:endParaRPr lang="en-US" altLang="ja-JP" dirty="0">
              <a:solidFill>
                <a:srgbClr val="02022E"/>
              </a:solidFill>
              <a:latin typeface="Noto Serif JP" panose="02020400000000000000" pitchFamily="18" charset="-128"/>
              <a:ea typeface="Noto Serif JP" panose="02020400000000000000" pitchFamily="18" charset="-128"/>
            </a:endParaRPr>
          </a:p>
        </p:txBody>
      </p:sp>
      <p:sp>
        <p:nvSpPr>
          <p:cNvPr id="71" name="Object30">
            <a:extLst>
              <a:ext uri="{FF2B5EF4-FFF2-40B4-BE49-F238E27FC236}">
                <a16:creationId xmlns:a16="http://schemas.microsoft.com/office/drawing/2014/main" id="{977E6834-2073-B900-01BB-EFAE1698D59A}"/>
              </a:ext>
            </a:extLst>
          </p:cNvPr>
          <p:cNvSpPr/>
          <p:nvPr/>
        </p:nvSpPr>
        <p:spPr>
          <a:xfrm>
            <a:off x="12512171" y="7888887"/>
            <a:ext cx="5281312" cy="969496"/>
          </a:xfrm>
          <a:prstGeom prst="rect">
            <a:avLst/>
          </a:prstGeom>
          <a:noFill/>
          <a:ln/>
        </p:spPr>
        <p:txBody>
          <a:bodyPr wrap="square" lIns="0" tIns="0" rIns="0" bIns="0" rtlCol="0" anchor="ctr" anchorCtr="0">
            <a:spAutoFit/>
          </a:bodyPr>
          <a:lstStyle/>
          <a:p>
            <a:pPr>
              <a:lnSpc>
                <a:spcPct val="150000"/>
              </a:lnSpc>
            </a:pPr>
            <a:r>
              <a:rPr lang="en-US" b="0" i="0" kern="0" spc="105" dirty="0">
                <a:solidFill>
                  <a:schemeClr val="bg1"/>
                </a:solidFill>
                <a:highlight>
                  <a:srgbClr val="2F3B6C"/>
                </a:highlight>
                <a:latin typeface="Noto Serif JP Medium" pitchFamily="34" charset="0"/>
                <a:ea typeface="Noto Serif JP Medium" pitchFamily="34" charset="-122"/>
                <a:cs typeface="Noto Serif JP Medium" pitchFamily="34" charset="-120"/>
              </a:rPr>
              <a:t>参考動画</a:t>
            </a:r>
            <a:r>
              <a:rPr lang="en-US" b="0" i="0" kern="0" spc="105" dirty="0">
                <a:solidFill>
                  <a:srgbClr val="02022E"/>
                </a:solidFill>
                <a:latin typeface="Noto Serif JP Medium" pitchFamily="34" charset="0"/>
                <a:ea typeface="Noto Serif JP Medium" pitchFamily="34" charset="-122"/>
                <a:cs typeface="Noto Serif JP Medium" pitchFamily="34" charset="-120"/>
              </a:rPr>
              <a:t> </a:t>
            </a:r>
          </a:p>
          <a:p>
            <a:r>
              <a:rPr lang="en-US" altLang="ja-JP" dirty="0">
                <a:solidFill>
                  <a:srgbClr val="02022E"/>
                </a:solidFill>
                <a:latin typeface="Noto Serif JP" panose="02020400000000000000" pitchFamily="18" charset="-128"/>
                <a:ea typeface="Noto Serif JP" panose="02020400000000000000" pitchFamily="18" charset="-128"/>
                <a:hlinkClick r:id="rId10">
                  <a:extLst>
                    <a:ext uri="{A12FA001-AC4F-418D-AE19-62706E023703}">
                      <ahyp:hlinkClr xmlns:ahyp="http://schemas.microsoft.com/office/drawing/2018/hyperlinkcolor" val="tx"/>
                    </a:ext>
                  </a:extLst>
                </a:hlinkClick>
              </a:rPr>
              <a:t>https://www.youtube.com/playlist?list=PLuaORKmkq7ANegPuFW2HbEtVlrF3s7IiG</a:t>
            </a:r>
            <a:endParaRPr lang="en-US" altLang="ja-JP" dirty="0">
              <a:solidFill>
                <a:srgbClr val="02022E"/>
              </a:solidFill>
              <a:latin typeface="Noto Serif JP" panose="02020400000000000000" pitchFamily="18" charset="-128"/>
              <a:ea typeface="Noto Serif JP" panose="02020400000000000000" pitchFamily="18" charset="-128"/>
            </a:endParaRPr>
          </a:p>
        </p:txBody>
      </p:sp>
      <p:pic>
        <p:nvPicPr>
          <p:cNvPr id="2" name="Object 16" descr="preencoded.png">
            <a:extLst>
              <a:ext uri="{FF2B5EF4-FFF2-40B4-BE49-F238E27FC236}">
                <a16:creationId xmlns:a16="http://schemas.microsoft.com/office/drawing/2014/main" id="{5389C635-4552-3F9C-CFA2-A3D1C05DAC3D}"/>
              </a:ext>
            </a:extLst>
          </p:cNvPr>
          <p:cNvPicPr>
            <a:picLocks noChangeAspect="1"/>
          </p:cNvPicPr>
          <p:nvPr/>
        </p:nvPicPr>
        <p:blipFill>
          <a:blip r:embed="rId11"/>
          <a:srcRect/>
          <a:stretch/>
        </p:blipFill>
        <p:spPr>
          <a:xfrm>
            <a:off x="13193681" y="1116162"/>
            <a:ext cx="3918291" cy="99512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テキスト プレースホルダー 44">
            <a:extLst>
              <a:ext uri="{FF2B5EF4-FFF2-40B4-BE49-F238E27FC236}">
                <a16:creationId xmlns:a16="http://schemas.microsoft.com/office/drawing/2014/main" id="{7813D017-BF02-0A9C-8124-93FC20B17663}"/>
              </a:ext>
            </a:extLst>
          </p:cNvPr>
          <p:cNvSpPr>
            <a:spLocks noGrp="1"/>
          </p:cNvSpPr>
          <p:nvPr>
            <p:ph type="body" sz="quarter" idx="10"/>
          </p:nvPr>
        </p:nvSpPr>
        <p:spPr/>
        <p:txBody>
          <a:bodyPr/>
          <a:lstStyle/>
          <a:p>
            <a:r>
              <a:rPr lang="ja-JP" altLang="en-US"/>
              <a:t>制作メニュー一覧</a:t>
            </a:r>
          </a:p>
        </p:txBody>
      </p:sp>
      <p:pic>
        <p:nvPicPr>
          <p:cNvPr id="51" name="Object 17" descr="preencoded.png">
            <a:extLst>
              <a:ext uri="{FF2B5EF4-FFF2-40B4-BE49-F238E27FC236}">
                <a16:creationId xmlns:a16="http://schemas.microsoft.com/office/drawing/2014/main" id="{61E3F3AC-AC00-CB1B-67D8-911BF05832F7}"/>
              </a:ext>
            </a:extLst>
          </p:cNvPr>
          <p:cNvPicPr>
            <a:picLocks noChangeAspect="1"/>
          </p:cNvPicPr>
          <p:nvPr/>
        </p:nvPicPr>
        <p:blipFill>
          <a:blip r:embed="rId3"/>
          <a:srcRect/>
          <a:stretch/>
        </p:blipFill>
        <p:spPr>
          <a:xfrm>
            <a:off x="577983" y="3838869"/>
            <a:ext cx="5266472" cy="2995733"/>
          </a:xfrm>
          <a:prstGeom prst="rect">
            <a:avLst/>
          </a:prstGeom>
        </p:spPr>
      </p:pic>
      <p:pic>
        <p:nvPicPr>
          <p:cNvPr id="52" name="Object 18" descr="preencoded.png">
            <a:extLst>
              <a:ext uri="{FF2B5EF4-FFF2-40B4-BE49-F238E27FC236}">
                <a16:creationId xmlns:a16="http://schemas.microsoft.com/office/drawing/2014/main" id="{279D7361-0985-7A05-5E43-24365970DB29}"/>
              </a:ext>
            </a:extLst>
          </p:cNvPr>
          <p:cNvPicPr>
            <a:picLocks noChangeAspect="1"/>
          </p:cNvPicPr>
          <p:nvPr/>
        </p:nvPicPr>
        <p:blipFill>
          <a:blip r:embed="rId4"/>
          <a:srcRect/>
          <a:stretch/>
        </p:blipFill>
        <p:spPr>
          <a:xfrm>
            <a:off x="6146978" y="3838869"/>
            <a:ext cx="5266472" cy="2954696"/>
          </a:xfrm>
          <a:prstGeom prst="rect">
            <a:avLst/>
          </a:prstGeom>
        </p:spPr>
      </p:pic>
      <p:pic>
        <p:nvPicPr>
          <p:cNvPr id="53" name="Object 21" descr="preencoded.png">
            <a:extLst>
              <a:ext uri="{FF2B5EF4-FFF2-40B4-BE49-F238E27FC236}">
                <a16:creationId xmlns:a16="http://schemas.microsoft.com/office/drawing/2014/main" id="{DD69F96A-31B5-1C0A-85F3-1F29219E2F62}"/>
              </a:ext>
            </a:extLst>
          </p:cNvPr>
          <p:cNvPicPr>
            <a:picLocks noChangeAspect="1"/>
          </p:cNvPicPr>
          <p:nvPr/>
        </p:nvPicPr>
        <p:blipFill>
          <a:blip r:embed="rId5"/>
          <a:srcRect/>
          <a:stretch/>
        </p:blipFill>
        <p:spPr>
          <a:xfrm>
            <a:off x="5945394" y="1738232"/>
            <a:ext cx="5669640" cy="984164"/>
          </a:xfrm>
          <a:prstGeom prst="rect">
            <a:avLst/>
          </a:prstGeom>
        </p:spPr>
      </p:pic>
      <p:pic>
        <p:nvPicPr>
          <p:cNvPr id="54" name="Object 22" descr="preencoded.png">
            <a:extLst>
              <a:ext uri="{FF2B5EF4-FFF2-40B4-BE49-F238E27FC236}">
                <a16:creationId xmlns:a16="http://schemas.microsoft.com/office/drawing/2014/main" id="{A555AD46-85FB-4159-5176-88B6FC051D06}"/>
              </a:ext>
            </a:extLst>
          </p:cNvPr>
          <p:cNvPicPr>
            <a:picLocks noChangeAspect="1"/>
          </p:cNvPicPr>
          <p:nvPr/>
        </p:nvPicPr>
        <p:blipFill>
          <a:blip r:embed="rId6"/>
          <a:srcRect/>
          <a:stretch/>
        </p:blipFill>
        <p:spPr>
          <a:xfrm>
            <a:off x="577983" y="2203594"/>
            <a:ext cx="5266472" cy="268986"/>
          </a:xfrm>
          <a:prstGeom prst="rect">
            <a:avLst/>
          </a:prstGeom>
        </p:spPr>
      </p:pic>
      <p:sp>
        <p:nvSpPr>
          <p:cNvPr id="58" name="Object38">
            <a:extLst>
              <a:ext uri="{FF2B5EF4-FFF2-40B4-BE49-F238E27FC236}">
                <a16:creationId xmlns:a16="http://schemas.microsoft.com/office/drawing/2014/main" id="{A76E0E9F-8F97-39EB-037F-436D522F8134}"/>
              </a:ext>
            </a:extLst>
          </p:cNvPr>
          <p:cNvSpPr/>
          <p:nvPr/>
        </p:nvSpPr>
        <p:spPr>
          <a:xfrm>
            <a:off x="755146" y="2722396"/>
            <a:ext cx="4912145" cy="786754"/>
          </a:xfrm>
          <a:prstGeom prst="rect">
            <a:avLst/>
          </a:prstGeom>
          <a:noFill/>
          <a:ln/>
        </p:spPr>
        <p:txBody>
          <a:bodyPr wrap="square" lIns="0" tIns="0" rIns="0" bIns="0" rtlCol="0" anchor="ctr" anchorCtr="0">
            <a:spAutoFit/>
          </a:bodyPr>
          <a:lstStyle/>
          <a:p>
            <a:pPr algn="ctr">
              <a:lnSpc>
                <a:spcPct val="150000"/>
              </a:lnSpc>
            </a:pPr>
            <a:r>
              <a:rPr lang="ja-JP" altLang="en-US" b="0" i="0" kern="0" spc="105">
                <a:solidFill>
                  <a:srgbClr val="02022E"/>
                </a:solidFill>
                <a:latin typeface="Noto Serif JP Medium" pitchFamily="34" charset="0"/>
                <a:ea typeface="Noto Serif JP Medium" pitchFamily="34" charset="-122"/>
                <a:cs typeface="Noto Serif JP Medium" pitchFamily="34" charset="-120"/>
              </a:rPr>
              <a:t>コンシューマー向け商品を扱う</a:t>
            </a:r>
            <a:endParaRPr lang="en-US" altLang="ja-JP" b="0" i="0" kern="0" spc="105" dirty="0">
              <a:solidFill>
                <a:srgbClr val="02022E"/>
              </a:solidFill>
              <a:latin typeface="Noto Serif JP Medium" pitchFamily="34" charset="0"/>
              <a:ea typeface="Noto Serif JP Medium" pitchFamily="34" charset="-122"/>
              <a:cs typeface="Noto Serif JP Medium" pitchFamily="34" charset="-120"/>
            </a:endParaRPr>
          </a:p>
          <a:p>
            <a:pPr algn="ctr">
              <a:lnSpc>
                <a:spcPct val="150000"/>
              </a:lnSpc>
            </a:pPr>
            <a:r>
              <a:rPr lang="ja-JP" altLang="en-US" b="0" i="0" kern="0" spc="105">
                <a:solidFill>
                  <a:srgbClr val="02022E"/>
                </a:solidFill>
                <a:latin typeface="Noto Serif JP Medium" pitchFamily="34" charset="0"/>
                <a:ea typeface="Noto Serif JP Medium" pitchFamily="34" charset="-122"/>
                <a:cs typeface="Noto Serif JP Medium" pitchFamily="34" charset="-120"/>
              </a:rPr>
              <a:t>企業の新商品を紹介するコンテンツ番組</a:t>
            </a:r>
            <a:endParaRPr lang="en-US" dirty="0">
              <a:solidFill>
                <a:srgbClr val="02022E"/>
              </a:solidFill>
            </a:endParaRPr>
          </a:p>
        </p:txBody>
      </p:sp>
      <p:sp>
        <p:nvSpPr>
          <p:cNvPr id="59" name="Object39">
            <a:extLst>
              <a:ext uri="{FF2B5EF4-FFF2-40B4-BE49-F238E27FC236}">
                <a16:creationId xmlns:a16="http://schemas.microsoft.com/office/drawing/2014/main" id="{DDA5B2BD-2D16-99E4-6DC3-7B0250DB0CD7}"/>
              </a:ext>
            </a:extLst>
          </p:cNvPr>
          <p:cNvSpPr/>
          <p:nvPr/>
        </p:nvSpPr>
        <p:spPr>
          <a:xfrm>
            <a:off x="6282162" y="2794646"/>
            <a:ext cx="4996104" cy="786754"/>
          </a:xfrm>
          <a:prstGeom prst="rect">
            <a:avLst/>
          </a:prstGeom>
          <a:noFill/>
          <a:ln/>
        </p:spPr>
        <p:txBody>
          <a:bodyPr wrap="square" lIns="0" tIns="0" rIns="0" bIns="0" rtlCol="0" anchor="ctr" anchorCtr="0">
            <a:spAutoFit/>
          </a:bodyPr>
          <a:lstStyle/>
          <a:p>
            <a:pPr algn="ctr">
              <a:lnSpc>
                <a:spcPct val="150000"/>
              </a:lnSpc>
            </a:pPr>
            <a:r>
              <a:rPr lang="en-US" b="0" i="0" kern="0" spc="105" dirty="0">
                <a:solidFill>
                  <a:srgbClr val="02022E"/>
                </a:solidFill>
                <a:latin typeface="Noto Serif JP Medium" pitchFamily="34" charset="0"/>
                <a:ea typeface="Noto Serif JP Medium" pitchFamily="34" charset="-122"/>
                <a:cs typeface="Noto Serif JP Medium" pitchFamily="34" charset="-120"/>
              </a:rPr>
              <a:t>企業が伝えたい商品/サービスを、</a:t>
            </a:r>
          </a:p>
          <a:p>
            <a:pPr algn="ctr">
              <a:lnSpc>
                <a:spcPct val="150000"/>
              </a:lnSpc>
            </a:pPr>
            <a:r>
              <a:rPr lang="en-US" b="0" i="0" kern="0" spc="105" dirty="0">
                <a:solidFill>
                  <a:srgbClr val="02022E"/>
                </a:solidFill>
                <a:latin typeface="Noto Serif JP Medium" pitchFamily="34" charset="0"/>
                <a:ea typeface="Noto Serif JP Medium" pitchFamily="34" charset="-122"/>
                <a:cs typeface="Noto Serif JP Medium" pitchFamily="34" charset="-120"/>
              </a:rPr>
              <a:t>世の中のトレンド文脈と絡めて紹介</a:t>
            </a:r>
            <a:endParaRPr lang="en-US" dirty="0">
              <a:solidFill>
                <a:srgbClr val="02022E"/>
              </a:solidFill>
            </a:endParaRPr>
          </a:p>
        </p:txBody>
      </p:sp>
      <p:sp>
        <p:nvSpPr>
          <p:cNvPr id="60" name="Object40">
            <a:extLst>
              <a:ext uri="{FF2B5EF4-FFF2-40B4-BE49-F238E27FC236}">
                <a16:creationId xmlns:a16="http://schemas.microsoft.com/office/drawing/2014/main" id="{577ACD7E-3F79-0038-F689-4EBDB08724D4}"/>
              </a:ext>
            </a:extLst>
          </p:cNvPr>
          <p:cNvSpPr/>
          <p:nvPr/>
        </p:nvSpPr>
        <p:spPr>
          <a:xfrm>
            <a:off x="12428323" y="7351378"/>
            <a:ext cx="5016664" cy="247504"/>
          </a:xfrm>
          <a:prstGeom prst="rect">
            <a:avLst/>
          </a:prstGeom>
          <a:noFill/>
          <a:ln/>
        </p:spPr>
        <p:txBody>
          <a:bodyPr wrap="square" lIns="0" tIns="0" rIns="0" bIns="0" rtlCol="0" anchor="ctr" anchorCtr="0">
            <a:spAutoFit/>
          </a:bodyPr>
          <a:lstStyle/>
          <a:p>
            <a:pPr algn="ctr">
              <a:lnSpc>
                <a:spcPct val="150000"/>
              </a:lnSpc>
            </a:pPr>
            <a:r>
              <a:rPr lang="en-US" sz="1200" b="0" i="0" kern="0" spc="120" dirty="0">
                <a:solidFill>
                  <a:srgbClr val="02022E"/>
                </a:solidFill>
                <a:latin typeface="Noto Serif JP Medium" pitchFamily="34" charset="0"/>
                <a:ea typeface="Noto Serif JP Medium" pitchFamily="34" charset="-122"/>
                <a:cs typeface="Noto Serif JP Medium" pitchFamily="34" charset="-120"/>
              </a:rPr>
              <a:t>タイアップメニュー詳細は各媒体社にお問い合わせください</a:t>
            </a:r>
            <a:endParaRPr lang="en-US" sz="1200" dirty="0">
              <a:solidFill>
                <a:srgbClr val="02022E"/>
              </a:solidFill>
            </a:endParaRPr>
          </a:p>
        </p:txBody>
      </p:sp>
      <p:sp>
        <p:nvSpPr>
          <p:cNvPr id="61" name="Object41">
            <a:extLst>
              <a:ext uri="{FF2B5EF4-FFF2-40B4-BE49-F238E27FC236}">
                <a16:creationId xmlns:a16="http://schemas.microsoft.com/office/drawing/2014/main" id="{5DA4ABA5-678F-FFEF-6B52-26C7198AE7B5}"/>
              </a:ext>
            </a:extLst>
          </p:cNvPr>
          <p:cNvSpPr/>
          <p:nvPr/>
        </p:nvSpPr>
        <p:spPr>
          <a:xfrm>
            <a:off x="12620711" y="2731709"/>
            <a:ext cx="4197843" cy="921247"/>
          </a:xfrm>
          <a:prstGeom prst="rect">
            <a:avLst/>
          </a:prstGeom>
          <a:noFill/>
          <a:ln/>
        </p:spPr>
        <p:txBody>
          <a:bodyPr wrap="square" lIns="0" tIns="0" rIns="0" bIns="0" rtlCol="0" anchor="ctr" anchorCtr="0">
            <a:normAutofit/>
          </a:bodyPr>
          <a:lstStyle/>
          <a:p>
            <a:pPr algn="ctr">
              <a:lnSpc>
                <a:spcPts val="1725"/>
              </a:lnSpc>
            </a:pPr>
            <a:r>
              <a:rPr lang="en-US" b="0" i="0" kern="0" spc="150" dirty="0">
                <a:solidFill>
                  <a:srgbClr val="000000"/>
                </a:solidFill>
                <a:latin typeface="Noto Serif JP SemiBold" pitchFamily="34" charset="0"/>
                <a:ea typeface="Noto Serif JP SemiBold" pitchFamily="34" charset="-122"/>
                <a:cs typeface="Noto Serif JP SemiBold" pitchFamily="34" charset="-120"/>
              </a:rPr>
              <a:t>以下コンテンツパートナーとの</a:t>
            </a:r>
          </a:p>
          <a:p>
            <a:pPr algn="ctr">
              <a:lnSpc>
                <a:spcPts val="1725"/>
              </a:lnSpc>
            </a:pPr>
            <a:r>
              <a:rPr lang="en-US" sz="100" b="0" i="0" kern="0" spc="150" dirty="0">
                <a:solidFill>
                  <a:srgbClr val="000000"/>
                </a:solidFill>
                <a:latin typeface="Noto Serif JP SemiBold" pitchFamily="34" charset="0"/>
                <a:ea typeface="Noto Serif JP SemiBold" pitchFamily="34" charset="-122"/>
                <a:cs typeface="Noto Serif JP SemiBold" pitchFamily="34" charset="-120"/>
              </a:rPr>
              <a:t>
</a:t>
            </a:r>
            <a:r>
              <a:rPr lang="en-US" b="0" i="0" kern="0" spc="150" dirty="0">
                <a:solidFill>
                  <a:srgbClr val="000000"/>
                </a:solidFill>
                <a:latin typeface="Noto Serif JP SemiBold" pitchFamily="34" charset="0"/>
                <a:ea typeface="Noto Serif JP SemiBold" pitchFamily="34" charset="-122"/>
                <a:cs typeface="Noto Serif JP SemiBold" pitchFamily="34" charset="-120"/>
              </a:rPr>
              <a:t>制作タイアップも可能です</a:t>
            </a:r>
            <a:endParaRPr lang="en-US" dirty="0"/>
          </a:p>
        </p:txBody>
      </p:sp>
      <p:pic>
        <p:nvPicPr>
          <p:cNvPr id="64" name="図 20">
            <a:extLst>
              <a:ext uri="{FF2B5EF4-FFF2-40B4-BE49-F238E27FC236}">
                <a16:creationId xmlns:a16="http://schemas.microsoft.com/office/drawing/2014/main" id="{E75BCEEA-7557-41A0-637C-9E7D89116CD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2428323" y="4240734"/>
            <a:ext cx="1932059" cy="5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図 35">
            <a:extLst>
              <a:ext uri="{FF2B5EF4-FFF2-40B4-BE49-F238E27FC236}">
                <a16:creationId xmlns:a16="http://schemas.microsoft.com/office/drawing/2014/main" id="{35E25FC3-2102-A54D-EA6F-4356816B7D4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4687033" y="4260048"/>
            <a:ext cx="3163186" cy="5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図 39">
            <a:extLst>
              <a:ext uri="{FF2B5EF4-FFF2-40B4-BE49-F238E27FC236}">
                <a16:creationId xmlns:a16="http://schemas.microsoft.com/office/drawing/2014/main" id="{1D59B61E-B79F-B42A-3DEB-6B04D0476DC4}"/>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4936655" y="5125010"/>
            <a:ext cx="2663942" cy="60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図 3">
            <a:extLst>
              <a:ext uri="{FF2B5EF4-FFF2-40B4-BE49-F238E27FC236}">
                <a16:creationId xmlns:a16="http://schemas.microsoft.com/office/drawing/2014/main" id="{09F9F9F7-280B-1B74-B8E3-5D10E45F59B7}"/>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2569048" y="6272358"/>
            <a:ext cx="2053249" cy="367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図 5" descr="物体 が含まれている画像&#10;&#10;自動的に生成された説明">
            <a:extLst>
              <a:ext uri="{FF2B5EF4-FFF2-40B4-BE49-F238E27FC236}">
                <a16:creationId xmlns:a16="http://schemas.microsoft.com/office/drawing/2014/main" id="{6E030D25-47E1-F59E-EF5B-391B43B2B64B}"/>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5178158" y="6180727"/>
            <a:ext cx="1763641" cy="6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図 68">
            <a:extLst>
              <a:ext uri="{FF2B5EF4-FFF2-40B4-BE49-F238E27FC236}">
                <a16:creationId xmlns:a16="http://schemas.microsoft.com/office/drawing/2014/main" id="{485C85FB-CF46-C1A2-9095-7D2A835CB4D1}"/>
              </a:ext>
            </a:extLst>
          </p:cNvPr>
          <p:cNvPicPr>
            <a:picLocks noChangeAspect="1"/>
          </p:cNvPicPr>
          <p:nvPr/>
        </p:nvPicPr>
        <p:blipFill>
          <a:blip r:embed="rId12"/>
          <a:stretch>
            <a:fillRect/>
          </a:stretch>
        </p:blipFill>
        <p:spPr>
          <a:xfrm>
            <a:off x="12428323" y="5289104"/>
            <a:ext cx="2193974" cy="367748"/>
          </a:xfrm>
          <a:prstGeom prst="rect">
            <a:avLst/>
          </a:prstGeom>
        </p:spPr>
      </p:pic>
      <p:sp>
        <p:nvSpPr>
          <p:cNvPr id="72" name="Object30">
            <a:extLst>
              <a:ext uri="{FF2B5EF4-FFF2-40B4-BE49-F238E27FC236}">
                <a16:creationId xmlns:a16="http://schemas.microsoft.com/office/drawing/2014/main" id="{0287417C-851E-CB7D-FDE4-698D2FDD3223}"/>
              </a:ext>
            </a:extLst>
          </p:cNvPr>
          <p:cNvSpPr/>
          <p:nvPr/>
        </p:nvSpPr>
        <p:spPr>
          <a:xfrm>
            <a:off x="969549" y="7475130"/>
            <a:ext cx="3910070" cy="695319"/>
          </a:xfrm>
          <a:prstGeom prst="rect">
            <a:avLst/>
          </a:prstGeom>
          <a:noFill/>
          <a:ln/>
        </p:spPr>
        <p:txBody>
          <a:bodyPr wrap="square" lIns="0" tIns="0" rIns="0" bIns="0" rtlCol="0" anchor="ctr" anchorCtr="0">
            <a:spAutoFit/>
          </a:bodyPr>
          <a:lstStyle/>
          <a:p>
            <a:pPr>
              <a:lnSpc>
                <a:spcPct val="150000"/>
              </a:lnSpc>
            </a:pPr>
            <a:r>
              <a:rPr lang="en-US" sz="1600" b="0" i="0" kern="0" spc="105" dirty="0">
                <a:solidFill>
                  <a:schemeClr val="bg1"/>
                </a:solidFill>
                <a:highlight>
                  <a:srgbClr val="2F3B6C"/>
                </a:highlight>
                <a:latin typeface="Noto Serif JP Medium" pitchFamily="34" charset="0"/>
                <a:ea typeface="Noto Serif JP Medium" pitchFamily="34" charset="-122"/>
                <a:cs typeface="Noto Serif JP Medium" pitchFamily="34" charset="-120"/>
              </a:rPr>
              <a:t>参考動画</a:t>
            </a:r>
            <a:r>
              <a:rPr lang="en-US" sz="1600" b="0" i="0" kern="0" spc="105" dirty="0">
                <a:solidFill>
                  <a:srgbClr val="02022E"/>
                </a:solidFill>
                <a:latin typeface="Noto Serif JP Medium" pitchFamily="34" charset="0"/>
                <a:ea typeface="Noto Serif JP Medium" pitchFamily="34" charset="-122"/>
                <a:cs typeface="Noto Serif JP Medium" pitchFamily="34" charset="-120"/>
              </a:rPr>
              <a:t> </a:t>
            </a:r>
          </a:p>
          <a:p>
            <a:pPr>
              <a:lnSpc>
                <a:spcPct val="150000"/>
              </a:lnSpc>
            </a:pPr>
            <a:r>
              <a:rPr lang="en-US" altLang="ja-JP" sz="1600" kern="0" spc="105" dirty="0">
                <a:solidFill>
                  <a:srgbClr val="02022E"/>
                </a:solidFill>
                <a:latin typeface="Noto Serif JP Medium" pitchFamily="34" charset="0"/>
                <a:ea typeface="Noto Serif JP Medium" pitchFamily="34" charset="-122"/>
                <a:hlinkClick r:id="rId13">
                  <a:extLst>
                    <a:ext uri="{A12FA001-AC4F-418D-AE19-62706E023703}">
                      <ahyp:hlinkClr xmlns:ahyp="http://schemas.microsoft.com/office/drawing/2018/hyperlinkcolor" val="tx"/>
                    </a:ext>
                  </a:extLst>
                </a:hlinkClick>
              </a:rPr>
              <a:t>https://youtu.be/UXbCfTsXlTE</a:t>
            </a:r>
            <a:endParaRPr lang="en-US" altLang="ja-JP" sz="1600" kern="0" spc="105" dirty="0">
              <a:solidFill>
                <a:srgbClr val="02022E"/>
              </a:solidFill>
              <a:latin typeface="Noto Serif JP Medium" pitchFamily="34" charset="0"/>
              <a:ea typeface="Noto Serif JP Medium" pitchFamily="34" charset="-122"/>
            </a:endParaRPr>
          </a:p>
        </p:txBody>
      </p:sp>
      <p:sp>
        <p:nvSpPr>
          <p:cNvPr id="73" name="Object30">
            <a:extLst>
              <a:ext uri="{FF2B5EF4-FFF2-40B4-BE49-F238E27FC236}">
                <a16:creationId xmlns:a16="http://schemas.microsoft.com/office/drawing/2014/main" id="{7F54A9EE-4D6A-C0F4-1F63-ED0A71BB5494}"/>
              </a:ext>
            </a:extLst>
          </p:cNvPr>
          <p:cNvSpPr/>
          <p:nvPr/>
        </p:nvSpPr>
        <p:spPr>
          <a:xfrm>
            <a:off x="6564428" y="7475130"/>
            <a:ext cx="3910070" cy="695319"/>
          </a:xfrm>
          <a:prstGeom prst="rect">
            <a:avLst/>
          </a:prstGeom>
          <a:noFill/>
          <a:ln/>
        </p:spPr>
        <p:txBody>
          <a:bodyPr wrap="square" lIns="0" tIns="0" rIns="0" bIns="0" rtlCol="0" anchor="ctr" anchorCtr="0">
            <a:spAutoFit/>
          </a:bodyPr>
          <a:lstStyle/>
          <a:p>
            <a:pPr>
              <a:lnSpc>
                <a:spcPct val="150000"/>
              </a:lnSpc>
            </a:pPr>
            <a:r>
              <a:rPr lang="en-US" sz="1600" b="0" i="0" kern="0" spc="105" dirty="0">
                <a:solidFill>
                  <a:schemeClr val="bg1"/>
                </a:solidFill>
                <a:highlight>
                  <a:srgbClr val="2F3B6C"/>
                </a:highlight>
                <a:latin typeface="Noto Serif JP Medium" pitchFamily="34" charset="0"/>
                <a:ea typeface="Noto Serif JP Medium" pitchFamily="34" charset="-122"/>
                <a:cs typeface="Noto Serif JP Medium" pitchFamily="34" charset="-120"/>
              </a:rPr>
              <a:t>参考動画</a:t>
            </a:r>
            <a:r>
              <a:rPr lang="en-US" sz="1600" b="0" i="0" kern="0" spc="105" dirty="0">
                <a:solidFill>
                  <a:srgbClr val="02022E"/>
                </a:solidFill>
                <a:latin typeface="Noto Serif JP Medium" pitchFamily="34" charset="0"/>
                <a:ea typeface="Noto Serif JP Medium" pitchFamily="34" charset="-122"/>
                <a:cs typeface="Noto Serif JP Medium" pitchFamily="34" charset="-120"/>
              </a:rPr>
              <a:t> </a:t>
            </a:r>
          </a:p>
          <a:p>
            <a:pPr>
              <a:lnSpc>
                <a:spcPct val="150000"/>
              </a:lnSpc>
            </a:pPr>
            <a:r>
              <a:rPr lang="en-US" altLang="ja-JP" sz="1600" kern="0" spc="105" dirty="0">
                <a:solidFill>
                  <a:srgbClr val="02022E"/>
                </a:solidFill>
                <a:latin typeface="Noto Serif JP Medium" pitchFamily="34" charset="0"/>
                <a:ea typeface="Noto Serif JP Medium" pitchFamily="34" charset="-122"/>
                <a:hlinkClick r:id="rId14">
                  <a:extLst>
                    <a:ext uri="{A12FA001-AC4F-418D-AE19-62706E023703}">
                      <ahyp:hlinkClr xmlns:ahyp="http://schemas.microsoft.com/office/drawing/2018/hyperlinkcolor" val="tx"/>
                    </a:ext>
                  </a:extLst>
                </a:hlinkClick>
              </a:rPr>
              <a:t>https://youtu.be/b_HmsTsG4bM</a:t>
            </a:r>
            <a:endParaRPr lang="en-US" altLang="ja-JP" sz="1600" kern="0" spc="105" dirty="0">
              <a:solidFill>
                <a:srgbClr val="02022E"/>
              </a:solidFill>
              <a:latin typeface="Noto Serif JP Medium" pitchFamily="34" charset="0"/>
              <a:ea typeface="Noto Serif JP Medium" pitchFamily="34" charset="-122"/>
            </a:endParaRPr>
          </a:p>
        </p:txBody>
      </p:sp>
    </p:spTree>
    <p:extLst>
      <p:ext uri="{BB962C8B-B14F-4D97-AF65-F5344CB8AC3E}">
        <p14:creationId xmlns:p14="http://schemas.microsoft.com/office/powerpoint/2010/main" val="1735970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srcRect/>
          <a:stretch/>
        </p:blipFill>
        <p:spPr>
          <a:xfrm>
            <a:off x="304800" y="1152525"/>
            <a:ext cx="3762375" cy="295275"/>
          </a:xfrm>
          <a:prstGeom prst="rect">
            <a:avLst/>
          </a:prstGeom>
        </p:spPr>
      </p:pic>
      <p:pic>
        <p:nvPicPr>
          <p:cNvPr id="9" name="Object 8"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04800" y="5732826"/>
            <a:ext cx="12715875" cy="400050"/>
          </a:xfrm>
          <a:prstGeom prst="rect">
            <a:avLst/>
          </a:prstGeom>
        </p:spPr>
      </p:pic>
      <p:pic>
        <p:nvPicPr>
          <p:cNvPr id="19" name="Object 18"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2381250"/>
            <a:ext cx="2085975" cy="1247775"/>
          </a:xfrm>
          <a:prstGeom prst="rect">
            <a:avLst/>
          </a:prstGeom>
        </p:spPr>
      </p:pic>
      <p:pic>
        <p:nvPicPr>
          <p:cNvPr id="20" name="Object 19"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3600450"/>
            <a:ext cx="2085975" cy="1247775"/>
          </a:xfrm>
          <a:prstGeom prst="rect">
            <a:avLst/>
          </a:prstGeom>
        </p:spPr>
      </p:pic>
      <p:pic>
        <p:nvPicPr>
          <p:cNvPr id="21" name="Object 20"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4819650"/>
            <a:ext cx="2085975" cy="1247775"/>
          </a:xfrm>
          <a:prstGeom prst="rect">
            <a:avLst/>
          </a:prstGeom>
        </p:spPr>
      </p:pic>
      <p:pic>
        <p:nvPicPr>
          <p:cNvPr id="22" name="Object 21"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6038850"/>
            <a:ext cx="2085975" cy="1247775"/>
          </a:xfrm>
          <a:prstGeom prst="rect">
            <a:avLst/>
          </a:prstGeom>
        </p:spPr>
      </p:pic>
      <p:pic>
        <p:nvPicPr>
          <p:cNvPr id="23" name="Object 22"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7258050"/>
            <a:ext cx="2085975" cy="1247775"/>
          </a:xfrm>
          <a:prstGeom prst="rect">
            <a:avLst/>
          </a:prstGeom>
        </p:spPr>
      </p:pic>
      <p:pic>
        <p:nvPicPr>
          <p:cNvPr id="24" name="Object 23" descr="preencoded.png"/>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6202025" y="8477251"/>
            <a:ext cx="2085975" cy="1257300"/>
          </a:xfrm>
          <a:prstGeom prst="rect">
            <a:avLst/>
          </a:prstGeom>
        </p:spPr>
      </p:pic>
      <p:pic>
        <p:nvPicPr>
          <p:cNvPr id="25" name="Object 24"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3269595" y="8477250"/>
            <a:ext cx="2952750" cy="1257300"/>
          </a:xfrm>
          <a:prstGeom prst="rect">
            <a:avLst/>
          </a:prstGeom>
        </p:spPr>
      </p:pic>
      <p:pic>
        <p:nvPicPr>
          <p:cNvPr id="26" name="Object 25"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59435" y="7258050"/>
            <a:ext cx="2953103" cy="1571625"/>
          </a:xfrm>
          <a:prstGeom prst="rect">
            <a:avLst/>
          </a:prstGeom>
        </p:spPr>
      </p:pic>
      <p:pic>
        <p:nvPicPr>
          <p:cNvPr id="27" name="Object 26"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59435" y="6038850"/>
            <a:ext cx="2953103" cy="1562100"/>
          </a:xfrm>
          <a:prstGeom prst="rect">
            <a:avLst/>
          </a:prstGeom>
        </p:spPr>
      </p:pic>
      <p:pic>
        <p:nvPicPr>
          <p:cNvPr id="28" name="Object 27"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59435" y="4819650"/>
            <a:ext cx="2953103" cy="1562100"/>
          </a:xfrm>
          <a:prstGeom prst="rect">
            <a:avLst/>
          </a:prstGeom>
        </p:spPr>
      </p:pic>
      <p:pic>
        <p:nvPicPr>
          <p:cNvPr id="29" name="Object 28"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59435" y="3600450"/>
            <a:ext cx="2953103" cy="1571625"/>
          </a:xfrm>
          <a:prstGeom prst="rect">
            <a:avLst/>
          </a:prstGeom>
        </p:spPr>
      </p:pic>
      <p:pic>
        <p:nvPicPr>
          <p:cNvPr id="30" name="Object 29"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49275" y="2381250"/>
            <a:ext cx="2953103" cy="1571625"/>
          </a:xfrm>
          <a:prstGeom prst="rect">
            <a:avLst/>
          </a:prstGeom>
        </p:spPr>
      </p:pic>
      <p:pic>
        <p:nvPicPr>
          <p:cNvPr id="31" name="Object 30" descr="preencoded.png"/>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13249275" y="876300"/>
            <a:ext cx="5038725" cy="1504950"/>
          </a:xfrm>
          <a:prstGeom prst="rect">
            <a:avLst/>
          </a:prstGeom>
        </p:spPr>
      </p:pic>
      <p:sp>
        <p:nvSpPr>
          <p:cNvPr id="70" name="Object69"/>
          <p:cNvSpPr/>
          <p:nvPr/>
        </p:nvSpPr>
        <p:spPr>
          <a:xfrm>
            <a:off x="5675514" y="5796817"/>
            <a:ext cx="1974446" cy="203754"/>
          </a:xfrm>
          <a:prstGeom prst="rect">
            <a:avLst/>
          </a:prstGeom>
          <a:noFill/>
          <a:ln/>
        </p:spPr>
        <p:txBody>
          <a:bodyPr wrap="square" lIns="0" tIns="0" rIns="0" bIns="0" rtlCol="0" anchor="ctr" anchorCtr="0">
            <a:noAutofit/>
          </a:bodyPr>
          <a:lstStyle/>
          <a:p>
            <a:pPr algn="ctr">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2次利用および注意事項</a:t>
            </a:r>
            <a:endParaRPr lang="en-US" sz="1050"/>
          </a:p>
        </p:txBody>
      </p:sp>
      <p:sp>
        <p:nvSpPr>
          <p:cNvPr id="71" name="Object70"/>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a:solidFill>
                  <a:srgbClr val="F0F2FB"/>
                </a:solidFill>
                <a:latin typeface="Noto Serif JP Regular" pitchFamily="34" charset="0"/>
                <a:ea typeface="Noto Serif JP Regular" pitchFamily="34" charset="-122"/>
                <a:cs typeface="Noto Serif JP Regular" pitchFamily="34" charset="-120"/>
              </a:rPr>
              <a:t>制作条件</a:t>
            </a:r>
            <a:endParaRPr lang="en-US" sz="1050"/>
          </a:p>
        </p:txBody>
      </p:sp>
      <p:sp>
        <p:nvSpPr>
          <p:cNvPr id="79" name="Object78"/>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配信開始</a:t>
            </a:r>
            <a:endParaRPr lang="en-US">
              <a:solidFill>
                <a:schemeClr val="bg1"/>
              </a:solidFill>
            </a:endParaRPr>
          </a:p>
        </p:txBody>
      </p:sp>
      <p:sp>
        <p:nvSpPr>
          <p:cNvPr id="80" name="Object79"/>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納品</a:t>
            </a:r>
            <a:endParaRPr lang="en-US">
              <a:solidFill>
                <a:srgbClr val="02022E"/>
              </a:solidFill>
            </a:endParaRPr>
          </a:p>
        </p:txBody>
      </p:sp>
      <p:sp>
        <p:nvSpPr>
          <p:cNvPr id="81" name="Object80"/>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修正期間</a:t>
            </a:r>
            <a:endParaRPr lang="en-US">
              <a:solidFill>
                <a:srgbClr val="02022E"/>
              </a:solidFill>
            </a:endParaRPr>
          </a:p>
        </p:txBody>
      </p:sp>
      <p:sp>
        <p:nvSpPr>
          <p:cNvPr id="82" name="Object81"/>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編集期間</a:t>
            </a:r>
            <a:endParaRPr lang="en-US">
              <a:solidFill>
                <a:srgbClr val="02022E"/>
              </a:solidFill>
            </a:endParaRPr>
          </a:p>
        </p:txBody>
      </p:sp>
      <p:sp>
        <p:nvSpPr>
          <p:cNvPr id="83" name="Object82"/>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a:solidFill>
                <a:srgbClr val="02022E"/>
              </a:solidFill>
            </a:endParaRPr>
          </a:p>
        </p:txBody>
      </p:sp>
      <p:sp>
        <p:nvSpPr>
          <p:cNvPr id="84" name="Object83"/>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50営業日前</a:t>
            </a:r>
            <a:endParaRPr lang="en-US">
              <a:solidFill>
                <a:srgbClr val="02022E"/>
              </a:solidFill>
            </a:endParaRPr>
          </a:p>
        </p:txBody>
      </p:sp>
      <p:sp>
        <p:nvSpPr>
          <p:cNvPr id="85" name="Object84"/>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40</a:t>
            </a:r>
            <a:r>
              <a:rPr lang="en-US" b="0" i="0" kern="0" spc="150">
                <a:solidFill>
                  <a:srgbClr val="02022E"/>
                </a:solidFill>
                <a:latin typeface="Noto Serif JP Regular" pitchFamily="34" charset="0"/>
                <a:ea typeface="Noto Serif JP Regular" pitchFamily="34" charset="-122"/>
                <a:cs typeface="Noto Serif JP Regular" pitchFamily="34" charset="-120"/>
              </a:rPr>
              <a:t>-30営業日</a:t>
            </a:r>
            <a:endParaRPr lang="en-US">
              <a:solidFill>
                <a:srgbClr val="02022E"/>
              </a:solidFill>
            </a:endParaRPr>
          </a:p>
        </p:txBody>
      </p:sp>
      <p:sp>
        <p:nvSpPr>
          <p:cNvPr id="86" name="Object85"/>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30</a:t>
            </a:r>
            <a:r>
              <a:rPr lang="en-US" b="0" i="0" kern="0" spc="150">
                <a:solidFill>
                  <a:srgbClr val="02022E"/>
                </a:solidFill>
                <a:latin typeface="Noto Serif JP Regular" pitchFamily="34" charset="0"/>
                <a:ea typeface="Noto Serif JP Regular" pitchFamily="34" charset="-122"/>
                <a:cs typeface="Noto Serif JP Regular" pitchFamily="34" charset="-120"/>
              </a:rPr>
              <a:t>-20営業日前</a:t>
            </a:r>
            <a:endParaRPr lang="en-US">
              <a:solidFill>
                <a:srgbClr val="02022E"/>
              </a:solidFill>
            </a:endParaRPr>
          </a:p>
        </p:txBody>
      </p:sp>
      <p:sp>
        <p:nvSpPr>
          <p:cNvPr id="87" name="Object86"/>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20-10営業日前</a:t>
            </a:r>
            <a:endParaRPr lang="en-US">
              <a:solidFill>
                <a:srgbClr val="02022E"/>
              </a:solidFill>
            </a:endParaRPr>
          </a:p>
        </p:txBody>
      </p:sp>
      <p:sp>
        <p:nvSpPr>
          <p:cNvPr id="88" name="Object87"/>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10</a:t>
            </a:r>
            <a:r>
              <a:rPr lang="en-US" b="0" i="0" kern="0" spc="150">
                <a:solidFill>
                  <a:srgbClr val="02022E"/>
                </a:solidFill>
                <a:latin typeface="Noto Serif JP Regular" pitchFamily="34" charset="0"/>
                <a:ea typeface="Noto Serif JP Regular" pitchFamily="34" charset="-122"/>
                <a:cs typeface="Noto Serif JP Regular" pitchFamily="34" charset="-120"/>
              </a:rPr>
              <a:t>営業日前</a:t>
            </a:r>
            <a:endParaRPr lang="en-US">
              <a:solidFill>
                <a:srgbClr val="02022E"/>
              </a:solidFill>
            </a:endParaRPr>
          </a:p>
        </p:txBody>
      </p:sp>
      <p:sp>
        <p:nvSpPr>
          <p:cNvPr id="89" name="Object88"/>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撮影準備・撮影期間</a:t>
            </a:r>
            <a:endParaRPr lang="en-US">
              <a:solidFill>
                <a:srgbClr val="02022E"/>
              </a:solidFill>
            </a:endParaRPr>
          </a:p>
        </p:txBody>
      </p:sp>
      <p:sp>
        <p:nvSpPr>
          <p:cNvPr id="91" name="Object90"/>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a:solidFill>
                <a:srgbClr val="02022E"/>
              </a:solidFill>
            </a:endParaRPr>
          </a:p>
        </p:txBody>
      </p:sp>
      <p:sp>
        <p:nvSpPr>
          <p:cNvPr id="92" name="Object91"/>
          <p:cNvSpPr/>
          <p:nvPr/>
        </p:nvSpPr>
        <p:spPr>
          <a:xfrm>
            <a:off x="7791449" y="2475593"/>
            <a:ext cx="5316413" cy="3349532"/>
          </a:xfrm>
          <a:prstGeom prst="rect">
            <a:avLst/>
          </a:prstGeom>
          <a:noFill/>
          <a:ln/>
        </p:spPr>
        <p:txBody>
          <a:bodyPr wrap="square" lIns="0" tIns="0" rIns="0" bIns="0" rtlCol="0" anchor="t" anchorCtr="0">
            <a:noAutofit/>
          </a:bodyPr>
          <a:lstStyle/>
          <a:p>
            <a:pPr marL="171450" indent="-171450" algn="l">
              <a:lnSpc>
                <a:spcPts val="1785"/>
              </a:lnSpc>
              <a:buFont typeface="Arial" panose="020B0604020202020204" pitchFamily="34" charset="0"/>
              <a:buChar char="•"/>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ts val="1785"/>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a:t>
            </a: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1</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箇所、都内近郊、</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lang="ja-JP" altLang="en-US" sz="1050">
                <a:solidFill>
                  <a:srgbClr val="02022E"/>
                </a:solidFill>
              </a:rPr>
            </a:br>
            <a:r>
              <a:rPr lang="en-US" altLang="ja-JP" sz="900" b="0" i="0" kern="0" spc="9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ja-JP" altLang="en-US" sz="90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altLang="ja-JP" sz="1050">
              <a:solidFill>
                <a:srgbClr val="02022E"/>
              </a:solidFill>
            </a:endParaRPr>
          </a:p>
        </p:txBody>
      </p:sp>
      <p:sp>
        <p:nvSpPr>
          <p:cNvPr id="11" name="テキスト プレースホルダー 10">
            <a:extLst>
              <a:ext uri="{FF2B5EF4-FFF2-40B4-BE49-F238E27FC236}">
                <a16:creationId xmlns:a16="http://schemas.microsoft.com/office/drawing/2014/main" id="{CDD56A3D-E727-DDFC-F640-E2BF0CD352A4}"/>
              </a:ext>
            </a:extLst>
          </p:cNvPr>
          <p:cNvSpPr>
            <a:spLocks noGrp="1"/>
          </p:cNvSpPr>
          <p:nvPr>
            <p:ph type="body" sz="quarter" idx="10"/>
          </p:nvPr>
        </p:nvSpPr>
        <p:spPr>
          <a:xfrm>
            <a:off x="674805" y="129266"/>
            <a:ext cx="7278570" cy="639762"/>
          </a:xfrm>
        </p:spPr>
        <p:txBody>
          <a:bodyPr>
            <a:noAutofit/>
          </a:bodyPr>
          <a:lstStyle/>
          <a:p>
            <a:r>
              <a:rPr lang="ja-JP" altLang="en-US"/>
              <a:t>制作メニュー </a:t>
            </a:r>
            <a:r>
              <a:rPr lang="es-ES" altLang="ja-JP" dirty="0"/>
              <a:t>Tokyo Prime Voice</a:t>
            </a:r>
            <a:endParaRPr lang="ja-JP" altLang="en-US"/>
          </a:p>
        </p:txBody>
      </p:sp>
      <p:sp>
        <p:nvSpPr>
          <p:cNvPr id="44" name="テキスト プレースホルダー 43">
            <a:extLst>
              <a:ext uri="{FF2B5EF4-FFF2-40B4-BE49-F238E27FC236}">
                <a16:creationId xmlns:a16="http://schemas.microsoft.com/office/drawing/2014/main" id="{4D36D797-CC8D-F26F-6679-DDFBA245DBF7}"/>
              </a:ext>
            </a:extLst>
          </p:cNvPr>
          <p:cNvSpPr>
            <a:spLocks noGrp="1"/>
          </p:cNvSpPr>
          <p:nvPr>
            <p:ph type="body" sz="quarter" idx="11"/>
          </p:nvPr>
        </p:nvSpPr>
        <p:spPr>
          <a:xfrm>
            <a:off x="7943849" y="127194"/>
            <a:ext cx="9948495" cy="639762"/>
          </a:xfrm>
        </p:spPr>
        <p:txBody>
          <a:bodyPr/>
          <a:lstStyle/>
          <a:p>
            <a:r>
              <a:rPr lang="ja-JP" altLang="en-US"/>
              <a:t>素晴らしい商品やサービス、作品を手掛けている方々のインタビューをお届けする自社番組です。</a:t>
            </a:r>
          </a:p>
        </p:txBody>
      </p:sp>
      <p:graphicFrame>
        <p:nvGraphicFramePr>
          <p:cNvPr id="2" name="表 32">
            <a:extLst>
              <a:ext uri="{FF2B5EF4-FFF2-40B4-BE49-F238E27FC236}">
                <a16:creationId xmlns:a16="http://schemas.microsoft.com/office/drawing/2014/main" id="{4C3D0012-E79B-C98D-C894-A38E10451727}"/>
              </a:ext>
            </a:extLst>
          </p:cNvPr>
          <p:cNvGraphicFramePr>
            <a:graphicFrameLocks noGrp="1"/>
          </p:cNvGraphicFramePr>
          <p:nvPr>
            <p:extLst>
              <p:ext uri="{D42A27DB-BD31-4B8C-83A1-F6EECF244321}">
                <p14:modId xmlns:p14="http://schemas.microsoft.com/office/powerpoint/2010/main" val="4098800951"/>
              </p:ext>
            </p:extLst>
          </p:nvPr>
        </p:nvGraphicFramePr>
        <p:xfrm>
          <a:off x="333243" y="1671799"/>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株式会社BitStar</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250万円（グロス税別）</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
        <p:nvSpPr>
          <p:cNvPr id="4" name="Object52">
            <a:extLst>
              <a:ext uri="{FF2B5EF4-FFF2-40B4-BE49-F238E27FC236}">
                <a16:creationId xmlns:a16="http://schemas.microsoft.com/office/drawing/2014/main" id="{0F2B604B-2232-D982-AA42-B1FCA156C4C1}"/>
              </a:ext>
            </a:extLst>
          </p:cNvPr>
          <p:cNvSpPr/>
          <p:nvPr/>
        </p:nvSpPr>
        <p:spPr>
          <a:xfrm>
            <a:off x="4902415" y="6415966"/>
            <a:ext cx="7995275" cy="3001785"/>
          </a:xfrm>
          <a:prstGeom prst="rect">
            <a:avLst/>
          </a:prstGeom>
          <a:noFill/>
          <a:ln/>
        </p:spPr>
        <p:txBody>
          <a:bodyPr wrap="square" lIns="0" tIns="0" rIns="0" bIns="0" rtlCol="0" anchor="t" anchorCtr="0">
            <a:spAutoFit/>
          </a:bodyPr>
          <a:lstStyle/>
          <a:p>
            <a:pPr>
              <a:lnSpc>
                <a:spcPct val="150000"/>
              </a:lnSpc>
            </a:pPr>
            <a:r>
              <a:rPr lang="en-US" altLang="ja-JP" sz="14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400" b="0" i="0" kern="0" spc="90" dirty="0">
              <a:solidFill>
                <a:srgbClr val="34363D"/>
              </a:solidFill>
              <a:latin typeface="Noto Sans JP Light" pitchFamily="34" charset="0"/>
              <a:ea typeface="Noto Sans JP Light" pitchFamily="34" charset="-122"/>
              <a:cs typeface="Noto Sans JP Light" pitchFamily="34" charset="-120"/>
            </a:endParaRPr>
          </a:p>
          <a:p>
            <a:pPr marL="171450" indent="-171450" algn="l">
              <a:lnSpc>
                <a:spcPct val="15000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短尺化も承っております</a:t>
            </a:r>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altLang="ja-JP" sz="900" dirty="0"/>
          </a:p>
          <a:p>
            <a:pPr marL="171450" indent="-171450">
              <a:lnSpc>
                <a:spcPct val="15000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p>
          <a:p>
            <a:pPr marL="171450" indent="-171450">
              <a:lnSpc>
                <a:spcPct val="150000"/>
              </a:lnSpc>
              <a:buFont typeface="Arial" panose="020B0604020202020204" pitchFamily="34" charset="0"/>
              <a:buChar char="•"/>
            </a:pPr>
            <a:r>
              <a:rPr lang="ja-JP" altLang="en-US" sz="900" kern="0" spc="90">
                <a:solidFill>
                  <a:srgbClr val="34363D"/>
                </a:solidFill>
                <a:latin typeface="Noto Sans JP Light" pitchFamily="34" charset="0"/>
                <a:ea typeface="Noto Sans JP Light" pitchFamily="34" charset="-122"/>
                <a:cs typeface="Noto Sans JP Light" pitchFamily="34" charset="-120"/>
              </a:rPr>
              <a:t>素材の使用期間は、最初の掲載から</a:t>
            </a:r>
            <a:r>
              <a:rPr lang="en-US" altLang="ja-JP" sz="900" kern="0" spc="90" dirty="0">
                <a:solidFill>
                  <a:srgbClr val="34363D"/>
                </a:solidFill>
                <a:latin typeface="Noto Sans JP Light" pitchFamily="34" charset="0"/>
                <a:ea typeface="Noto Sans JP Light" pitchFamily="34" charset="-122"/>
                <a:cs typeface="Noto Sans JP Light" pitchFamily="34" charset="-120"/>
              </a:rPr>
              <a:t>6</a:t>
            </a:r>
            <a:r>
              <a:rPr lang="ja-JP" altLang="en-US" sz="900" kern="0" spc="90">
                <a:solidFill>
                  <a:srgbClr val="34363D"/>
                </a:solidFill>
                <a:latin typeface="Noto Sans JP Light" pitchFamily="34" charset="0"/>
                <a:ea typeface="Noto Sans JP Light" pitchFamily="34" charset="-122"/>
                <a:cs typeface="Noto Sans JP Light" pitchFamily="34" charset="-120"/>
              </a:rPr>
              <a:t>ヶ月間となります</a:t>
            </a:r>
            <a:endParaRPr lang="en-US" altLang="ja-JP" sz="900" kern="0" spc="90" dirty="0">
              <a:solidFill>
                <a:srgbClr val="34363D"/>
              </a:solidFill>
              <a:latin typeface="Noto Sans JP Light" pitchFamily="34" charset="0"/>
              <a:ea typeface="Noto Sans JP Light" pitchFamily="34" charset="-122"/>
              <a:cs typeface="Noto Sans JP Light" pitchFamily="34" charset="-120"/>
            </a:endParaRPr>
          </a:p>
          <a:p>
            <a:pPr marL="171450" indent="-171450" algn="l">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altLang="ja-JP" sz="900" dirty="0"/>
          </a:p>
          <a:p>
            <a:pPr marL="171450" indent="-171450">
              <a:lnSpc>
                <a:spcPct val="15000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altLang="ja-JP" sz="900" dirty="0"/>
          </a:p>
        </p:txBody>
      </p:sp>
      <p:sp>
        <p:nvSpPr>
          <p:cNvPr id="5" name="Object73">
            <a:extLst>
              <a:ext uri="{FF2B5EF4-FFF2-40B4-BE49-F238E27FC236}">
                <a16:creationId xmlns:a16="http://schemas.microsoft.com/office/drawing/2014/main" id="{0C6C2449-5144-A454-7D01-AAABC7CADE87}"/>
              </a:ext>
            </a:extLst>
          </p:cNvPr>
          <p:cNvSpPr/>
          <p:nvPr/>
        </p:nvSpPr>
        <p:spPr>
          <a:xfrm>
            <a:off x="333243" y="6490139"/>
            <a:ext cx="4466852" cy="2391232"/>
          </a:xfrm>
          <a:prstGeom prst="rect">
            <a:avLst/>
          </a:prstGeom>
          <a:noFill/>
          <a:ln/>
        </p:spPr>
        <p:txBody>
          <a:bodyPr wrap="square" lIns="0" tIns="0" rIns="0" bIns="0" rtlCol="0" anchor="t" anchorCtr="0">
            <a:spAutoFit/>
          </a:bodyPr>
          <a:lstStyle/>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altLang="ja-JP" sz="1050" dirty="0">
              <a:solidFill>
                <a:srgbClr val="02022E"/>
              </a:solidFill>
            </a:endParaRPr>
          </a:p>
          <a:p>
            <a:pPr algn="l">
              <a:lnSpc>
                <a:spcPts val="2100"/>
              </a:lnSpc>
            </a:pPr>
            <a:endParaRPr lang="en-US" sz="1050" b="0" i="0" kern="0" spc="105" dirty="0">
              <a:solidFill>
                <a:schemeClr val="bg1"/>
              </a:solidFill>
              <a:highlight>
                <a:srgbClr val="2F3B6C"/>
              </a:highlight>
              <a:latin typeface="Noto Serif JP Regular" pitchFamily="34" charset="0"/>
              <a:ea typeface="Noto Serif JP Regular" pitchFamily="34" charset="-122"/>
              <a:cs typeface="Noto Serif JP Regular" pitchFamily="34" charset="-120"/>
            </a:endParaRPr>
          </a:p>
          <a:p>
            <a:pPr algn="l">
              <a:lnSpc>
                <a:spcPts val="2100"/>
              </a:lnSpc>
            </a:pPr>
            <a:r>
              <a:rPr lang="en-US" sz="1050" b="0" i="0" kern="0" spc="105" dirty="0">
                <a:solidFill>
                  <a:schemeClr val="bg1"/>
                </a:solidFill>
                <a:highlight>
                  <a:srgbClr val="2F3B6C"/>
                </a:highlight>
                <a:latin typeface="Noto Serif JP Regular" pitchFamily="34" charset="0"/>
                <a:ea typeface="Noto Serif JP Regular" pitchFamily="34" charset="-122"/>
                <a:cs typeface="Noto Serif JP Regular" pitchFamily="34" charset="-120"/>
              </a:rPr>
              <a:t> </a:t>
            </a:r>
            <a:r>
              <a:rPr lang="en-US" sz="1200" b="0" i="0" kern="0" spc="105" dirty="0">
                <a:solidFill>
                  <a:schemeClr val="bg1"/>
                </a:solidFill>
                <a:highlight>
                  <a:srgbClr val="2F3B6C"/>
                </a:highlight>
                <a:latin typeface="Noto Serif JP Regular" pitchFamily="34" charset="0"/>
                <a:ea typeface="Noto Serif JP Regular" pitchFamily="34" charset="-122"/>
                <a:cs typeface="Noto Serif JP Regular" pitchFamily="34" charset="-120"/>
              </a:rPr>
              <a:t>冠なし | タイトルを削除したもの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費用：250,000円(15秒の場合) / 150,000円(30秒の場合)</a:t>
            </a:r>
          </a:p>
          <a:p>
            <a:pPr>
              <a:lnSpc>
                <a:spcPts val="2100"/>
              </a:lnSpc>
            </a:pPr>
            <a:endParaRPr lang="en-US" altLang="ja-JP" sz="1050" kern="0" spc="105" dirty="0">
              <a:solidFill>
                <a:srgbClr val="02022E"/>
              </a:solidFill>
              <a:latin typeface="Noto Serif JP Regular" pitchFamily="34" charset="0"/>
              <a:ea typeface="Noto Serif JP Regular" pitchFamily="34" charset="-122"/>
            </a:endParaRPr>
          </a:p>
          <a:p>
            <a:pPr algn="l">
              <a:lnSpc>
                <a:spcPts val="2100"/>
              </a:lnSpc>
            </a:pPr>
            <a:r>
              <a:rPr lang="en-US" altLang="ja-JP" sz="1050" b="0" i="0" kern="0" spc="105" dirty="0">
                <a:solidFill>
                  <a:srgbClr val="02022E"/>
                </a:solidFill>
                <a:highlight>
                  <a:srgbClr val="EAD3A3"/>
                </a:highlight>
                <a:latin typeface="Noto Serif JP Regular" pitchFamily="34" charset="0"/>
                <a:ea typeface="Noto Serif JP Regular" pitchFamily="34" charset="-122"/>
                <a:cs typeface="Noto Serif JP Regular" pitchFamily="34" charset="-120"/>
              </a:rPr>
              <a:t>白完パケ | タイトル・字幕を削除したもの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費用：400,000円(15秒の場合) / 250,000円(30秒の場合)</a:t>
            </a:r>
            <a:endParaRPr lang="en-US" altLang="ja-JP" sz="1050" dirty="0">
              <a:solidFill>
                <a:srgbClr val="02022E"/>
              </a:solidFill>
            </a:endParaRPr>
          </a:p>
        </p:txBody>
      </p:sp>
    </p:spTree>
    <p:extLst>
      <p:ext uri="{BB962C8B-B14F-4D97-AF65-F5344CB8AC3E}">
        <p14:creationId xmlns:p14="http://schemas.microsoft.com/office/powerpoint/2010/main" val="105117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3076575"/>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3086100"/>
            <a:ext cx="5076825" cy="571500"/>
          </a:xfrm>
          <a:prstGeom prst="rect">
            <a:avLst/>
          </a:prstGeom>
        </p:spPr>
      </p:pic>
      <p:pic>
        <p:nvPicPr>
          <p:cNvPr id="16" name="Object 15" descr="preencoded.png"/>
          <p:cNvPicPr>
            <a:picLocks noChangeAspect="1"/>
          </p:cNvPicPr>
          <p:nvPr/>
        </p:nvPicPr>
        <p:blipFill>
          <a:blip r:embed="rId7"/>
          <a:srcRect/>
          <a:stretch/>
        </p:blipFill>
        <p:spPr>
          <a:xfrm>
            <a:off x="304800" y="1123950"/>
            <a:ext cx="4886325" cy="323850"/>
          </a:xfrm>
          <a:prstGeom prst="rect">
            <a:avLst/>
          </a:prstGeom>
        </p:spPr>
      </p:pic>
      <p:pic>
        <p:nvPicPr>
          <p:cNvPr id="17" name="Object 16"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6202025" y="2381250"/>
            <a:ext cx="2085975" cy="1247775"/>
          </a:xfrm>
          <a:prstGeom prst="rect">
            <a:avLst/>
          </a:prstGeom>
        </p:spPr>
      </p:pic>
      <p:pic>
        <p:nvPicPr>
          <p:cNvPr id="18" name="Object 17"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3600450"/>
            <a:ext cx="2085975" cy="1247775"/>
          </a:xfrm>
          <a:prstGeom prst="rect">
            <a:avLst/>
          </a:prstGeom>
        </p:spPr>
      </p:pic>
      <p:pic>
        <p:nvPicPr>
          <p:cNvPr id="19" name="Object 18"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4819650"/>
            <a:ext cx="2085975" cy="1247775"/>
          </a:xfrm>
          <a:prstGeom prst="rect">
            <a:avLst/>
          </a:prstGeom>
        </p:spPr>
      </p:pic>
      <p:pic>
        <p:nvPicPr>
          <p:cNvPr id="20" name="Object 19"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6038850"/>
            <a:ext cx="2085975" cy="1247775"/>
          </a:xfrm>
          <a:prstGeom prst="rect">
            <a:avLst/>
          </a:prstGeom>
        </p:spPr>
      </p:pic>
      <p:pic>
        <p:nvPicPr>
          <p:cNvPr id="21" name="Object 20"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7258050"/>
            <a:ext cx="2085975" cy="1247775"/>
          </a:xfrm>
          <a:prstGeom prst="rect">
            <a:avLst/>
          </a:prstGeom>
        </p:spPr>
      </p:pic>
      <p:pic>
        <p:nvPicPr>
          <p:cNvPr id="22" name="Object 21" descr="preencoded.png"/>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16202025" y="8477250"/>
            <a:ext cx="2085975" cy="1257300"/>
          </a:xfrm>
          <a:prstGeom prst="rect">
            <a:avLst/>
          </a:prstGeom>
        </p:spPr>
      </p:pic>
      <p:pic>
        <p:nvPicPr>
          <p:cNvPr id="23" name="Object 22"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3262527" y="8477250"/>
            <a:ext cx="2952750" cy="1257300"/>
          </a:xfrm>
          <a:prstGeom prst="rect">
            <a:avLst/>
          </a:prstGeom>
        </p:spPr>
      </p:pic>
      <p:pic>
        <p:nvPicPr>
          <p:cNvPr id="24" name="Object 23" descr="preencoded.png"/>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3262527" y="7258050"/>
            <a:ext cx="2953103" cy="1571625"/>
          </a:xfrm>
          <a:prstGeom prst="rect">
            <a:avLst/>
          </a:prstGeom>
        </p:spPr>
      </p:pic>
      <p:pic>
        <p:nvPicPr>
          <p:cNvPr id="25" name="Object 24"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62527" y="6038850"/>
            <a:ext cx="2953103" cy="1562100"/>
          </a:xfrm>
          <a:prstGeom prst="rect">
            <a:avLst/>
          </a:prstGeom>
        </p:spPr>
      </p:pic>
      <p:pic>
        <p:nvPicPr>
          <p:cNvPr id="26" name="Object 25"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62527" y="4819650"/>
            <a:ext cx="2953103" cy="1562100"/>
          </a:xfrm>
          <a:prstGeom prst="rect">
            <a:avLst/>
          </a:prstGeom>
        </p:spPr>
      </p:pic>
      <p:pic>
        <p:nvPicPr>
          <p:cNvPr id="27" name="Object 26"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62527" y="3600450"/>
            <a:ext cx="2953103" cy="1571625"/>
          </a:xfrm>
          <a:prstGeom prst="rect">
            <a:avLst/>
          </a:prstGeom>
        </p:spPr>
      </p:pic>
      <p:pic>
        <p:nvPicPr>
          <p:cNvPr id="28" name="Object 27"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49275" y="2381250"/>
            <a:ext cx="2953103" cy="1571625"/>
          </a:xfrm>
          <a:prstGeom prst="rect">
            <a:avLst/>
          </a:prstGeom>
        </p:spPr>
      </p:pic>
      <p:pic>
        <p:nvPicPr>
          <p:cNvPr id="29" name="Object 28" descr="preencoded.png"/>
          <p:cNvPicPr>
            <a:picLocks noChangeAspect="1"/>
          </p:cNvPicPr>
          <p:nvPr/>
        </p:nvPicPr>
        <p:blipFill>
          <a:blip r:embed="rId32">
            <a:extLst>
              <a:ext uri="{96DAC541-7B7A-43D3-8B79-37D633B846F1}">
                <asvg:svgBlip xmlns:asvg="http://schemas.microsoft.com/office/drawing/2016/SVG/main" r:embed="rId33"/>
              </a:ext>
            </a:extLst>
          </a:blip>
          <a:srcRect/>
          <a:stretch/>
        </p:blipFill>
        <p:spPr>
          <a:xfrm>
            <a:off x="13249275" y="876300"/>
            <a:ext cx="5038725" cy="1504950"/>
          </a:xfrm>
          <a:prstGeom prst="rect">
            <a:avLst/>
          </a:prstGeom>
        </p:spPr>
      </p:pic>
      <p:sp>
        <p:nvSpPr>
          <p:cNvPr id="48" name="Object47"/>
          <p:cNvSpPr/>
          <p:nvPr/>
        </p:nvSpPr>
        <p:spPr>
          <a:xfrm>
            <a:off x="7854950" y="3895725"/>
            <a:ext cx="5006048" cy="3864256"/>
          </a:xfrm>
          <a:prstGeom prst="rect">
            <a:avLst/>
          </a:prstGeom>
          <a:noFill/>
          <a:ln/>
        </p:spPr>
        <p:txBody>
          <a:bodyPr wrap="square" lIns="0" tIns="0" rIns="0" bIns="0" rtlCol="0" anchor="t">
            <a:noAutofit/>
          </a:bodyPr>
          <a:lstStyle/>
          <a:p>
            <a:pPr marL="171450" indent="-171450" algn="l">
              <a:lnSpc>
                <a:spcPts val="1785"/>
              </a:lnSpc>
              <a:buFont typeface="Arial" panose="020B0604020202020204" pitchFamily="34" charset="0"/>
              <a:buChar char="•"/>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ts val="1785"/>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a:t>
            </a: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1</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箇所、都内近郊、</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依頼主にて手配</a:t>
            </a:r>
            <a:br>
              <a:rPr lang="ja-JP" altLang="en-US" sz="1050">
                <a:solidFill>
                  <a:srgbClr val="02022E"/>
                </a:solidFill>
              </a:rPr>
            </a:br>
            <a:r>
              <a:rPr lang="en-US" altLang="ja-JP" sz="900" b="0" i="0" kern="0" spc="9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ja-JP" altLang="en-US" sz="90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サスティナビリティ日本フォーラム代表理事である後藤敏彦氏の監修が入ります</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二次利用のための120秒素材無償付帯(半永久)</a:t>
            </a:r>
            <a:endParaRPr lang="en-US" altLang="ja-JP" sz="1050">
              <a:solidFill>
                <a:srgbClr val="02022E"/>
              </a:solidFill>
            </a:endParaRPr>
          </a:p>
        </p:txBody>
      </p:sp>
      <p:sp>
        <p:nvSpPr>
          <p:cNvPr id="74" name="Object73"/>
          <p:cNvSpPr/>
          <p:nvPr/>
        </p:nvSpPr>
        <p:spPr>
          <a:xfrm>
            <a:off x="10039350" y="3276600"/>
            <a:ext cx="609600" cy="190500"/>
          </a:xfrm>
          <a:prstGeom prst="rect">
            <a:avLst/>
          </a:prstGeom>
          <a:noFill/>
          <a:ln/>
        </p:spPr>
        <p:txBody>
          <a:bodyPr wrap="square" lIns="0" tIns="0" rIns="0" bIns="0" rtlCol="0" anchor="t">
            <a:noAutofit/>
          </a:bodyPr>
          <a:lstStyle/>
          <a:p>
            <a:pPr algn="l">
              <a:lnSpc>
                <a:spcPts val="1200"/>
              </a:lnSpc>
            </a:pPr>
            <a:r>
              <a:rPr lang="en-US" sz="1050" b="0" i="0" kern="0" spc="105">
                <a:solidFill>
                  <a:srgbClr val="F0F2FB"/>
                </a:solidFill>
                <a:latin typeface="Noto Serif JP Regular" pitchFamily="34" charset="0"/>
                <a:ea typeface="Noto Serif JP Regular" pitchFamily="34" charset="-122"/>
                <a:cs typeface="Noto Serif JP Regular" pitchFamily="34" charset="-120"/>
              </a:rPr>
              <a:t>制作条件</a:t>
            </a:r>
            <a:endParaRPr lang="en-US" sz="1050"/>
          </a:p>
        </p:txBody>
      </p:sp>
      <p:sp>
        <p:nvSpPr>
          <p:cNvPr id="75" name="Object74"/>
          <p:cNvSpPr/>
          <p:nvPr/>
        </p:nvSpPr>
        <p:spPr>
          <a:xfrm>
            <a:off x="304800" y="1752600"/>
            <a:ext cx="12592050" cy="1028700"/>
          </a:xfrm>
          <a:prstGeom prst="rect">
            <a:avLst/>
          </a:prstGeom>
          <a:noFill/>
          <a:ln/>
        </p:spPr>
        <p:txBody>
          <a:bodyPr wrap="square" lIns="0" tIns="0" rIns="0" bIns="0" rtlCol="0" anchor="ctr"/>
          <a:lstStyle/>
          <a:p>
            <a:pPr algn="l">
              <a:lnSpc>
                <a:spcPts val="2700"/>
              </a:lnSpc>
            </a:pPr>
            <a:r>
              <a:rPr lang="en-US" sz="1500" b="0" i="0" kern="0" spc="150">
                <a:solidFill>
                  <a:srgbClr val="2F3B6C"/>
                </a:solidFill>
                <a:latin typeface="Noto Serif JP Medium" pitchFamily="34" charset="0"/>
                <a:ea typeface="Noto Serif JP Medium" pitchFamily="34" charset="-122"/>
                <a:cs typeface="Noto Serif JP Medium" pitchFamily="34" charset="-120"/>
              </a:rPr>
              <a:t>特定非営利活動法人 サステナビリティ日本フォーラム 代表理事 後藤敏彦氏の監修付きの企業のESG活動に特化した動画制作プランです。ご発注は2週間から承っており、Tokyo Prime内で放映する30秒動画に加え、二次利用を目的とした120秒版の動画も付帯いたします。尚、120秒動画のご利用は無期限となります。</a:t>
            </a:r>
            <a:endParaRPr lang="en-US" sz="1500"/>
          </a:p>
        </p:txBody>
      </p:sp>
      <p:sp>
        <p:nvSpPr>
          <p:cNvPr id="10" name="テキスト プレースホルダー 9">
            <a:extLst>
              <a:ext uri="{FF2B5EF4-FFF2-40B4-BE49-F238E27FC236}">
                <a16:creationId xmlns:a16="http://schemas.microsoft.com/office/drawing/2014/main" id="{F719EF31-6F39-13DF-F626-8C082D707D41}"/>
              </a:ext>
            </a:extLst>
          </p:cNvPr>
          <p:cNvSpPr>
            <a:spLocks noGrp="1"/>
          </p:cNvSpPr>
          <p:nvPr>
            <p:ph type="body" sz="quarter" idx="10"/>
          </p:nvPr>
        </p:nvSpPr>
        <p:spPr>
          <a:xfrm>
            <a:off x="674803" y="129266"/>
            <a:ext cx="9126421" cy="639762"/>
          </a:xfrm>
        </p:spPr>
        <p:txBody>
          <a:bodyPr/>
          <a:lstStyle/>
          <a:p>
            <a:r>
              <a:rPr lang="ja-JP" altLang="en-US"/>
              <a:t>制作メニュー </a:t>
            </a:r>
            <a:r>
              <a:rPr lang="es-ES" altLang="ja-JP" dirty="0"/>
              <a:t>Tokyo Prime Voice</a:t>
            </a:r>
            <a:r>
              <a:rPr lang="en-US" altLang="ja-JP" dirty="0"/>
              <a:t> + ESG</a:t>
            </a:r>
            <a:endParaRPr lang="ja-JP" altLang="en-US"/>
          </a:p>
        </p:txBody>
      </p:sp>
      <p:sp>
        <p:nvSpPr>
          <p:cNvPr id="118" name="Object78">
            <a:extLst>
              <a:ext uri="{FF2B5EF4-FFF2-40B4-BE49-F238E27FC236}">
                <a16:creationId xmlns:a16="http://schemas.microsoft.com/office/drawing/2014/main" id="{ADADEF10-F960-C40E-B4BC-75144E237B53}"/>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FFFFFF"/>
                </a:solidFill>
                <a:latin typeface="Noto Serif JP Regular" pitchFamily="34" charset="0"/>
                <a:ea typeface="Noto Serif JP Regular" pitchFamily="34" charset="-122"/>
                <a:cs typeface="Noto Serif JP Regular" pitchFamily="34" charset="-120"/>
              </a:rPr>
              <a:t>配信開始</a:t>
            </a:r>
            <a:endParaRPr lang="en-US"/>
          </a:p>
        </p:txBody>
      </p:sp>
      <p:sp>
        <p:nvSpPr>
          <p:cNvPr id="119" name="Object79">
            <a:extLst>
              <a:ext uri="{FF2B5EF4-FFF2-40B4-BE49-F238E27FC236}">
                <a16:creationId xmlns:a16="http://schemas.microsoft.com/office/drawing/2014/main" id="{36504CFF-51C0-2746-2D85-C4A35011D974}"/>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納品</a:t>
            </a:r>
            <a:endParaRPr lang="en-US"/>
          </a:p>
        </p:txBody>
      </p:sp>
      <p:sp>
        <p:nvSpPr>
          <p:cNvPr id="120" name="Object80">
            <a:extLst>
              <a:ext uri="{FF2B5EF4-FFF2-40B4-BE49-F238E27FC236}">
                <a16:creationId xmlns:a16="http://schemas.microsoft.com/office/drawing/2014/main" id="{19F35EE1-CECC-6062-1715-025CCA47A028}"/>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修正期間</a:t>
            </a:r>
            <a:endParaRPr lang="en-US"/>
          </a:p>
        </p:txBody>
      </p:sp>
      <p:sp>
        <p:nvSpPr>
          <p:cNvPr id="121" name="Object81">
            <a:extLst>
              <a:ext uri="{FF2B5EF4-FFF2-40B4-BE49-F238E27FC236}">
                <a16:creationId xmlns:a16="http://schemas.microsoft.com/office/drawing/2014/main" id="{F26291F9-2EBD-EF51-132F-B2259DDF787E}"/>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編集期間</a:t>
            </a:r>
            <a:endParaRPr lang="en-US"/>
          </a:p>
        </p:txBody>
      </p:sp>
      <p:sp>
        <p:nvSpPr>
          <p:cNvPr id="122" name="Object82">
            <a:extLst>
              <a:ext uri="{FF2B5EF4-FFF2-40B4-BE49-F238E27FC236}">
                <a16:creationId xmlns:a16="http://schemas.microsoft.com/office/drawing/2014/main" id="{948B7344-882B-780B-A54A-9DBD997DB8FB}"/>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a:p>
        </p:txBody>
      </p:sp>
      <p:sp>
        <p:nvSpPr>
          <p:cNvPr id="123" name="Object83">
            <a:extLst>
              <a:ext uri="{FF2B5EF4-FFF2-40B4-BE49-F238E27FC236}">
                <a16:creationId xmlns:a16="http://schemas.microsoft.com/office/drawing/2014/main" id="{1D1E9766-E4C0-05FB-C26D-7FD433FF7736}"/>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50営業日前</a:t>
            </a:r>
            <a:endParaRPr lang="en-US">
              <a:solidFill>
                <a:srgbClr val="02022E"/>
              </a:solidFill>
            </a:endParaRPr>
          </a:p>
        </p:txBody>
      </p:sp>
      <p:sp>
        <p:nvSpPr>
          <p:cNvPr id="124" name="Object84">
            <a:extLst>
              <a:ext uri="{FF2B5EF4-FFF2-40B4-BE49-F238E27FC236}">
                <a16:creationId xmlns:a16="http://schemas.microsoft.com/office/drawing/2014/main" id="{8199A02C-4F57-D734-0C23-18D1B4F15A9C}"/>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40</a:t>
            </a:r>
            <a:r>
              <a:rPr lang="en-US" b="0" i="0" kern="0" spc="150">
                <a:solidFill>
                  <a:srgbClr val="02022E"/>
                </a:solidFill>
                <a:latin typeface="Noto Serif JP Regular" pitchFamily="34" charset="0"/>
                <a:ea typeface="Noto Serif JP Regular" pitchFamily="34" charset="-122"/>
                <a:cs typeface="Noto Serif JP Regular" pitchFamily="34" charset="-120"/>
              </a:rPr>
              <a:t>-30営業日</a:t>
            </a:r>
            <a:endParaRPr lang="en-US">
              <a:solidFill>
                <a:srgbClr val="02022E"/>
              </a:solidFill>
            </a:endParaRPr>
          </a:p>
        </p:txBody>
      </p:sp>
      <p:sp>
        <p:nvSpPr>
          <p:cNvPr id="125" name="Object85">
            <a:extLst>
              <a:ext uri="{FF2B5EF4-FFF2-40B4-BE49-F238E27FC236}">
                <a16:creationId xmlns:a16="http://schemas.microsoft.com/office/drawing/2014/main" id="{BF520D04-1D57-461E-A2A0-B32E516FAE5D}"/>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30</a:t>
            </a:r>
            <a:r>
              <a:rPr lang="en-US" b="0" i="0" kern="0" spc="150">
                <a:solidFill>
                  <a:srgbClr val="02022E"/>
                </a:solidFill>
                <a:latin typeface="Noto Serif JP Regular" pitchFamily="34" charset="0"/>
                <a:ea typeface="Noto Serif JP Regular" pitchFamily="34" charset="-122"/>
                <a:cs typeface="Noto Serif JP Regular" pitchFamily="34" charset="-120"/>
              </a:rPr>
              <a:t>-20営業日前</a:t>
            </a:r>
            <a:endParaRPr lang="en-US">
              <a:solidFill>
                <a:srgbClr val="02022E"/>
              </a:solidFill>
            </a:endParaRPr>
          </a:p>
        </p:txBody>
      </p:sp>
      <p:sp>
        <p:nvSpPr>
          <p:cNvPr id="126" name="Object86">
            <a:extLst>
              <a:ext uri="{FF2B5EF4-FFF2-40B4-BE49-F238E27FC236}">
                <a16:creationId xmlns:a16="http://schemas.microsoft.com/office/drawing/2014/main" id="{F47732D4-F25C-B021-84C4-A3B42CBFF731}"/>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20-10営業日前</a:t>
            </a:r>
            <a:endParaRPr lang="en-US">
              <a:solidFill>
                <a:srgbClr val="02022E"/>
              </a:solidFill>
            </a:endParaRPr>
          </a:p>
        </p:txBody>
      </p:sp>
      <p:sp>
        <p:nvSpPr>
          <p:cNvPr id="127" name="Object87">
            <a:extLst>
              <a:ext uri="{FF2B5EF4-FFF2-40B4-BE49-F238E27FC236}">
                <a16:creationId xmlns:a16="http://schemas.microsoft.com/office/drawing/2014/main" id="{07A686CA-B45E-34B7-5B1A-80D7C973AFC6}"/>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10</a:t>
            </a:r>
            <a:r>
              <a:rPr lang="en-US" b="0" i="0" kern="0" spc="150">
                <a:solidFill>
                  <a:srgbClr val="02022E"/>
                </a:solidFill>
                <a:latin typeface="Noto Serif JP Regular" pitchFamily="34" charset="0"/>
                <a:ea typeface="Noto Serif JP Regular" pitchFamily="34" charset="-122"/>
                <a:cs typeface="Noto Serif JP Regular" pitchFamily="34" charset="-120"/>
              </a:rPr>
              <a:t>営業日前</a:t>
            </a:r>
            <a:endParaRPr lang="en-US">
              <a:solidFill>
                <a:srgbClr val="02022E"/>
              </a:solidFill>
            </a:endParaRPr>
          </a:p>
        </p:txBody>
      </p:sp>
      <p:sp>
        <p:nvSpPr>
          <p:cNvPr id="128" name="Object88">
            <a:extLst>
              <a:ext uri="{FF2B5EF4-FFF2-40B4-BE49-F238E27FC236}">
                <a16:creationId xmlns:a16="http://schemas.microsoft.com/office/drawing/2014/main" id="{328E42BC-1574-3F70-9F82-1D8F03E11941}"/>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撮影準備・撮影期間</a:t>
            </a:r>
            <a:endParaRPr lang="en-US"/>
          </a:p>
        </p:txBody>
      </p:sp>
      <p:sp>
        <p:nvSpPr>
          <p:cNvPr id="129" name="Object90">
            <a:extLst>
              <a:ext uri="{FF2B5EF4-FFF2-40B4-BE49-F238E27FC236}">
                <a16:creationId xmlns:a16="http://schemas.microsoft.com/office/drawing/2014/main" id="{DF7A1950-8728-FDA8-3BE1-8000D439EC0E}"/>
              </a:ext>
            </a:extLst>
          </p:cNvPr>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a:solidFill>
                <a:srgbClr val="02022E"/>
              </a:solidFill>
            </a:endParaRPr>
          </a:p>
        </p:txBody>
      </p:sp>
      <p:graphicFrame>
        <p:nvGraphicFramePr>
          <p:cNvPr id="83" name="表 32">
            <a:extLst>
              <a:ext uri="{FF2B5EF4-FFF2-40B4-BE49-F238E27FC236}">
                <a16:creationId xmlns:a16="http://schemas.microsoft.com/office/drawing/2014/main" id="{72C50798-694E-006C-41F7-5B2F1EB94306}"/>
              </a:ext>
            </a:extLst>
          </p:cNvPr>
          <p:cNvGraphicFramePr>
            <a:graphicFrameLocks noGrp="1"/>
          </p:cNvGraphicFramePr>
          <p:nvPr>
            <p:extLst>
              <p:ext uri="{D42A27DB-BD31-4B8C-83A1-F6EECF244321}">
                <p14:modId xmlns:p14="http://schemas.microsoft.com/office/powerpoint/2010/main" val="1359117296"/>
              </p:ext>
            </p:extLst>
          </p:nvPr>
        </p:nvGraphicFramePr>
        <p:xfrm>
          <a:off x="333243" y="3134832"/>
          <a:ext cx="6906774" cy="3586942"/>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30秒：1本（放映向け）</a:t>
                      </a:r>
                    </a:p>
                    <a:p>
                      <a:pPr algn="l">
                        <a:lnSpc>
                          <a:spcPts val="2100"/>
                        </a:lnSpc>
                      </a:pPr>
                      <a:r>
                        <a:rPr lang="en-US" altLang="ja-JP" sz="1200" kern="0" spc="105">
                          <a:solidFill>
                            <a:srgbClr val="02022E"/>
                          </a:solidFill>
                          <a:latin typeface="Noto Serif JP Regular" pitchFamily="34" charset="0"/>
                          <a:ea typeface="Noto Serif JP Regular" pitchFamily="34" charset="-122"/>
                          <a:cs typeface="Noto Serif JP Regular" pitchFamily="34" charset="-120"/>
                        </a:rPr>
                        <a:t>120秒：1本（二次利用向け）</a:t>
                      </a:r>
                      <a:endParaRPr lang="en-US" altLang="ja-JP" sz="11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株式会社BitStar</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kern="0" spc="105">
                          <a:solidFill>
                            <a:srgbClr val="02022E"/>
                          </a:solidFill>
                          <a:latin typeface="Noto Serif JP Regular" pitchFamily="34" charset="0"/>
                          <a:ea typeface="Noto Serif JP Regular" pitchFamily="34" charset="-122"/>
                          <a:cs typeface="Noto Serif JP Regular" pitchFamily="34" charset="-120"/>
                        </a:rPr>
                        <a:t>470</a:t>
                      </a: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万円（グロス税別）</a:t>
                      </a:r>
                      <a:endParaRPr lang="en-US" altLang="ja-JP" sz="12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
        <p:nvSpPr>
          <p:cNvPr id="2" name="Object64">
            <a:extLst>
              <a:ext uri="{FF2B5EF4-FFF2-40B4-BE49-F238E27FC236}">
                <a16:creationId xmlns:a16="http://schemas.microsoft.com/office/drawing/2014/main" id="{6ACDFFF2-3449-0798-8C60-F06570F15728}"/>
              </a:ext>
            </a:extLst>
          </p:cNvPr>
          <p:cNvSpPr/>
          <p:nvPr/>
        </p:nvSpPr>
        <p:spPr>
          <a:xfrm>
            <a:off x="358775" y="8256417"/>
            <a:ext cx="6016626" cy="751168"/>
          </a:xfrm>
          <a:prstGeom prst="rect">
            <a:avLst/>
          </a:prstGeom>
          <a:noFill/>
          <a:ln/>
        </p:spPr>
        <p:txBody>
          <a:bodyPr wrap="square" lIns="0" tIns="0" rIns="0" bIns="0" rtlCol="0" anchor="t" anchorCtr="0">
            <a:spAutoFit/>
          </a:bodyPr>
          <a:lstStyle/>
          <a:p>
            <a:pPr>
              <a:lnSpc>
                <a:spcPts val="1530"/>
              </a:lnSpc>
            </a:pPr>
            <a:r>
              <a:rPr lang="en-US" altLang="ja-JP" sz="14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altLang="ja-JP" sz="1400" dirty="0"/>
          </a:p>
          <a:p>
            <a:pPr marL="171450" indent="-171450">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p>
          <a:p>
            <a:pPr marL="171450" indent="-171450">
              <a:lnSpc>
                <a:spcPts val="153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rPr>
              <a:t>Tokyo Prime</a:t>
            </a:r>
            <a:r>
              <a:rPr lang="ja-JP" altLang="en-US" sz="900" kern="0" spc="90">
                <a:solidFill>
                  <a:srgbClr val="34363D"/>
                </a:solidFill>
                <a:latin typeface="Noto Sans JP Light" pitchFamily="34" charset="0"/>
                <a:ea typeface="Noto Sans JP Light" pitchFamily="34" charset="-122"/>
              </a:rPr>
              <a:t>で放映する動画の使用期間は、最初の掲載から</a:t>
            </a:r>
            <a:r>
              <a:rPr lang="en-US" altLang="ja-JP" sz="900" kern="0" spc="90" dirty="0">
                <a:solidFill>
                  <a:srgbClr val="34363D"/>
                </a:solidFill>
                <a:latin typeface="Noto Sans JP Light" pitchFamily="34" charset="0"/>
                <a:ea typeface="Noto Sans JP Light" pitchFamily="34" charset="-122"/>
              </a:rPr>
              <a:t>6</a:t>
            </a:r>
            <a:r>
              <a:rPr lang="ja-JP" altLang="en-US" sz="900" kern="0" spc="90">
                <a:solidFill>
                  <a:srgbClr val="34363D"/>
                </a:solidFill>
                <a:latin typeface="Noto Sans JP Light" pitchFamily="34" charset="0"/>
                <a:ea typeface="Noto Sans JP Light" pitchFamily="34" charset="-122"/>
              </a:rPr>
              <a:t>ヶ月間となります</a:t>
            </a:r>
            <a:endParaRPr lang="en-US" altLang="ja-JP" sz="900" dirty="0"/>
          </a:p>
        </p:txBody>
      </p:sp>
    </p:spTree>
    <p:extLst>
      <p:ext uri="{BB962C8B-B14F-4D97-AF65-F5344CB8AC3E}">
        <p14:creationId xmlns:p14="http://schemas.microsoft.com/office/powerpoint/2010/main" val="2208644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7">
    <p:bg>
      <p:bgPr>
        <a:solidFill>
          <a:srgbClr val="02022E"/>
        </a:solidFill>
        <a:effectLst/>
      </p:bgPr>
    </p:bg>
    <p:spTree>
      <p:nvGrpSpPr>
        <p:cNvPr id="1" name=""/>
        <p:cNvGrpSpPr/>
        <p:nvPr/>
      </p:nvGrpSpPr>
      <p:grpSpPr>
        <a:xfrm>
          <a:off x="0" y="0"/>
          <a:ext cx="0" cy="0"/>
          <a:chOff x="0" y="0"/>
          <a:chExt cx="0" cy="0"/>
        </a:xfrm>
      </p:grpSpPr>
      <p:pic>
        <p:nvPicPr>
          <p:cNvPr id="3" name="図 2" descr="レンガ造りの建物&#10;&#10;自動的に生成された説明">
            <a:extLst>
              <a:ext uri="{FF2B5EF4-FFF2-40B4-BE49-F238E27FC236}">
                <a16:creationId xmlns:a16="http://schemas.microsoft.com/office/drawing/2014/main" id="{9DD8D5C0-8B04-7D69-9AB0-42BCBFB8254F}"/>
              </a:ext>
            </a:extLst>
          </p:cNvPr>
          <p:cNvPicPr>
            <a:picLocks noChangeAspect="1"/>
          </p:cNvPicPr>
          <p:nvPr/>
        </p:nvPicPr>
        <p:blipFill>
          <a:blip r:embed="rId3"/>
          <a:stretch>
            <a:fillRect/>
          </a:stretch>
        </p:blipFill>
        <p:spPr>
          <a:xfrm>
            <a:off x="4762" y="0"/>
            <a:ext cx="18278475" cy="10287000"/>
          </a:xfrm>
          <a:prstGeom prst="rect">
            <a:avLst/>
          </a:prstGeom>
        </p:spPr>
      </p:pic>
      <p:pic>
        <p:nvPicPr>
          <p:cNvPr id="12" name="Object 2" descr="preencoded.png">
            <a:extLst>
              <a:ext uri="{FF2B5EF4-FFF2-40B4-BE49-F238E27FC236}">
                <a16:creationId xmlns:a16="http://schemas.microsoft.com/office/drawing/2014/main" id="{7E7835D9-7D56-9D2D-9CE7-221C05187F7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3" name="Object 3" descr="preencoded.png">
            <a:extLst>
              <a:ext uri="{FF2B5EF4-FFF2-40B4-BE49-F238E27FC236}">
                <a16:creationId xmlns:a16="http://schemas.microsoft.com/office/drawing/2014/main" id="{D869B93B-BA6D-6947-50AE-32EE70D5F6A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4" name="テキスト ボックス 13">
            <a:extLst>
              <a:ext uri="{FF2B5EF4-FFF2-40B4-BE49-F238E27FC236}">
                <a16:creationId xmlns:a16="http://schemas.microsoft.com/office/drawing/2014/main" id="{5DDFA81D-59E2-FB6F-1CFD-A3AD331BB8A5}"/>
              </a:ext>
            </a:extLst>
          </p:cNvPr>
          <p:cNvSpPr txBox="1"/>
          <p:nvPr/>
        </p:nvSpPr>
        <p:spPr>
          <a:xfrm>
            <a:off x="17486886"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5" name="Object4">
            <a:extLst>
              <a:ext uri="{FF2B5EF4-FFF2-40B4-BE49-F238E27FC236}">
                <a16:creationId xmlns:a16="http://schemas.microsoft.com/office/drawing/2014/main" id="{B121F35E-EE85-559B-83DC-72E202853311}"/>
              </a:ext>
            </a:extLst>
          </p:cNvPr>
          <p:cNvSpPr/>
          <p:nvPr/>
        </p:nvSpPr>
        <p:spPr>
          <a:xfrm>
            <a:off x="1059872" y="8551950"/>
            <a:ext cx="5889567" cy="876300"/>
          </a:xfrm>
          <a:prstGeom prst="rect">
            <a:avLst/>
          </a:prstGeom>
          <a:noFill/>
          <a:ln/>
        </p:spPr>
        <p:txBody>
          <a:bodyPr wrap="square" lIns="0" tIns="0" rIns="0" bIns="0" rtlCol="0" anchor="t">
            <a:noAutofit/>
          </a:bodyPr>
          <a:lstStyle/>
          <a:p>
            <a:pPr>
              <a:lnSpc>
                <a:spcPts val="5625"/>
              </a:lnSpc>
            </a:pPr>
            <a:r>
              <a:rPr lang="en-US" sz="5400" kern="0" spc="816">
                <a:solidFill>
                  <a:srgbClr val="FFFFFF"/>
                </a:solidFill>
                <a:latin typeface="Noto Serif JP Regular" pitchFamily="34" charset="0"/>
                <a:ea typeface="Noto Serif JP Regular" pitchFamily="34" charset="-122"/>
              </a:rPr>
              <a:t>販売に際して</a:t>
            </a:r>
            <a:endParaRPr lang="en-US" sz="5400"/>
          </a:p>
        </p:txBody>
      </p:sp>
      <p:sp>
        <p:nvSpPr>
          <p:cNvPr id="16" name="Object5">
            <a:extLst>
              <a:ext uri="{FF2B5EF4-FFF2-40B4-BE49-F238E27FC236}">
                <a16:creationId xmlns:a16="http://schemas.microsoft.com/office/drawing/2014/main" id="{AEC3A1B7-C43E-E97F-F58B-105CE61F6932}"/>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1</a:t>
            </a:r>
            <a:endParaRPr lang="en-US" sz="2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04800" y="6172988"/>
            <a:ext cx="12715875" cy="400050"/>
          </a:xfrm>
          <a:prstGeom prst="rect">
            <a:avLst/>
          </a:prstGeom>
        </p:spPr>
      </p:pic>
      <p:pic>
        <p:nvPicPr>
          <p:cNvPr id="20" name="Object 19" descr="preencoded.png"/>
          <p:cNvPicPr>
            <a:picLocks noChangeAspect="1"/>
          </p:cNvPicPr>
          <p:nvPr/>
        </p:nvPicPr>
        <p:blipFill>
          <a:blip r:embed="rId9"/>
          <a:srcRect/>
          <a:stretch/>
        </p:blipFill>
        <p:spPr>
          <a:xfrm>
            <a:off x="333375" y="1028700"/>
            <a:ext cx="2171700" cy="552450"/>
          </a:xfrm>
          <a:prstGeom prst="rect">
            <a:avLst/>
          </a:prstGeom>
        </p:spPr>
      </p:pic>
      <p:pic>
        <p:nvPicPr>
          <p:cNvPr id="21" name="Object 20"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2381250"/>
            <a:ext cx="2085975" cy="1247775"/>
          </a:xfrm>
          <a:prstGeom prst="rect">
            <a:avLst/>
          </a:prstGeom>
        </p:spPr>
      </p:pic>
      <p:pic>
        <p:nvPicPr>
          <p:cNvPr id="22" name="Object 21"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3600450"/>
            <a:ext cx="2085975" cy="1247775"/>
          </a:xfrm>
          <a:prstGeom prst="rect">
            <a:avLst/>
          </a:prstGeom>
        </p:spPr>
      </p:pic>
      <p:pic>
        <p:nvPicPr>
          <p:cNvPr id="23" name="Object 22"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4819650"/>
            <a:ext cx="2085975" cy="1247775"/>
          </a:xfrm>
          <a:prstGeom prst="rect">
            <a:avLst/>
          </a:prstGeom>
        </p:spPr>
      </p:pic>
      <p:pic>
        <p:nvPicPr>
          <p:cNvPr id="24" name="Object 23"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6038850"/>
            <a:ext cx="2085975" cy="1247775"/>
          </a:xfrm>
          <a:prstGeom prst="rect">
            <a:avLst/>
          </a:prstGeom>
        </p:spPr>
      </p:pic>
      <p:pic>
        <p:nvPicPr>
          <p:cNvPr id="25" name="Object 24"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7258050"/>
            <a:ext cx="2085975" cy="1247775"/>
          </a:xfrm>
          <a:prstGeom prst="rect">
            <a:avLst/>
          </a:prstGeom>
        </p:spPr>
      </p:pic>
      <p:pic>
        <p:nvPicPr>
          <p:cNvPr id="26" name="Object 25" descr="preencoded.png"/>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6202025" y="8477251"/>
            <a:ext cx="2085975" cy="1257300"/>
          </a:xfrm>
          <a:prstGeom prst="rect">
            <a:avLst/>
          </a:prstGeom>
        </p:spPr>
      </p:pic>
      <p:pic>
        <p:nvPicPr>
          <p:cNvPr id="27" name="Object 26"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3269823" y="8477250"/>
            <a:ext cx="2952750" cy="1257300"/>
          </a:xfrm>
          <a:prstGeom prst="rect">
            <a:avLst/>
          </a:prstGeom>
        </p:spPr>
      </p:pic>
      <p:pic>
        <p:nvPicPr>
          <p:cNvPr id="28" name="Object 27"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59549" y="7258050"/>
            <a:ext cx="2953103" cy="1571625"/>
          </a:xfrm>
          <a:prstGeom prst="rect">
            <a:avLst/>
          </a:prstGeom>
        </p:spPr>
      </p:pic>
      <p:pic>
        <p:nvPicPr>
          <p:cNvPr id="29" name="Object 28"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59549" y="6038850"/>
            <a:ext cx="2953103" cy="1562100"/>
          </a:xfrm>
          <a:prstGeom prst="rect">
            <a:avLst/>
          </a:prstGeom>
        </p:spPr>
      </p:pic>
      <p:pic>
        <p:nvPicPr>
          <p:cNvPr id="30" name="Object 29"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59549" y="4819650"/>
            <a:ext cx="2953103" cy="1562100"/>
          </a:xfrm>
          <a:prstGeom prst="rect">
            <a:avLst/>
          </a:prstGeom>
        </p:spPr>
      </p:pic>
      <p:pic>
        <p:nvPicPr>
          <p:cNvPr id="31" name="Object 30"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59549" y="3600450"/>
            <a:ext cx="2953103" cy="1571625"/>
          </a:xfrm>
          <a:prstGeom prst="rect">
            <a:avLst/>
          </a:prstGeom>
        </p:spPr>
      </p:pic>
      <p:pic>
        <p:nvPicPr>
          <p:cNvPr id="32" name="Object 31"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49275" y="2381250"/>
            <a:ext cx="2953103" cy="1571625"/>
          </a:xfrm>
          <a:prstGeom prst="rect">
            <a:avLst/>
          </a:prstGeom>
        </p:spPr>
      </p:pic>
      <p:pic>
        <p:nvPicPr>
          <p:cNvPr id="33" name="Object 32" descr="preencoded.png"/>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13249275" y="876300"/>
            <a:ext cx="5038725" cy="1504950"/>
          </a:xfrm>
          <a:prstGeom prst="rect">
            <a:avLst/>
          </a:prstGeom>
        </p:spPr>
      </p:pic>
      <p:sp>
        <p:nvSpPr>
          <p:cNvPr id="73" name="Object72"/>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a:solidFill>
                  <a:srgbClr val="F0F2FB"/>
                </a:solidFill>
                <a:latin typeface="Noto Serif JP Regular" pitchFamily="34" charset="0"/>
                <a:ea typeface="Noto Serif JP Regular" pitchFamily="34" charset="-122"/>
                <a:cs typeface="Noto Serif JP Regular" pitchFamily="34" charset="-120"/>
              </a:rPr>
              <a:t>制作条件</a:t>
            </a:r>
            <a:endParaRPr lang="en-US" sz="1050"/>
          </a:p>
        </p:txBody>
      </p:sp>
      <p:sp>
        <p:nvSpPr>
          <p:cNvPr id="82" name="Object81"/>
          <p:cNvSpPr/>
          <p:nvPr/>
        </p:nvSpPr>
        <p:spPr>
          <a:xfrm>
            <a:off x="7816850" y="2509798"/>
            <a:ext cx="5142183" cy="3516351"/>
          </a:xfrm>
          <a:prstGeom prst="rect">
            <a:avLst/>
          </a:prstGeom>
          <a:noFill/>
          <a:ln/>
        </p:spPr>
        <p:txBody>
          <a:bodyPr wrap="square" lIns="0" tIns="0" rIns="0" bIns="0" rtlCol="0" anchor="t" anchorCtr="0">
            <a:noAutofit/>
          </a:bodyPr>
          <a:lstStyle/>
          <a:p>
            <a:pPr marL="171450" indent="-171450" algn="l">
              <a:lnSpc>
                <a:spcPct val="150000"/>
              </a:lnSpc>
              <a:buFont typeface="Arial" panose="020B0604020202020204" pitchFamily="34" charset="0"/>
              <a:buChar char="•"/>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ct val="150000"/>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a:t>
            </a: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1</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箇所、都内近郊、依頼主にて手配</a:t>
            </a:r>
            <a:br>
              <a:rPr lang="ja-JP" altLang="en-US" sz="1050">
                <a:solidFill>
                  <a:srgbClr val="02022E"/>
                </a:solidFill>
              </a:rPr>
            </a:br>
            <a:r>
              <a:rPr lang="en-US" altLang="ja-JP" sz="900" b="0" i="0" kern="0" spc="9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ja-JP" altLang="en-US" sz="900">
              <a:solidFill>
                <a:srgbClr val="02022E"/>
              </a:solidFill>
            </a:endParaRPr>
          </a:p>
          <a:p>
            <a:pPr marL="171450" indent="-171450">
              <a:lnSpc>
                <a:spcPct val="150000"/>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altLang="ja-JP" sz="1050">
              <a:solidFill>
                <a:srgbClr val="02022E"/>
              </a:solidFill>
            </a:endParaRPr>
          </a:p>
          <a:p>
            <a:pPr marL="171450" indent="-171450">
              <a:lnSpc>
                <a:spcPct val="150000"/>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altLang="ja-JP" sz="1050">
              <a:solidFill>
                <a:srgbClr val="02022E"/>
              </a:solidFill>
            </a:endParaRPr>
          </a:p>
          <a:p>
            <a:pPr marL="171450" indent="-171450">
              <a:lnSpc>
                <a:spcPct val="150000"/>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a:solidFill>
                <a:srgbClr val="02022E"/>
              </a:solidFill>
            </a:endParaRPr>
          </a:p>
          <a:p>
            <a:pPr marL="171450" indent="-171450">
              <a:lnSpc>
                <a:spcPct val="150000"/>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a:solidFill>
                <a:srgbClr val="02022E"/>
              </a:solidFill>
            </a:endParaRPr>
          </a:p>
          <a:p>
            <a:pPr marL="171450" indent="-171450">
              <a:lnSpc>
                <a:spcPct val="150000"/>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altLang="ja-JP" sz="1050">
              <a:solidFill>
                <a:srgbClr val="02022E"/>
              </a:solidFill>
            </a:endParaRPr>
          </a:p>
          <a:p>
            <a:pPr marL="171450" indent="-171450">
              <a:lnSpc>
                <a:spcPct val="150000"/>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a:solidFill>
                <a:srgbClr val="02022E"/>
              </a:solidFill>
            </a:endParaRPr>
          </a:p>
          <a:p>
            <a:pPr marL="171450" indent="-171450">
              <a:lnSpc>
                <a:spcPct val="150000"/>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a:solidFill>
                <a:srgbClr val="02022E"/>
              </a:solidFill>
            </a:endParaRPr>
          </a:p>
          <a:p>
            <a:pPr marL="171450" indent="-171450">
              <a:lnSpc>
                <a:spcPct val="150000"/>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altLang="ja-JP" sz="1050">
              <a:solidFill>
                <a:srgbClr val="02022E"/>
              </a:solidFill>
            </a:endParaRPr>
          </a:p>
          <a:p>
            <a:pPr marL="171450" indent="-171450">
              <a:lnSpc>
                <a:spcPct val="150000"/>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二次利用については別途ご相談</a:t>
            </a:r>
            <a:endParaRPr lang="en-US" altLang="ja-JP" sz="1050">
              <a:solidFill>
                <a:srgbClr val="02022E"/>
              </a:solidFill>
            </a:endParaRPr>
          </a:p>
        </p:txBody>
      </p:sp>
      <p:sp>
        <p:nvSpPr>
          <p:cNvPr id="122" name="テキスト プレースホルダー 121">
            <a:extLst>
              <a:ext uri="{FF2B5EF4-FFF2-40B4-BE49-F238E27FC236}">
                <a16:creationId xmlns:a16="http://schemas.microsoft.com/office/drawing/2014/main" id="{470639BA-BA39-08EE-7BB2-54A05FACB2D9}"/>
              </a:ext>
            </a:extLst>
          </p:cNvPr>
          <p:cNvSpPr>
            <a:spLocks noGrp="1"/>
          </p:cNvSpPr>
          <p:nvPr>
            <p:ph type="body" sz="quarter" idx="10"/>
          </p:nvPr>
        </p:nvSpPr>
        <p:spPr>
          <a:xfrm>
            <a:off x="674804" y="129266"/>
            <a:ext cx="6592771" cy="639762"/>
          </a:xfrm>
        </p:spPr>
        <p:txBody>
          <a:bodyPr>
            <a:noAutofit/>
          </a:bodyPr>
          <a:lstStyle/>
          <a:p>
            <a:r>
              <a:rPr lang="ja-JP" altLang="en-US"/>
              <a:t>制作メニュー </a:t>
            </a:r>
            <a:r>
              <a:rPr lang="es-ES" altLang="ja-JP"/>
              <a:t>Ride On NIKKEI</a:t>
            </a:r>
            <a:endParaRPr lang="ja-JP" altLang="en-US"/>
          </a:p>
        </p:txBody>
      </p:sp>
      <p:sp>
        <p:nvSpPr>
          <p:cNvPr id="123" name="テキスト プレースホルダー 122">
            <a:extLst>
              <a:ext uri="{FF2B5EF4-FFF2-40B4-BE49-F238E27FC236}">
                <a16:creationId xmlns:a16="http://schemas.microsoft.com/office/drawing/2014/main" id="{0F2DA8BA-B0F2-4A70-CF14-AD9E52A5B955}"/>
              </a:ext>
            </a:extLst>
          </p:cNvPr>
          <p:cNvSpPr>
            <a:spLocks noGrp="1"/>
          </p:cNvSpPr>
          <p:nvPr>
            <p:ph type="body" sz="quarter" idx="11"/>
          </p:nvPr>
        </p:nvSpPr>
        <p:spPr>
          <a:xfrm>
            <a:off x="7267574" y="127194"/>
            <a:ext cx="10650445" cy="639762"/>
          </a:xfrm>
        </p:spPr>
        <p:txBody>
          <a:bodyPr/>
          <a:lstStyle/>
          <a:p>
            <a:r>
              <a:rPr lang="ja-JP" altLang="en-US"/>
              <a:t>ビジネスパーソンのライフスタイルに知的な刺激を提供する番組です。</a:t>
            </a:r>
          </a:p>
        </p:txBody>
      </p:sp>
      <p:sp>
        <p:nvSpPr>
          <p:cNvPr id="131" name="Object78">
            <a:extLst>
              <a:ext uri="{FF2B5EF4-FFF2-40B4-BE49-F238E27FC236}">
                <a16:creationId xmlns:a16="http://schemas.microsoft.com/office/drawing/2014/main" id="{6FC00F4A-48E5-107A-0BE4-745F33FB978A}"/>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FFFFFF"/>
                </a:solidFill>
                <a:latin typeface="Noto Serif JP Regular" pitchFamily="34" charset="0"/>
                <a:ea typeface="Noto Serif JP Regular" pitchFamily="34" charset="-122"/>
                <a:cs typeface="Noto Serif JP Regular" pitchFamily="34" charset="-120"/>
              </a:rPr>
              <a:t>配信開始</a:t>
            </a:r>
            <a:endParaRPr lang="en-US"/>
          </a:p>
        </p:txBody>
      </p:sp>
      <p:sp>
        <p:nvSpPr>
          <p:cNvPr id="132" name="Object79">
            <a:extLst>
              <a:ext uri="{FF2B5EF4-FFF2-40B4-BE49-F238E27FC236}">
                <a16:creationId xmlns:a16="http://schemas.microsoft.com/office/drawing/2014/main" id="{8098EF6D-767C-407E-1B61-C924EC611A92}"/>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納品</a:t>
            </a:r>
            <a:endParaRPr lang="en-US">
              <a:solidFill>
                <a:srgbClr val="02022E"/>
              </a:solidFill>
            </a:endParaRPr>
          </a:p>
        </p:txBody>
      </p:sp>
      <p:sp>
        <p:nvSpPr>
          <p:cNvPr id="133" name="Object80">
            <a:extLst>
              <a:ext uri="{FF2B5EF4-FFF2-40B4-BE49-F238E27FC236}">
                <a16:creationId xmlns:a16="http://schemas.microsoft.com/office/drawing/2014/main" id="{A469B042-C92D-062B-7111-24AF4BB1BF59}"/>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修正期間</a:t>
            </a:r>
            <a:endParaRPr lang="en-US">
              <a:solidFill>
                <a:srgbClr val="02022E"/>
              </a:solidFill>
            </a:endParaRPr>
          </a:p>
        </p:txBody>
      </p:sp>
      <p:sp>
        <p:nvSpPr>
          <p:cNvPr id="134" name="Object81">
            <a:extLst>
              <a:ext uri="{FF2B5EF4-FFF2-40B4-BE49-F238E27FC236}">
                <a16:creationId xmlns:a16="http://schemas.microsoft.com/office/drawing/2014/main" id="{A16CA71D-5871-5693-3819-BE32965B1BA9}"/>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編集期間</a:t>
            </a:r>
            <a:endParaRPr lang="en-US">
              <a:solidFill>
                <a:srgbClr val="02022E"/>
              </a:solidFill>
            </a:endParaRPr>
          </a:p>
        </p:txBody>
      </p:sp>
      <p:sp>
        <p:nvSpPr>
          <p:cNvPr id="135" name="Object82">
            <a:extLst>
              <a:ext uri="{FF2B5EF4-FFF2-40B4-BE49-F238E27FC236}">
                <a16:creationId xmlns:a16="http://schemas.microsoft.com/office/drawing/2014/main" id="{A4751559-7F41-6E49-80B3-CED44C96D913}"/>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a:solidFill>
                <a:srgbClr val="02022E"/>
              </a:solidFill>
            </a:endParaRPr>
          </a:p>
        </p:txBody>
      </p:sp>
      <p:sp>
        <p:nvSpPr>
          <p:cNvPr id="136" name="Object83">
            <a:extLst>
              <a:ext uri="{FF2B5EF4-FFF2-40B4-BE49-F238E27FC236}">
                <a16:creationId xmlns:a16="http://schemas.microsoft.com/office/drawing/2014/main" id="{E2BAF372-0709-4436-DBBB-65365C425D6D}"/>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50営業日前</a:t>
            </a:r>
            <a:endParaRPr lang="en-US">
              <a:solidFill>
                <a:srgbClr val="02022E"/>
              </a:solidFill>
            </a:endParaRPr>
          </a:p>
        </p:txBody>
      </p:sp>
      <p:sp>
        <p:nvSpPr>
          <p:cNvPr id="137" name="Object84">
            <a:extLst>
              <a:ext uri="{FF2B5EF4-FFF2-40B4-BE49-F238E27FC236}">
                <a16:creationId xmlns:a16="http://schemas.microsoft.com/office/drawing/2014/main" id="{B6CF3DFB-4723-C85A-F512-815601056FF2}"/>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40</a:t>
            </a:r>
            <a:r>
              <a:rPr lang="en-US" b="0" i="0" kern="0" spc="150">
                <a:solidFill>
                  <a:srgbClr val="02022E"/>
                </a:solidFill>
                <a:latin typeface="Noto Serif JP Regular" pitchFamily="34" charset="0"/>
                <a:ea typeface="Noto Serif JP Regular" pitchFamily="34" charset="-122"/>
                <a:cs typeface="Noto Serif JP Regular" pitchFamily="34" charset="-120"/>
              </a:rPr>
              <a:t>-30営業日</a:t>
            </a:r>
            <a:endParaRPr lang="en-US">
              <a:solidFill>
                <a:srgbClr val="02022E"/>
              </a:solidFill>
            </a:endParaRPr>
          </a:p>
        </p:txBody>
      </p:sp>
      <p:sp>
        <p:nvSpPr>
          <p:cNvPr id="138" name="Object85">
            <a:extLst>
              <a:ext uri="{FF2B5EF4-FFF2-40B4-BE49-F238E27FC236}">
                <a16:creationId xmlns:a16="http://schemas.microsoft.com/office/drawing/2014/main" id="{BA2ABF34-2E8D-4F04-C978-9C6481E45802}"/>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30</a:t>
            </a:r>
            <a:r>
              <a:rPr lang="en-US" b="0" i="0" kern="0" spc="150">
                <a:solidFill>
                  <a:srgbClr val="02022E"/>
                </a:solidFill>
                <a:latin typeface="Noto Serif JP Regular" pitchFamily="34" charset="0"/>
                <a:ea typeface="Noto Serif JP Regular" pitchFamily="34" charset="-122"/>
                <a:cs typeface="Noto Serif JP Regular" pitchFamily="34" charset="-120"/>
              </a:rPr>
              <a:t>-20営業日前</a:t>
            </a:r>
            <a:endParaRPr lang="en-US">
              <a:solidFill>
                <a:srgbClr val="02022E"/>
              </a:solidFill>
            </a:endParaRPr>
          </a:p>
        </p:txBody>
      </p:sp>
      <p:sp>
        <p:nvSpPr>
          <p:cNvPr id="139" name="Object86">
            <a:extLst>
              <a:ext uri="{FF2B5EF4-FFF2-40B4-BE49-F238E27FC236}">
                <a16:creationId xmlns:a16="http://schemas.microsoft.com/office/drawing/2014/main" id="{99C33E06-CD9A-66C2-A09A-79A3C40AFBCD}"/>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20-10営業日前</a:t>
            </a:r>
            <a:endParaRPr lang="en-US">
              <a:solidFill>
                <a:srgbClr val="02022E"/>
              </a:solidFill>
            </a:endParaRPr>
          </a:p>
        </p:txBody>
      </p:sp>
      <p:sp>
        <p:nvSpPr>
          <p:cNvPr id="140" name="Object87">
            <a:extLst>
              <a:ext uri="{FF2B5EF4-FFF2-40B4-BE49-F238E27FC236}">
                <a16:creationId xmlns:a16="http://schemas.microsoft.com/office/drawing/2014/main" id="{A5DF7006-2076-DA3F-D72C-3D27DE1BA091}"/>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10</a:t>
            </a:r>
            <a:r>
              <a:rPr lang="en-US" b="0" i="0" kern="0" spc="150">
                <a:solidFill>
                  <a:srgbClr val="02022E"/>
                </a:solidFill>
                <a:latin typeface="Noto Serif JP Regular" pitchFamily="34" charset="0"/>
                <a:ea typeface="Noto Serif JP Regular" pitchFamily="34" charset="-122"/>
                <a:cs typeface="Noto Serif JP Regular" pitchFamily="34" charset="-120"/>
              </a:rPr>
              <a:t>営業日前</a:t>
            </a:r>
            <a:endParaRPr lang="en-US">
              <a:solidFill>
                <a:srgbClr val="02022E"/>
              </a:solidFill>
            </a:endParaRPr>
          </a:p>
        </p:txBody>
      </p:sp>
      <p:sp>
        <p:nvSpPr>
          <p:cNvPr id="141" name="Object88">
            <a:extLst>
              <a:ext uri="{FF2B5EF4-FFF2-40B4-BE49-F238E27FC236}">
                <a16:creationId xmlns:a16="http://schemas.microsoft.com/office/drawing/2014/main" id="{336B4FF5-51D8-3E1D-DD77-7FBCE7EEFBA4}"/>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撮影準備・撮影期間</a:t>
            </a:r>
            <a:endParaRPr lang="en-US">
              <a:solidFill>
                <a:srgbClr val="02022E"/>
              </a:solidFill>
            </a:endParaRPr>
          </a:p>
        </p:txBody>
      </p:sp>
      <p:sp>
        <p:nvSpPr>
          <p:cNvPr id="142" name="Object90">
            <a:extLst>
              <a:ext uri="{FF2B5EF4-FFF2-40B4-BE49-F238E27FC236}">
                <a16:creationId xmlns:a16="http://schemas.microsoft.com/office/drawing/2014/main" id="{073A92DB-12A7-78E9-24A8-B392738EB03F}"/>
              </a:ext>
            </a:extLst>
          </p:cNvPr>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a:solidFill>
                <a:srgbClr val="02022E"/>
              </a:solidFill>
            </a:endParaRPr>
          </a:p>
        </p:txBody>
      </p:sp>
      <p:graphicFrame>
        <p:nvGraphicFramePr>
          <p:cNvPr id="114" name="表 32">
            <a:extLst>
              <a:ext uri="{FF2B5EF4-FFF2-40B4-BE49-F238E27FC236}">
                <a16:creationId xmlns:a16="http://schemas.microsoft.com/office/drawing/2014/main" id="{E9441F75-64D4-6F86-9FD4-F38645B8DE29}"/>
              </a:ext>
            </a:extLst>
          </p:cNvPr>
          <p:cNvGraphicFramePr>
            <a:graphicFrameLocks noGrp="1"/>
          </p:cNvGraphicFramePr>
          <p:nvPr>
            <p:extLst>
              <p:ext uri="{D42A27DB-BD31-4B8C-83A1-F6EECF244321}">
                <p14:modId xmlns:p14="http://schemas.microsoft.com/office/powerpoint/2010/main" val="3908822873"/>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日本経済新聞社 N Brand Studio</a:t>
                      </a:r>
                      <a:endParaRPr lang="en-US" altLang="ja-JP" sz="12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200万円（グロス税別）</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
        <p:nvSpPr>
          <p:cNvPr id="4" name="Object54">
            <a:extLst>
              <a:ext uri="{FF2B5EF4-FFF2-40B4-BE49-F238E27FC236}">
                <a16:creationId xmlns:a16="http://schemas.microsoft.com/office/drawing/2014/main" id="{EFDB6C88-92A4-E5E2-C487-BF78909EA483}"/>
              </a:ext>
            </a:extLst>
          </p:cNvPr>
          <p:cNvSpPr/>
          <p:nvPr/>
        </p:nvSpPr>
        <p:spPr>
          <a:xfrm>
            <a:off x="5170556" y="6752929"/>
            <a:ext cx="7835102" cy="2867773"/>
          </a:xfrm>
          <a:prstGeom prst="rect">
            <a:avLst/>
          </a:prstGeom>
          <a:noFill/>
          <a:ln/>
        </p:spPr>
        <p:txBody>
          <a:bodyPr wrap="square" lIns="0" tIns="0" rIns="0" bIns="0" rtlCol="0" anchor="t" anchorCtr="0">
            <a:spAutoFit/>
          </a:bodyPr>
          <a:lstStyle/>
          <a:p>
            <a:pPr>
              <a:lnSpc>
                <a:spcPts val="1530"/>
              </a:lnSpc>
            </a:pPr>
            <a:r>
              <a:rPr lang="en-US" altLang="ja-JP" sz="14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altLang="ja-JP" sz="1400" dirty="0"/>
          </a:p>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冠なし動画の場合、タイトル部分をクライアント様ロゴに置き換える編集を行います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altLang="ja-JP" sz="900" dirty="0"/>
          </a:p>
          <a:p>
            <a:pPr marL="171450" indent="-171450">
              <a:lnSpc>
                <a:spcPts val="153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p>
          <a:p>
            <a:pPr marL="171450" indent="-171450">
              <a:lnSpc>
                <a:spcPts val="1530"/>
              </a:lnSpc>
              <a:buFont typeface="Arial" panose="020B0604020202020204" pitchFamily="34" charset="0"/>
              <a:buChar char="•"/>
            </a:pPr>
            <a:r>
              <a:rPr lang="ja-JP" altLang="en-US" sz="900" kern="0" spc="90">
                <a:solidFill>
                  <a:srgbClr val="34363D"/>
                </a:solidFill>
                <a:latin typeface="Noto Sans JP Light" pitchFamily="34" charset="0"/>
                <a:ea typeface="Noto Sans JP Light" pitchFamily="34" charset="-122"/>
                <a:cs typeface="Noto Sans JP Light" pitchFamily="34" charset="-120"/>
              </a:rPr>
              <a:t>素材の使用期間は、最初の掲載から</a:t>
            </a:r>
            <a:r>
              <a:rPr lang="en-US" altLang="ja-JP" sz="900" kern="0" spc="90" dirty="0">
                <a:solidFill>
                  <a:srgbClr val="34363D"/>
                </a:solidFill>
                <a:latin typeface="Noto Sans JP Light" pitchFamily="34" charset="0"/>
                <a:ea typeface="Noto Sans JP Light" pitchFamily="34" charset="-122"/>
                <a:cs typeface="Noto Sans JP Light" pitchFamily="34" charset="-120"/>
              </a:rPr>
              <a:t>6</a:t>
            </a:r>
            <a:r>
              <a:rPr lang="ja-JP" altLang="en-US" sz="900" kern="0" spc="90">
                <a:solidFill>
                  <a:srgbClr val="34363D"/>
                </a:solidFill>
                <a:latin typeface="Noto Sans JP Light" pitchFamily="34" charset="0"/>
                <a:ea typeface="Noto Sans JP Light" pitchFamily="34" charset="-122"/>
                <a:cs typeface="Noto Sans JP Light" pitchFamily="34" charset="-120"/>
              </a:rPr>
              <a:t>ヶ月間となります</a:t>
            </a:r>
            <a:endParaRPr lang="en-US" altLang="ja-JP" sz="900" kern="0" spc="90" dirty="0">
              <a:solidFill>
                <a:srgbClr val="34363D"/>
              </a:solidFill>
              <a:latin typeface="Noto Sans JP Light" pitchFamily="34" charset="0"/>
              <a:ea typeface="Noto Sans JP Light" pitchFamily="34" charset="-122"/>
              <a:cs typeface="Noto Sans JP Light" pitchFamily="34" charset="-120"/>
            </a:endParaRPr>
          </a:p>
          <a:p>
            <a:pPr marL="171450" indent="-171450" algn="l">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altLang="ja-JP" sz="900" dirty="0"/>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altLang="ja-JP" sz="900" dirty="0">
              <a:solidFill>
                <a:srgbClr val="34363D"/>
              </a:solidFill>
            </a:endParaRPr>
          </a:p>
          <a:p>
            <a:pPr marL="171450" indent="-171450">
              <a:lnSpc>
                <a:spcPts val="1530"/>
              </a:lnSpc>
              <a:buFont typeface="Arial" panose="020B0604020202020204" pitchFamily="34" charset="0"/>
              <a:buChar char="•"/>
            </a:pPr>
            <a:endParaRPr lang="ja-JP" altLang="en-US" sz="900">
              <a:solidFill>
                <a:srgbClr val="34363D"/>
              </a:solidFill>
            </a:endParaRPr>
          </a:p>
        </p:txBody>
      </p:sp>
      <p:sp>
        <p:nvSpPr>
          <p:cNvPr id="5" name="Object73">
            <a:extLst>
              <a:ext uri="{FF2B5EF4-FFF2-40B4-BE49-F238E27FC236}">
                <a16:creationId xmlns:a16="http://schemas.microsoft.com/office/drawing/2014/main" id="{3EBBA7F4-AF70-5EA7-9286-3FB292DDCE22}"/>
              </a:ext>
            </a:extLst>
          </p:cNvPr>
          <p:cNvSpPr/>
          <p:nvPr/>
        </p:nvSpPr>
        <p:spPr>
          <a:xfrm>
            <a:off x="333243" y="6708390"/>
            <a:ext cx="4466852" cy="2391232"/>
          </a:xfrm>
          <a:prstGeom prst="rect">
            <a:avLst/>
          </a:prstGeom>
          <a:noFill/>
          <a:ln/>
        </p:spPr>
        <p:txBody>
          <a:bodyPr wrap="square" lIns="0" tIns="0" rIns="0" bIns="0" rtlCol="0" anchor="t" anchorCtr="0">
            <a:spAutoFit/>
          </a:bodyPr>
          <a:lstStyle/>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altLang="ja-JP" sz="1050" dirty="0">
              <a:solidFill>
                <a:srgbClr val="02022E"/>
              </a:solidFill>
            </a:endParaRPr>
          </a:p>
          <a:p>
            <a:pPr algn="l">
              <a:lnSpc>
                <a:spcPts val="2100"/>
              </a:lnSpc>
            </a:pPr>
            <a:endParaRPr lang="en-US" sz="1050" b="0" i="0" kern="0" spc="105" dirty="0">
              <a:solidFill>
                <a:schemeClr val="bg1"/>
              </a:solidFill>
              <a:highlight>
                <a:srgbClr val="2F3B6C"/>
              </a:highlight>
              <a:latin typeface="Noto Serif JP Regular" pitchFamily="34" charset="0"/>
              <a:ea typeface="Noto Serif JP Regular" pitchFamily="34" charset="-122"/>
              <a:cs typeface="Noto Serif JP Regular" pitchFamily="34" charset="-120"/>
            </a:endParaRPr>
          </a:p>
          <a:p>
            <a:pPr algn="l">
              <a:lnSpc>
                <a:spcPts val="2100"/>
              </a:lnSpc>
            </a:pPr>
            <a:r>
              <a:rPr lang="en-US" sz="1050" b="0" i="0" kern="0" spc="105" dirty="0">
                <a:solidFill>
                  <a:schemeClr val="bg1"/>
                </a:solidFill>
                <a:highlight>
                  <a:srgbClr val="2F3B6C"/>
                </a:highlight>
                <a:latin typeface="Noto Serif JP Regular" pitchFamily="34" charset="0"/>
                <a:ea typeface="Noto Serif JP Regular" pitchFamily="34" charset="-122"/>
                <a:cs typeface="Noto Serif JP Regular" pitchFamily="34" charset="-120"/>
              </a:rPr>
              <a:t> </a:t>
            </a:r>
            <a:r>
              <a:rPr lang="en-US" sz="1200" b="0" i="0" kern="0" spc="105" dirty="0">
                <a:solidFill>
                  <a:schemeClr val="bg1"/>
                </a:solidFill>
                <a:highlight>
                  <a:srgbClr val="2F3B6C"/>
                </a:highlight>
                <a:latin typeface="Noto Serif JP Regular" pitchFamily="34" charset="0"/>
                <a:ea typeface="Noto Serif JP Regular" pitchFamily="34" charset="-122"/>
                <a:cs typeface="Noto Serif JP Regular" pitchFamily="34" charset="-120"/>
              </a:rPr>
              <a:t>冠なし | タイトルを削除したもの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費用：150,000円(30秒)</a:t>
            </a:r>
          </a:p>
          <a:p>
            <a:pPr>
              <a:lnSpc>
                <a:spcPts val="2100"/>
              </a:lnSpc>
            </a:pPr>
            <a:endParaRPr lang="en-US" altLang="ja-JP" sz="1050" kern="0" spc="105" dirty="0">
              <a:solidFill>
                <a:srgbClr val="02022E"/>
              </a:solidFill>
              <a:latin typeface="Noto Serif JP Regular" pitchFamily="34" charset="0"/>
              <a:ea typeface="Noto Serif JP Regular" pitchFamily="34" charset="-122"/>
            </a:endParaRPr>
          </a:p>
          <a:p>
            <a:pPr algn="l">
              <a:lnSpc>
                <a:spcPts val="2100"/>
              </a:lnSpc>
            </a:pPr>
            <a:r>
              <a:rPr lang="en-US" altLang="ja-JP" sz="1050" b="0" i="0" kern="0" spc="105" dirty="0">
                <a:solidFill>
                  <a:srgbClr val="02022E"/>
                </a:solidFill>
                <a:highlight>
                  <a:srgbClr val="EAD3A3"/>
                </a:highlight>
                <a:latin typeface="Noto Serif JP Regular" pitchFamily="34" charset="0"/>
                <a:ea typeface="Noto Serif JP Regular" pitchFamily="34" charset="-122"/>
                <a:cs typeface="Noto Serif JP Regular" pitchFamily="34" charset="-120"/>
              </a:rPr>
              <a:t>白完パケ | タイトル・字幕を削除したもの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費用：250,000円(30秒)</a:t>
            </a:r>
            <a:endParaRPr lang="en-US" altLang="ja-JP" sz="1050" dirty="0">
              <a:solidFill>
                <a:srgbClr val="02022E"/>
              </a:solidFill>
            </a:endParaRPr>
          </a:p>
        </p:txBody>
      </p:sp>
      <p:sp>
        <p:nvSpPr>
          <p:cNvPr id="2" name="Object69">
            <a:extLst>
              <a:ext uri="{FF2B5EF4-FFF2-40B4-BE49-F238E27FC236}">
                <a16:creationId xmlns:a16="http://schemas.microsoft.com/office/drawing/2014/main" id="{97E8471F-27B8-2A73-A771-DC573C6160AB}"/>
              </a:ext>
            </a:extLst>
          </p:cNvPr>
          <p:cNvSpPr/>
          <p:nvPr/>
        </p:nvSpPr>
        <p:spPr>
          <a:xfrm>
            <a:off x="5675514" y="6271136"/>
            <a:ext cx="1974446" cy="203754"/>
          </a:xfrm>
          <a:prstGeom prst="rect">
            <a:avLst/>
          </a:prstGeom>
          <a:noFill/>
          <a:ln/>
        </p:spPr>
        <p:txBody>
          <a:bodyPr wrap="square" lIns="0" tIns="0" rIns="0" bIns="0" rtlCol="0" anchor="ctr" anchorCtr="0">
            <a:noAutofit/>
          </a:bodyPr>
          <a:lstStyle/>
          <a:p>
            <a:pPr algn="ctr">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2次利用および注意事項</a:t>
            </a:r>
            <a:endParaRPr lang="en-US" sz="1050"/>
          </a:p>
        </p:txBody>
      </p:sp>
    </p:spTree>
    <p:extLst>
      <p:ext uri="{BB962C8B-B14F-4D97-AF65-F5344CB8AC3E}">
        <p14:creationId xmlns:p14="http://schemas.microsoft.com/office/powerpoint/2010/main" val="1468008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8" name="Object 7"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4" name="Object 1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5" name="Object 1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6202025" y="2019300"/>
            <a:ext cx="2085975" cy="1247775"/>
          </a:xfrm>
          <a:prstGeom prst="rect">
            <a:avLst/>
          </a:prstGeom>
        </p:spPr>
      </p:pic>
      <p:pic>
        <p:nvPicPr>
          <p:cNvPr id="16" name="Object 1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6202025" y="3238500"/>
            <a:ext cx="2085975" cy="1247775"/>
          </a:xfrm>
          <a:prstGeom prst="rect">
            <a:avLst/>
          </a:prstGeom>
        </p:spPr>
      </p:pic>
      <p:pic>
        <p:nvPicPr>
          <p:cNvPr id="17" name="Object 1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202025" y="4457700"/>
            <a:ext cx="2085975" cy="1247775"/>
          </a:xfrm>
          <a:prstGeom prst="rect">
            <a:avLst/>
          </a:prstGeom>
        </p:spPr>
      </p:pic>
      <p:pic>
        <p:nvPicPr>
          <p:cNvPr id="18" name="Object 1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6202025" y="5676900"/>
            <a:ext cx="2085975" cy="1495425"/>
          </a:xfrm>
          <a:prstGeom prst="rect">
            <a:avLst/>
          </a:prstGeom>
        </p:spPr>
      </p:pic>
      <p:pic>
        <p:nvPicPr>
          <p:cNvPr id="19" name="Object 1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6202025" y="7143750"/>
            <a:ext cx="2085975" cy="1362075"/>
          </a:xfrm>
          <a:prstGeom prst="rect">
            <a:avLst/>
          </a:prstGeom>
        </p:spPr>
      </p:pic>
      <p:pic>
        <p:nvPicPr>
          <p:cNvPr id="20" name="Object 19" descr="preencoded.png"/>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16202025" y="8477250"/>
            <a:ext cx="2085975" cy="1257300"/>
          </a:xfrm>
          <a:prstGeom prst="rect">
            <a:avLst/>
          </a:prstGeom>
        </p:spPr>
      </p:pic>
      <p:pic>
        <p:nvPicPr>
          <p:cNvPr id="21" name="Object 20"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3259549" y="8477250"/>
            <a:ext cx="2952750" cy="1257300"/>
          </a:xfrm>
          <a:prstGeom prst="rect">
            <a:avLst/>
          </a:prstGeom>
        </p:spPr>
      </p:pic>
      <p:pic>
        <p:nvPicPr>
          <p:cNvPr id="22" name="Object 21"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3259549" y="7143750"/>
            <a:ext cx="2953103" cy="1685925"/>
          </a:xfrm>
          <a:prstGeom prst="rect">
            <a:avLst/>
          </a:prstGeom>
        </p:spPr>
      </p:pic>
      <p:pic>
        <p:nvPicPr>
          <p:cNvPr id="23" name="Object 2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3259549" y="5676900"/>
            <a:ext cx="2953103" cy="1809750"/>
          </a:xfrm>
          <a:prstGeom prst="rect">
            <a:avLst/>
          </a:prstGeom>
        </p:spPr>
      </p:pic>
      <p:pic>
        <p:nvPicPr>
          <p:cNvPr id="24" name="Object 23"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13259549" y="4457700"/>
            <a:ext cx="2953103" cy="1562100"/>
          </a:xfrm>
          <a:prstGeom prst="rect">
            <a:avLst/>
          </a:prstGeom>
        </p:spPr>
      </p:pic>
      <p:pic>
        <p:nvPicPr>
          <p:cNvPr id="25" name="Object 24"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3259549" y="3238500"/>
            <a:ext cx="2953103" cy="1571625"/>
          </a:xfrm>
          <a:prstGeom prst="rect">
            <a:avLst/>
          </a:prstGeom>
        </p:spPr>
      </p:pic>
      <p:pic>
        <p:nvPicPr>
          <p:cNvPr id="26" name="Object 25"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13249275" y="2019300"/>
            <a:ext cx="2953103" cy="1571625"/>
          </a:xfrm>
          <a:prstGeom prst="rect">
            <a:avLst/>
          </a:prstGeom>
        </p:spPr>
      </p:pic>
      <p:pic>
        <p:nvPicPr>
          <p:cNvPr id="27" name="Object 26"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3249275" y="876300"/>
            <a:ext cx="5038725" cy="1143000"/>
          </a:xfrm>
          <a:prstGeom prst="rect">
            <a:avLst/>
          </a:prstGeom>
        </p:spPr>
      </p:pic>
      <p:pic>
        <p:nvPicPr>
          <p:cNvPr id="29" name="Object 28" descr="preencoded.png"/>
          <p:cNvPicPr>
            <a:picLocks noChangeAspect="1"/>
          </p:cNvPicPr>
          <p:nvPr/>
        </p:nvPicPr>
        <p:blipFill>
          <a:blip r:embed="rId33"/>
          <a:srcRect/>
          <a:stretch/>
        </p:blipFill>
        <p:spPr>
          <a:xfrm>
            <a:off x="342900" y="1190625"/>
            <a:ext cx="4286250" cy="219075"/>
          </a:xfrm>
          <a:prstGeom prst="rect">
            <a:avLst/>
          </a:prstGeom>
        </p:spPr>
      </p:pic>
      <p:sp>
        <p:nvSpPr>
          <p:cNvPr id="56" name="Object55"/>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a:solidFill>
                  <a:srgbClr val="F0F2FB"/>
                </a:solidFill>
                <a:latin typeface="Noto Serif JP Regular" pitchFamily="34" charset="0"/>
                <a:ea typeface="Noto Serif JP Regular" pitchFamily="34" charset="-122"/>
                <a:cs typeface="Noto Serif JP Regular" pitchFamily="34" charset="-120"/>
              </a:rPr>
              <a:t>制作条件</a:t>
            </a:r>
            <a:endParaRPr lang="en-US" sz="1050"/>
          </a:p>
        </p:txBody>
      </p:sp>
      <p:sp>
        <p:nvSpPr>
          <p:cNvPr id="58" name="Object57"/>
          <p:cNvSpPr/>
          <p:nvPr/>
        </p:nvSpPr>
        <p:spPr>
          <a:xfrm>
            <a:off x="7810499" y="2458440"/>
            <a:ext cx="5038725" cy="2973317"/>
          </a:xfrm>
          <a:prstGeom prst="rect">
            <a:avLst/>
          </a:prstGeom>
          <a:noFill/>
          <a:ln/>
        </p:spPr>
        <p:txBody>
          <a:bodyPr wrap="square" lIns="0" tIns="0" rIns="0" bIns="0" rtlCol="0" anchor="t" anchorCtr="0">
            <a:noAutofit/>
          </a:bodyPr>
          <a:lstStyle/>
          <a:p>
            <a:pPr marL="171450" indent="-171450" algn="l">
              <a:lnSpc>
                <a:spcPts val="1785"/>
              </a:lnSpc>
              <a:buFont typeface="Arial" panose="020B0604020202020204" pitchFamily="34" charset="0"/>
              <a:buChar char="•"/>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ts val="1785"/>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撮影場所：依頼主オフィス・会議室など、</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lang="ja-JP" altLang="en-US" sz="1050">
                <a:solidFill>
                  <a:srgbClr val="02022E"/>
                </a:solidFill>
              </a:rPr>
            </a:br>
            <a:r>
              <a:rPr lang="en-US" altLang="ja-JP" sz="900" b="0" i="0" kern="0" spc="9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ja-JP" altLang="en-US" sz="90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音楽：番組既定の音楽</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altLang="ja-JP" sz="1050">
              <a:solidFill>
                <a:srgbClr val="02022E"/>
              </a:solidFill>
            </a:endParaRPr>
          </a:p>
        </p:txBody>
      </p:sp>
      <p:sp>
        <p:nvSpPr>
          <p:cNvPr id="79" name="Object78"/>
          <p:cNvSpPr/>
          <p:nvPr/>
        </p:nvSpPr>
        <p:spPr>
          <a:xfrm>
            <a:off x="13773150" y="8847248"/>
            <a:ext cx="1914525"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FFFFFF"/>
                </a:solidFill>
                <a:latin typeface="Noto Serif JP Regular" pitchFamily="34" charset="0"/>
                <a:ea typeface="Noto Serif JP Regular" pitchFamily="34" charset="-122"/>
                <a:cs typeface="Noto Serif JP Regular" pitchFamily="34" charset="-120"/>
              </a:rPr>
              <a:t>内容確定 / 掲載開始</a:t>
            </a:r>
            <a:endParaRPr lang="en-US" sz="1500"/>
          </a:p>
        </p:txBody>
      </p:sp>
      <p:sp>
        <p:nvSpPr>
          <p:cNvPr id="80" name="Object79"/>
          <p:cNvSpPr/>
          <p:nvPr/>
        </p:nvSpPr>
        <p:spPr>
          <a:xfrm>
            <a:off x="13306425" y="9248775"/>
            <a:ext cx="2838450" cy="419100"/>
          </a:xfrm>
          <a:prstGeom prst="rect">
            <a:avLst/>
          </a:prstGeom>
          <a:noFill/>
          <a:ln/>
        </p:spPr>
        <p:txBody>
          <a:bodyPr wrap="square" lIns="0" tIns="0" rIns="0" bIns="0" rtlCol="0" anchor="ctr" anchorCtr="0">
            <a:normAutofit/>
          </a:bodyPr>
          <a:lstStyle/>
          <a:p>
            <a:pPr algn="ctr">
              <a:lnSpc>
                <a:spcPts val="1620"/>
              </a:lnSpc>
            </a:pPr>
            <a:r>
              <a:rPr lang="en-US" sz="900" b="0" i="0" kern="0" spc="72">
                <a:solidFill>
                  <a:srgbClr val="FFFFFF"/>
                </a:solidFill>
                <a:latin typeface="Noto Serif JP Regular" pitchFamily="34" charset="0"/>
                <a:ea typeface="Noto Serif JP Regular" pitchFamily="34" charset="-122"/>
                <a:cs typeface="Noto Serif JP Regular" pitchFamily="34" charset="-120"/>
              </a:rPr>
              <a:t>掲載開始7営業日までに素材を確定させ、
該当週での配信を開始いたします。</a:t>
            </a:r>
            <a:endParaRPr lang="en-US" sz="900"/>
          </a:p>
        </p:txBody>
      </p:sp>
      <p:sp>
        <p:nvSpPr>
          <p:cNvPr id="81" name="Object80"/>
          <p:cNvSpPr/>
          <p:nvPr/>
        </p:nvSpPr>
        <p:spPr>
          <a:xfrm>
            <a:off x="13458825" y="7526407"/>
            <a:ext cx="2533650"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02022E"/>
                </a:solidFill>
                <a:latin typeface="Noto Serif JP Regular" pitchFamily="34" charset="0"/>
                <a:ea typeface="Noto Serif JP Regular" pitchFamily="34" charset="-122"/>
                <a:cs typeface="Noto Serif JP Regular" pitchFamily="34" charset="-120"/>
              </a:rPr>
              <a:t>修正稿提出 / 最終チェック</a:t>
            </a:r>
            <a:endParaRPr lang="en-US" sz="1500">
              <a:solidFill>
                <a:srgbClr val="02022E"/>
              </a:solidFill>
            </a:endParaRPr>
          </a:p>
        </p:txBody>
      </p:sp>
      <p:sp>
        <p:nvSpPr>
          <p:cNvPr id="82" name="Object81"/>
          <p:cNvSpPr/>
          <p:nvPr/>
        </p:nvSpPr>
        <p:spPr>
          <a:xfrm>
            <a:off x="13306425" y="7877175"/>
            <a:ext cx="2838450" cy="628650"/>
          </a:xfrm>
          <a:prstGeom prst="rect">
            <a:avLst/>
          </a:prstGeom>
          <a:noFill/>
          <a:ln/>
        </p:spPr>
        <p:txBody>
          <a:bodyPr wrap="square" lIns="0" tIns="0" rIns="0" bIns="0" rtlCol="0" anchor="ctr" anchorCtr="0">
            <a:normAutofit/>
          </a:bodyPr>
          <a:lstStyle/>
          <a:p>
            <a:pPr algn="ctr">
              <a:lnSpc>
                <a:spcPts val="1620"/>
              </a:lnSpc>
            </a:pPr>
            <a:r>
              <a:rPr lang="en-US" sz="900" b="0" i="0" kern="0" spc="72">
                <a:solidFill>
                  <a:srgbClr val="34363D"/>
                </a:solidFill>
                <a:latin typeface="Noto Serif JP Regular" pitchFamily="34" charset="0"/>
                <a:ea typeface="Noto Serif JP Regular" pitchFamily="34" charset="-122"/>
                <a:cs typeface="Noto Serif JP Regular" pitchFamily="34" charset="-120"/>
              </a:rPr>
              <a:t>初稿チェックの内容をもとに修正稿を
提出いたします。クライアント様の
最終チェックは2営業日を想定しています。</a:t>
            </a:r>
            <a:endParaRPr lang="en-US" sz="900"/>
          </a:p>
        </p:txBody>
      </p:sp>
      <p:sp>
        <p:nvSpPr>
          <p:cNvPr id="83" name="Object82"/>
          <p:cNvSpPr/>
          <p:nvPr/>
        </p:nvSpPr>
        <p:spPr>
          <a:xfrm>
            <a:off x="13573125" y="6086475"/>
            <a:ext cx="2314575"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02022E"/>
                </a:solidFill>
                <a:latin typeface="Noto Serif JP Regular" pitchFamily="34" charset="0"/>
                <a:ea typeface="Noto Serif JP Regular" pitchFamily="34" charset="-122"/>
                <a:cs typeface="Noto Serif JP Regular" pitchFamily="34" charset="-120"/>
              </a:rPr>
              <a:t>初稿提出／初稿チェック</a:t>
            </a:r>
            <a:endParaRPr lang="en-US" sz="1500">
              <a:solidFill>
                <a:srgbClr val="02022E"/>
              </a:solidFill>
            </a:endParaRPr>
          </a:p>
        </p:txBody>
      </p:sp>
      <p:sp>
        <p:nvSpPr>
          <p:cNvPr id="84" name="Object83"/>
          <p:cNvSpPr/>
          <p:nvPr/>
        </p:nvSpPr>
        <p:spPr>
          <a:xfrm>
            <a:off x="13306425" y="6496050"/>
            <a:ext cx="2838450" cy="628650"/>
          </a:xfrm>
          <a:prstGeom prst="rect">
            <a:avLst/>
          </a:prstGeom>
          <a:noFill/>
          <a:ln/>
        </p:spPr>
        <p:txBody>
          <a:bodyPr wrap="square" lIns="0" tIns="0" rIns="0" bIns="0" rtlCol="0" anchor="ctr" anchorCtr="0">
            <a:normAutofit/>
          </a:bodyPr>
          <a:lstStyle/>
          <a:p>
            <a:pPr algn="ctr">
              <a:lnSpc>
                <a:spcPts val="162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撮影終了後、5営業日以内を目安に初稿を
提出いたします。クライアント様の
初稿チェックは2営業日を想定しています。</a:t>
            </a:r>
            <a:endParaRPr lang="en-US" sz="900"/>
          </a:p>
        </p:txBody>
      </p:sp>
      <p:sp>
        <p:nvSpPr>
          <p:cNvPr id="85" name="Object84"/>
          <p:cNvSpPr/>
          <p:nvPr/>
        </p:nvSpPr>
        <p:spPr>
          <a:xfrm>
            <a:off x="14516100" y="4895850"/>
            <a:ext cx="428625"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02022E"/>
                </a:solidFill>
                <a:latin typeface="Noto Serif JP Regular" pitchFamily="34" charset="0"/>
                <a:ea typeface="Noto Serif JP Regular" pitchFamily="34" charset="-122"/>
                <a:cs typeface="Noto Serif JP Regular" pitchFamily="34" charset="-120"/>
              </a:rPr>
              <a:t>撮影</a:t>
            </a:r>
            <a:endParaRPr lang="en-US" sz="1500">
              <a:solidFill>
                <a:srgbClr val="02022E"/>
              </a:solidFill>
            </a:endParaRPr>
          </a:p>
        </p:txBody>
      </p:sp>
      <p:sp>
        <p:nvSpPr>
          <p:cNvPr id="86" name="Object85"/>
          <p:cNvSpPr/>
          <p:nvPr/>
        </p:nvSpPr>
        <p:spPr>
          <a:xfrm>
            <a:off x="13967037" y="2577264"/>
            <a:ext cx="1521630" cy="299286"/>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申し込み</a:t>
            </a:r>
            <a:endParaRPr lang="en-US">
              <a:solidFill>
                <a:srgbClr val="02022E"/>
              </a:solidFill>
            </a:endParaRPr>
          </a:p>
        </p:txBody>
      </p:sp>
      <p:sp>
        <p:nvSpPr>
          <p:cNvPr id="87" name="Object86"/>
          <p:cNvSpPr/>
          <p:nvPr/>
        </p:nvSpPr>
        <p:spPr>
          <a:xfrm>
            <a:off x="16576223" y="2266561"/>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
30営業日前</a:t>
            </a:r>
            <a:endParaRPr lang="en-US">
              <a:solidFill>
                <a:srgbClr val="02022E"/>
              </a:solidFill>
            </a:endParaRPr>
          </a:p>
        </p:txBody>
      </p:sp>
      <p:sp>
        <p:nvSpPr>
          <p:cNvPr id="88" name="Object87"/>
          <p:cNvSpPr/>
          <p:nvPr/>
        </p:nvSpPr>
        <p:spPr>
          <a:xfrm>
            <a:off x="16576223" y="3485761"/>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
25営業日前</a:t>
            </a:r>
            <a:endParaRPr lang="en-US">
              <a:solidFill>
                <a:srgbClr val="02022E"/>
              </a:solidFill>
            </a:endParaRPr>
          </a:p>
        </p:txBody>
      </p:sp>
      <p:sp>
        <p:nvSpPr>
          <p:cNvPr id="89" name="Object88"/>
          <p:cNvSpPr/>
          <p:nvPr/>
        </p:nvSpPr>
        <p:spPr>
          <a:xfrm>
            <a:off x="16576223" y="47144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
20営業日前</a:t>
            </a:r>
            <a:endParaRPr lang="en-US">
              <a:solidFill>
                <a:srgbClr val="02022E"/>
              </a:solidFill>
            </a:endParaRPr>
          </a:p>
        </p:txBody>
      </p:sp>
      <p:sp>
        <p:nvSpPr>
          <p:cNvPr id="90" name="Object89"/>
          <p:cNvSpPr/>
          <p:nvPr/>
        </p:nvSpPr>
        <p:spPr>
          <a:xfrm>
            <a:off x="16576223" y="60479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
15営業日前</a:t>
            </a:r>
            <a:endParaRPr lang="en-US">
              <a:solidFill>
                <a:srgbClr val="02022E"/>
              </a:solidFill>
            </a:endParaRPr>
          </a:p>
        </p:txBody>
      </p:sp>
      <p:sp>
        <p:nvSpPr>
          <p:cNvPr id="91" name="Object90"/>
          <p:cNvSpPr/>
          <p:nvPr/>
        </p:nvSpPr>
        <p:spPr>
          <a:xfrm>
            <a:off x="16566698" y="74576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
10営業日前</a:t>
            </a:r>
            <a:endParaRPr lang="en-US">
              <a:solidFill>
                <a:srgbClr val="02022E"/>
              </a:solidFill>
            </a:endParaRPr>
          </a:p>
        </p:txBody>
      </p:sp>
      <p:sp>
        <p:nvSpPr>
          <p:cNvPr id="92" name="Object91"/>
          <p:cNvSpPr/>
          <p:nvPr/>
        </p:nvSpPr>
        <p:spPr>
          <a:xfrm>
            <a:off x="13744575" y="3667125"/>
            <a:ext cx="1971675"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02022E"/>
                </a:solidFill>
                <a:latin typeface="Noto Serif JP Regular" pitchFamily="34" charset="0"/>
                <a:ea typeface="Noto Serif JP Regular" pitchFamily="34" charset="-122"/>
                <a:cs typeface="Noto Serif JP Regular" pitchFamily="34" charset="-120"/>
              </a:rPr>
              <a:t>Q&amp;A記載／素材準備</a:t>
            </a:r>
            <a:endParaRPr lang="en-US" sz="1500">
              <a:solidFill>
                <a:srgbClr val="02022E"/>
              </a:solidFill>
            </a:endParaRPr>
          </a:p>
        </p:txBody>
      </p:sp>
      <p:sp>
        <p:nvSpPr>
          <p:cNvPr id="93" name="Object92"/>
          <p:cNvSpPr/>
          <p:nvPr/>
        </p:nvSpPr>
        <p:spPr>
          <a:xfrm>
            <a:off x="14768512" y="1054921"/>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a:solidFill>
                <a:srgbClr val="02022E"/>
              </a:solidFill>
            </a:endParaRPr>
          </a:p>
        </p:txBody>
      </p:sp>
      <p:sp>
        <p:nvSpPr>
          <p:cNvPr id="95" name="Object94"/>
          <p:cNvSpPr/>
          <p:nvPr/>
        </p:nvSpPr>
        <p:spPr>
          <a:xfrm>
            <a:off x="13411200" y="2581275"/>
            <a:ext cx="2628900" cy="628650"/>
          </a:xfrm>
          <a:prstGeom prst="rect">
            <a:avLst/>
          </a:prstGeom>
          <a:noFill/>
          <a:ln/>
        </p:spPr>
        <p:txBody>
          <a:bodyPr wrap="square" lIns="0" tIns="0" rIns="0" bIns="0" rtlCol="0" anchor="ctr" anchorCtr="0">
            <a:normAutofit/>
          </a:bodyPr>
          <a:lstStyle/>
          <a:p>
            <a:pPr algn="ctr">
              <a:lnSpc>
                <a:spcPts val="1620"/>
              </a:lnSpc>
            </a:pPr>
            <a:endParaRPr lang="en-US" sz="900">
              <a:solidFill>
                <a:srgbClr val="02022E"/>
              </a:solidFill>
            </a:endParaRPr>
          </a:p>
        </p:txBody>
      </p:sp>
      <p:sp>
        <p:nvSpPr>
          <p:cNvPr id="96" name="Object95"/>
          <p:cNvSpPr/>
          <p:nvPr/>
        </p:nvSpPr>
        <p:spPr>
          <a:xfrm>
            <a:off x="13411200" y="4076700"/>
            <a:ext cx="2628900" cy="419100"/>
          </a:xfrm>
          <a:prstGeom prst="rect">
            <a:avLst/>
          </a:prstGeom>
          <a:noFill/>
          <a:ln/>
        </p:spPr>
        <p:txBody>
          <a:bodyPr wrap="square" lIns="0" tIns="0" rIns="0" bIns="0" rtlCol="0" anchor="ctr" anchorCtr="0">
            <a:normAutofit/>
          </a:bodyPr>
          <a:lstStyle/>
          <a:p>
            <a:pPr algn="ctr">
              <a:lnSpc>
                <a:spcPts val="162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別途提供いたしますQ&amp;A表への記入および、必要素材の準備をお願いします。</a:t>
            </a:r>
            <a:endParaRPr lang="en-US" sz="900">
              <a:solidFill>
                <a:srgbClr val="02022E"/>
              </a:solidFill>
            </a:endParaRPr>
          </a:p>
        </p:txBody>
      </p:sp>
      <p:sp>
        <p:nvSpPr>
          <p:cNvPr id="97" name="Object96"/>
          <p:cNvSpPr/>
          <p:nvPr/>
        </p:nvSpPr>
        <p:spPr>
          <a:xfrm>
            <a:off x="13411200" y="5305425"/>
            <a:ext cx="2628900" cy="419100"/>
          </a:xfrm>
          <a:prstGeom prst="rect">
            <a:avLst/>
          </a:prstGeom>
          <a:noFill/>
          <a:ln/>
        </p:spPr>
        <p:txBody>
          <a:bodyPr wrap="square" lIns="0" tIns="0" rIns="0" bIns="0" rtlCol="0" anchor="ctr" anchorCtr="0">
            <a:normAutofit/>
          </a:bodyPr>
          <a:lstStyle/>
          <a:p>
            <a:pPr algn="ctr">
              <a:lnSpc>
                <a:spcPts val="162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お戻しのQ&amp;A表をもとに
インタビュー撮影を行います。</a:t>
            </a:r>
            <a:endParaRPr lang="en-US" sz="900">
              <a:solidFill>
                <a:srgbClr val="02022E"/>
              </a:solidFill>
            </a:endParaRPr>
          </a:p>
        </p:txBody>
      </p:sp>
      <p:sp>
        <p:nvSpPr>
          <p:cNvPr id="100" name="テキスト プレースホルダー 99">
            <a:extLst>
              <a:ext uri="{FF2B5EF4-FFF2-40B4-BE49-F238E27FC236}">
                <a16:creationId xmlns:a16="http://schemas.microsoft.com/office/drawing/2014/main" id="{F0722145-7362-1B9B-6964-CE1D3AFCDDBC}"/>
              </a:ext>
            </a:extLst>
          </p:cNvPr>
          <p:cNvSpPr>
            <a:spLocks noGrp="1"/>
          </p:cNvSpPr>
          <p:nvPr>
            <p:ph type="body" sz="quarter" idx="10"/>
          </p:nvPr>
        </p:nvSpPr>
        <p:spPr/>
        <p:txBody>
          <a:bodyPr/>
          <a:lstStyle/>
          <a:p>
            <a:r>
              <a:rPr lang="ja-JP" altLang="en-US"/>
              <a:t>制作メニュー ニュースフル</a:t>
            </a:r>
          </a:p>
        </p:txBody>
      </p:sp>
      <p:sp>
        <p:nvSpPr>
          <p:cNvPr id="101" name="テキスト プレースホルダー 100">
            <a:extLst>
              <a:ext uri="{FF2B5EF4-FFF2-40B4-BE49-F238E27FC236}">
                <a16:creationId xmlns:a16="http://schemas.microsoft.com/office/drawing/2014/main" id="{BBFD1887-231C-E494-11E7-335A8F910B2E}"/>
              </a:ext>
            </a:extLst>
          </p:cNvPr>
          <p:cNvSpPr>
            <a:spLocks noGrp="1"/>
          </p:cNvSpPr>
          <p:nvPr>
            <p:ph type="body" sz="quarter" idx="11"/>
          </p:nvPr>
        </p:nvSpPr>
        <p:spPr>
          <a:xfrm>
            <a:off x="5868265" y="127194"/>
            <a:ext cx="12255612" cy="639762"/>
          </a:xfrm>
        </p:spPr>
        <p:txBody>
          <a:bodyPr/>
          <a:lstStyle/>
          <a:p>
            <a:r>
              <a:rPr lang="ja-JP" altLang="en-US"/>
              <a:t>“役立つニュースを乗客の皆様に”というコンセプトのもと、コンシューマー向け商品を扱う企業の新商品を紹介するコンテンツ番組となります。可処分所得高く、情報感度の高い都市部のタクシー利用者を中心に、商品を紹介することが可能です。</a:t>
            </a:r>
          </a:p>
        </p:txBody>
      </p:sp>
      <p:pic>
        <p:nvPicPr>
          <p:cNvPr id="99" name="Object 15" descr="preencoded.png">
            <a:extLst>
              <a:ext uri="{FF2B5EF4-FFF2-40B4-BE49-F238E27FC236}">
                <a16:creationId xmlns:a16="http://schemas.microsoft.com/office/drawing/2014/main" id="{07C232EA-6500-5EDE-D662-C84E46E099FD}"/>
              </a:ext>
            </a:extLst>
          </p:cNvPr>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304800" y="6284498"/>
            <a:ext cx="12715875" cy="400050"/>
          </a:xfrm>
          <a:prstGeom prst="rect">
            <a:avLst/>
          </a:prstGeom>
        </p:spPr>
      </p:pic>
      <p:graphicFrame>
        <p:nvGraphicFramePr>
          <p:cNvPr id="102" name="表 32">
            <a:extLst>
              <a:ext uri="{FF2B5EF4-FFF2-40B4-BE49-F238E27FC236}">
                <a16:creationId xmlns:a16="http://schemas.microsoft.com/office/drawing/2014/main" id="{B737FDEB-9931-3C6A-4088-CC0079DF839D}"/>
              </a:ext>
            </a:extLst>
          </p:cNvPr>
          <p:cNvGraphicFramePr>
            <a:graphicFrameLocks noGrp="1"/>
          </p:cNvGraphicFramePr>
          <p:nvPr>
            <p:extLst>
              <p:ext uri="{D42A27DB-BD31-4B8C-83A1-F6EECF244321}">
                <p14:modId xmlns:p14="http://schemas.microsoft.com/office/powerpoint/2010/main" val="1048986925"/>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endPar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株式会社</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ダイス</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140万円（グロス税別）</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
        <p:nvSpPr>
          <p:cNvPr id="11" name="Object46">
            <a:extLst>
              <a:ext uri="{FF2B5EF4-FFF2-40B4-BE49-F238E27FC236}">
                <a16:creationId xmlns:a16="http://schemas.microsoft.com/office/drawing/2014/main" id="{9FE4F0E8-DB8F-3758-EC68-E3D6C952577A}"/>
              </a:ext>
            </a:extLst>
          </p:cNvPr>
          <p:cNvSpPr/>
          <p:nvPr/>
        </p:nvSpPr>
        <p:spPr>
          <a:xfrm>
            <a:off x="5267024" y="6874908"/>
            <a:ext cx="5048851" cy="822185"/>
          </a:xfrm>
          <a:prstGeom prst="rect">
            <a:avLst/>
          </a:prstGeom>
          <a:noFill/>
          <a:ln/>
        </p:spPr>
        <p:txBody>
          <a:bodyPr wrap="square" lIns="0" tIns="0" rIns="0" bIns="0" rtlCol="0" anchor="t" anchorCtr="0">
            <a:noAutofit/>
          </a:bodyPr>
          <a:lstStyle/>
          <a:p>
            <a:pPr>
              <a:lnSpc>
                <a:spcPts val="1530"/>
              </a:lnSpc>
            </a:pPr>
            <a:r>
              <a:rPr lang="en-US" altLang="ja-JP" sz="14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400" b="0" i="0" kern="0" spc="90" dirty="0">
              <a:solidFill>
                <a:srgbClr val="34363D"/>
              </a:solidFill>
              <a:latin typeface="Noto Sans JP Light" pitchFamily="34" charset="0"/>
              <a:ea typeface="Noto Sans JP Light" pitchFamily="34" charset="-122"/>
              <a:cs typeface="Noto Sans JP Light" pitchFamily="34" charset="-120"/>
            </a:endParaRPr>
          </a:p>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本コンテンツはコンシューマー向けの新商品のみ実施可能となります</a:t>
            </a:r>
          </a:p>
          <a:p>
            <a:pPr marL="171450" indent="-171450">
              <a:lnSpc>
                <a:spcPts val="153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dirty="0">
              <a:solidFill>
                <a:srgbClr val="34363D"/>
              </a:solidFill>
            </a:endParaRPr>
          </a:p>
          <a:p>
            <a:pPr marL="171450" indent="-171450">
              <a:lnSpc>
                <a:spcPct val="150000"/>
              </a:lnSpc>
              <a:buFont typeface="Arial" panose="020B0604020202020204" pitchFamily="34" charset="0"/>
              <a:buChar char="•"/>
            </a:pPr>
            <a:r>
              <a:rPr lang="ja-JP" altLang="en-US" sz="900" kern="0" spc="90">
                <a:solidFill>
                  <a:srgbClr val="34363D"/>
                </a:solidFill>
                <a:latin typeface="Noto Sans JP Light" pitchFamily="34" charset="0"/>
                <a:ea typeface="Noto Sans JP Light" pitchFamily="34" charset="-122"/>
                <a:cs typeface="Noto Sans JP Light" pitchFamily="34" charset="-120"/>
              </a:rPr>
              <a:t>素材の使用期間は、最初の掲載から</a:t>
            </a:r>
            <a:r>
              <a:rPr lang="en-US" altLang="ja-JP" sz="900" kern="0" spc="90" dirty="0">
                <a:solidFill>
                  <a:srgbClr val="34363D"/>
                </a:solidFill>
                <a:latin typeface="Noto Sans JP Light" pitchFamily="34" charset="0"/>
                <a:ea typeface="Noto Sans JP Light" pitchFamily="34" charset="-122"/>
                <a:cs typeface="Noto Sans JP Light" pitchFamily="34" charset="-120"/>
              </a:rPr>
              <a:t>3</a:t>
            </a:r>
            <a:r>
              <a:rPr lang="ja-JP" altLang="en-US" sz="900" kern="0" spc="90">
                <a:solidFill>
                  <a:srgbClr val="34363D"/>
                </a:solidFill>
                <a:latin typeface="Noto Sans JP Light" pitchFamily="34" charset="0"/>
                <a:ea typeface="Noto Sans JP Light" pitchFamily="34" charset="-122"/>
                <a:cs typeface="Noto Sans JP Light" pitchFamily="34" charset="-120"/>
              </a:rPr>
              <a:t>ヶ月間となります</a:t>
            </a:r>
            <a:endParaRPr lang="ja-JP" altLang="en-US" sz="900">
              <a:solidFill>
                <a:srgbClr val="34363D"/>
              </a:solidFill>
            </a:endParaRPr>
          </a:p>
        </p:txBody>
      </p:sp>
      <p:sp>
        <p:nvSpPr>
          <p:cNvPr id="12" name="Object73">
            <a:extLst>
              <a:ext uri="{FF2B5EF4-FFF2-40B4-BE49-F238E27FC236}">
                <a16:creationId xmlns:a16="http://schemas.microsoft.com/office/drawing/2014/main" id="{C9145D3D-030E-3EF6-2B34-5FD7337EB556}"/>
              </a:ext>
            </a:extLst>
          </p:cNvPr>
          <p:cNvSpPr/>
          <p:nvPr/>
        </p:nvSpPr>
        <p:spPr>
          <a:xfrm>
            <a:off x="333243" y="6819900"/>
            <a:ext cx="4466852" cy="2391232"/>
          </a:xfrm>
          <a:prstGeom prst="rect">
            <a:avLst/>
          </a:prstGeom>
          <a:noFill/>
          <a:ln/>
        </p:spPr>
        <p:txBody>
          <a:bodyPr wrap="square" lIns="0" tIns="0" rIns="0" bIns="0" rtlCol="0" anchor="t" anchorCtr="0">
            <a:spAutoFit/>
          </a:bodyPr>
          <a:lstStyle/>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altLang="ja-JP" sz="1050" dirty="0">
              <a:solidFill>
                <a:srgbClr val="02022E"/>
              </a:solidFill>
            </a:endParaRPr>
          </a:p>
          <a:p>
            <a:pPr algn="l">
              <a:lnSpc>
                <a:spcPts val="2100"/>
              </a:lnSpc>
            </a:pPr>
            <a:endParaRPr lang="en-US" sz="1050" b="0" i="0" kern="0" spc="105" dirty="0">
              <a:solidFill>
                <a:schemeClr val="bg1"/>
              </a:solidFill>
              <a:highlight>
                <a:srgbClr val="2F3B6C"/>
              </a:highlight>
              <a:latin typeface="Noto Serif JP Regular" pitchFamily="34" charset="0"/>
              <a:ea typeface="Noto Serif JP Regular" pitchFamily="34" charset="-122"/>
              <a:cs typeface="Noto Serif JP Regular" pitchFamily="34" charset="-120"/>
            </a:endParaRPr>
          </a:p>
          <a:p>
            <a:pPr algn="l">
              <a:lnSpc>
                <a:spcPts val="2100"/>
              </a:lnSpc>
            </a:pPr>
            <a:r>
              <a:rPr lang="en-US" sz="1050" b="0" i="0" kern="0" spc="105" dirty="0">
                <a:solidFill>
                  <a:schemeClr val="bg1"/>
                </a:solidFill>
                <a:highlight>
                  <a:srgbClr val="2F3B6C"/>
                </a:highlight>
                <a:latin typeface="Noto Serif JP Regular" pitchFamily="34" charset="0"/>
                <a:ea typeface="Noto Serif JP Regular" pitchFamily="34" charset="-122"/>
                <a:cs typeface="Noto Serif JP Regular" pitchFamily="34" charset="-120"/>
              </a:rPr>
              <a:t> </a:t>
            </a:r>
            <a:r>
              <a:rPr lang="en-US" sz="1200" b="0" i="0" kern="0" spc="105" dirty="0">
                <a:solidFill>
                  <a:schemeClr val="bg1"/>
                </a:solidFill>
                <a:highlight>
                  <a:srgbClr val="2F3B6C"/>
                </a:highlight>
                <a:latin typeface="Noto Serif JP Regular" pitchFamily="34" charset="0"/>
                <a:ea typeface="Noto Serif JP Regular" pitchFamily="34" charset="-122"/>
                <a:cs typeface="Noto Serif JP Regular" pitchFamily="34" charset="-120"/>
              </a:rPr>
              <a:t>冠なし | タイトルを削除したもの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費用：150,000円(30秒)</a:t>
            </a:r>
          </a:p>
          <a:p>
            <a:pPr>
              <a:lnSpc>
                <a:spcPts val="2100"/>
              </a:lnSpc>
            </a:pPr>
            <a:endParaRPr lang="en-US" altLang="ja-JP" sz="1050" kern="0" spc="105" dirty="0">
              <a:solidFill>
                <a:srgbClr val="02022E"/>
              </a:solidFill>
              <a:latin typeface="Noto Serif JP Regular" pitchFamily="34" charset="0"/>
              <a:ea typeface="Noto Serif JP Regular" pitchFamily="34" charset="-122"/>
            </a:endParaRPr>
          </a:p>
          <a:p>
            <a:pPr algn="l">
              <a:lnSpc>
                <a:spcPts val="2100"/>
              </a:lnSpc>
            </a:pPr>
            <a:r>
              <a:rPr lang="en-US" altLang="ja-JP" sz="1050" b="0" i="0" kern="0" spc="105" dirty="0">
                <a:solidFill>
                  <a:srgbClr val="02022E"/>
                </a:solidFill>
                <a:highlight>
                  <a:srgbClr val="EAD3A3"/>
                </a:highlight>
                <a:latin typeface="Noto Serif JP Regular" pitchFamily="34" charset="0"/>
                <a:ea typeface="Noto Serif JP Regular" pitchFamily="34" charset="-122"/>
                <a:cs typeface="Noto Serif JP Regular" pitchFamily="34" charset="-120"/>
              </a:rPr>
              <a:t>白完パケ | タイトル・字幕を削除したもの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費用：250,000円(30秒)</a:t>
            </a:r>
            <a:endParaRPr lang="en-US" altLang="ja-JP" sz="1050" dirty="0">
              <a:solidFill>
                <a:srgbClr val="02022E"/>
              </a:solidFill>
            </a:endParaRPr>
          </a:p>
        </p:txBody>
      </p:sp>
      <p:sp>
        <p:nvSpPr>
          <p:cNvPr id="2" name="Object69">
            <a:extLst>
              <a:ext uri="{FF2B5EF4-FFF2-40B4-BE49-F238E27FC236}">
                <a16:creationId xmlns:a16="http://schemas.microsoft.com/office/drawing/2014/main" id="{B787686E-17FD-C523-39CB-0E6BBF2157AB}"/>
              </a:ext>
            </a:extLst>
          </p:cNvPr>
          <p:cNvSpPr/>
          <p:nvPr/>
        </p:nvSpPr>
        <p:spPr>
          <a:xfrm>
            <a:off x="5675514" y="6322735"/>
            <a:ext cx="1974446" cy="203754"/>
          </a:xfrm>
          <a:prstGeom prst="rect">
            <a:avLst/>
          </a:prstGeom>
          <a:noFill/>
          <a:ln/>
        </p:spPr>
        <p:txBody>
          <a:bodyPr wrap="square" lIns="0" tIns="0" rIns="0" bIns="0" rtlCol="0" anchor="ctr" anchorCtr="0">
            <a:noAutofit/>
          </a:bodyPr>
          <a:lstStyle/>
          <a:p>
            <a:pPr algn="ctr">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2次利用および注意事項</a:t>
            </a:r>
            <a:endParaRPr lang="en-US" sz="1050"/>
          </a:p>
        </p:txBody>
      </p:sp>
    </p:spTree>
    <p:extLst>
      <p:ext uri="{BB962C8B-B14F-4D97-AF65-F5344CB8AC3E}">
        <p14:creationId xmlns:p14="http://schemas.microsoft.com/office/powerpoint/2010/main" val="49057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2086639"/>
            <a:ext cx="5076825" cy="571500"/>
          </a:xfrm>
          <a:prstGeom prst="rect">
            <a:avLst/>
          </a:prstGeom>
        </p:spPr>
      </p:pic>
      <p:pic>
        <p:nvPicPr>
          <p:cNvPr id="16" name="Object 15" descr="preencoded.png"/>
          <p:cNvPicPr>
            <a:picLocks noChangeAspect="1"/>
          </p:cNvPicPr>
          <p:nvPr/>
        </p:nvPicPr>
        <p:blipFill>
          <a:blip r:embed="rId7"/>
          <a:srcRect/>
          <a:stretch/>
        </p:blipFill>
        <p:spPr>
          <a:xfrm>
            <a:off x="0" y="1028700"/>
            <a:ext cx="3019425" cy="542925"/>
          </a:xfrm>
          <a:prstGeom prst="rect">
            <a:avLst/>
          </a:prstGeom>
        </p:spPr>
      </p:pic>
      <p:pic>
        <p:nvPicPr>
          <p:cNvPr id="17" name="Object 16"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04800" y="6176685"/>
            <a:ext cx="12715875" cy="400050"/>
          </a:xfrm>
          <a:prstGeom prst="rect">
            <a:avLst/>
          </a:prstGeom>
        </p:spPr>
      </p:pic>
      <p:pic>
        <p:nvPicPr>
          <p:cNvPr id="22" name="Object 21"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2381250"/>
            <a:ext cx="2085975" cy="1247775"/>
          </a:xfrm>
          <a:prstGeom prst="rect">
            <a:avLst/>
          </a:prstGeom>
        </p:spPr>
      </p:pic>
      <p:pic>
        <p:nvPicPr>
          <p:cNvPr id="23" name="Object 22"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3600450"/>
            <a:ext cx="2085975" cy="1247775"/>
          </a:xfrm>
          <a:prstGeom prst="rect">
            <a:avLst/>
          </a:prstGeom>
        </p:spPr>
      </p:pic>
      <p:pic>
        <p:nvPicPr>
          <p:cNvPr id="24" name="Object 23"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4819650"/>
            <a:ext cx="2085975" cy="1247775"/>
          </a:xfrm>
          <a:prstGeom prst="rect">
            <a:avLst/>
          </a:prstGeom>
        </p:spPr>
      </p:pic>
      <p:pic>
        <p:nvPicPr>
          <p:cNvPr id="25" name="Object 24"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6038850"/>
            <a:ext cx="2085975" cy="1247775"/>
          </a:xfrm>
          <a:prstGeom prst="rect">
            <a:avLst/>
          </a:prstGeom>
        </p:spPr>
      </p:pic>
      <p:pic>
        <p:nvPicPr>
          <p:cNvPr id="26" name="Object 25"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7258050"/>
            <a:ext cx="2085975" cy="1247775"/>
          </a:xfrm>
          <a:prstGeom prst="rect">
            <a:avLst/>
          </a:prstGeom>
        </p:spPr>
      </p:pic>
      <p:pic>
        <p:nvPicPr>
          <p:cNvPr id="27" name="Object 26" descr="preencoded.png"/>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6202025" y="8477251"/>
            <a:ext cx="2085975" cy="1257300"/>
          </a:xfrm>
          <a:prstGeom prst="rect">
            <a:avLst/>
          </a:prstGeom>
        </p:spPr>
      </p:pic>
      <p:pic>
        <p:nvPicPr>
          <p:cNvPr id="28" name="Object 27"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3268376" y="8477250"/>
            <a:ext cx="2953104" cy="1257300"/>
          </a:xfrm>
          <a:prstGeom prst="rect">
            <a:avLst/>
          </a:prstGeom>
        </p:spPr>
      </p:pic>
      <p:pic>
        <p:nvPicPr>
          <p:cNvPr id="29" name="Object 28"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68730" y="7258050"/>
            <a:ext cx="2953103" cy="1571625"/>
          </a:xfrm>
          <a:prstGeom prst="rect">
            <a:avLst/>
          </a:prstGeom>
        </p:spPr>
      </p:pic>
      <p:pic>
        <p:nvPicPr>
          <p:cNvPr id="30" name="Object 29"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68730" y="6038850"/>
            <a:ext cx="2953103" cy="1562100"/>
          </a:xfrm>
          <a:prstGeom prst="rect">
            <a:avLst/>
          </a:prstGeom>
        </p:spPr>
      </p:pic>
      <p:pic>
        <p:nvPicPr>
          <p:cNvPr id="31" name="Object 30"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68730" y="4819650"/>
            <a:ext cx="2953103" cy="1562100"/>
          </a:xfrm>
          <a:prstGeom prst="rect">
            <a:avLst/>
          </a:prstGeom>
        </p:spPr>
      </p:pic>
      <p:pic>
        <p:nvPicPr>
          <p:cNvPr id="32" name="Object 31"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68730" y="3600450"/>
            <a:ext cx="2953103" cy="1571625"/>
          </a:xfrm>
          <a:prstGeom prst="rect">
            <a:avLst/>
          </a:prstGeom>
        </p:spPr>
      </p:pic>
      <p:pic>
        <p:nvPicPr>
          <p:cNvPr id="33" name="Object 32"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49275" y="2381250"/>
            <a:ext cx="2953103" cy="1571625"/>
          </a:xfrm>
          <a:prstGeom prst="rect">
            <a:avLst/>
          </a:prstGeom>
        </p:spPr>
      </p:pic>
      <p:pic>
        <p:nvPicPr>
          <p:cNvPr id="34" name="Object 33" descr="preencoded.png"/>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13249275" y="876300"/>
            <a:ext cx="5038725" cy="1504950"/>
          </a:xfrm>
          <a:prstGeom prst="rect">
            <a:avLst/>
          </a:prstGeom>
        </p:spPr>
      </p:pic>
      <p:sp>
        <p:nvSpPr>
          <p:cNvPr id="55" name="Object54"/>
          <p:cNvSpPr/>
          <p:nvPr/>
        </p:nvSpPr>
        <p:spPr>
          <a:xfrm>
            <a:off x="10039350" y="2277139"/>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a:solidFill>
                  <a:srgbClr val="F0F2FB"/>
                </a:solidFill>
                <a:latin typeface="Noto Serif JP Regular" pitchFamily="34" charset="0"/>
                <a:ea typeface="Noto Serif JP Regular" pitchFamily="34" charset="-122"/>
                <a:cs typeface="Noto Serif JP Regular" pitchFamily="34" charset="-120"/>
              </a:rPr>
              <a:t>制作条件</a:t>
            </a:r>
            <a:endParaRPr lang="en-US" sz="1050"/>
          </a:p>
        </p:txBody>
      </p:sp>
      <p:sp>
        <p:nvSpPr>
          <p:cNvPr id="56" name="Object55"/>
          <p:cNvSpPr/>
          <p:nvPr/>
        </p:nvSpPr>
        <p:spPr>
          <a:xfrm>
            <a:off x="7845424" y="2876962"/>
            <a:ext cx="5076825" cy="3186085"/>
          </a:xfrm>
          <a:prstGeom prst="rect">
            <a:avLst/>
          </a:prstGeom>
          <a:noFill/>
          <a:ln/>
        </p:spPr>
        <p:txBody>
          <a:bodyPr wrap="square" lIns="0" tIns="0" rIns="0" bIns="0" rtlCol="0" anchor="t" anchorCtr="0">
            <a:noAutofit/>
          </a:bodyPr>
          <a:lstStyle/>
          <a:p>
            <a:pPr marL="171450" indent="-171450" algn="l">
              <a:lnSpc>
                <a:spcPts val="1785"/>
              </a:lnSpc>
              <a:buFont typeface="Arial" panose="020B0604020202020204" pitchFamily="34" charset="0"/>
              <a:buChar char="•"/>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撮影：1日</a:t>
            </a:r>
          </a:p>
          <a:p>
            <a:pPr marL="171450" indent="-171450">
              <a:lnSpc>
                <a:spcPts val="1785"/>
              </a:lnSpc>
              <a:buFont typeface="Arial" panose="020B0604020202020204" pitchFamily="34" charset="0"/>
              <a:buChar char="•"/>
            </a:pP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撮影場所：都内近郊の依頼主オフィスを想定、</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lang="ja-JP" altLang="en-US" sz="1050">
                <a:solidFill>
                  <a:srgbClr val="02022E"/>
                </a:solidFill>
              </a:rPr>
            </a:br>
            <a:r>
              <a:rPr lang="en-US" altLang="ja-JP" sz="900" b="0" i="0" kern="0" spc="9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lang="ja-JP" altLang="en-US" sz="900">
                <a:solidFill>
                  <a:srgbClr val="02022E"/>
                </a:solidFill>
              </a:rPr>
            </a:br>
            <a:r>
              <a:rPr lang="en-US" altLang="ja-JP" sz="900" b="0" i="0" kern="0" spc="90">
                <a:solidFill>
                  <a:srgbClr val="02022E"/>
                </a:solidFill>
                <a:latin typeface="Noto Serif JP Regular" pitchFamily="34" charset="0"/>
                <a:ea typeface="Noto Serif JP Regular" pitchFamily="34" charset="-122"/>
                <a:cs typeface="Noto Serif JP Regular" pitchFamily="34" charset="-120"/>
              </a:rPr>
              <a:t>※</a:t>
            </a:r>
            <a:r>
              <a:rPr lang="ja-JP" alt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altLang="ja-JP" sz="900" b="0" i="0" kern="0" spc="90">
              <a:solidFill>
                <a:srgbClr val="02022E"/>
              </a:solidFill>
              <a:latin typeface="Noto Serif JP Regular" pitchFamily="34" charset="0"/>
              <a:ea typeface="Noto Serif JP Regular" pitchFamily="34" charset="-122"/>
              <a:cs typeface="Noto Serif JP Regular" pitchFamily="34" charset="-120"/>
            </a:endParaRPr>
          </a:p>
          <a:p>
            <a:pPr marL="171450" indent="-171450">
              <a:lnSpc>
                <a:spcPts val="1785"/>
              </a:lnSpc>
              <a:buFont typeface="Arial" panose="020B0604020202020204" pitchFamily="34" charset="0"/>
              <a:buChar char="•"/>
            </a:pPr>
            <a:r>
              <a:rPr lang="ja-JP" altLang="en-US" sz="1050" kern="0" spc="90">
                <a:solidFill>
                  <a:srgbClr val="02022E"/>
                </a:solidFill>
                <a:latin typeface="Noto Serif JP Regular" pitchFamily="34" charset="0"/>
                <a:ea typeface="Noto Serif JP Regular" pitchFamily="34" charset="-122"/>
                <a:cs typeface="Noto Serif JP Regular" pitchFamily="34" charset="-120"/>
              </a:rPr>
              <a:t>出演者</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a:t>
            </a:r>
          </a:p>
          <a:p>
            <a:pPr algn="l">
              <a:lnSpc>
                <a:spcPts val="1785"/>
              </a:lnSpc>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BRAND VIEW</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：依頼主にて手配（</a:t>
            </a: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1</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a:t>
            </a: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2</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名程度想定）</a:t>
            </a:r>
            <a:br>
              <a:rPr lang="ja-JP" altLang="en-US" sz="1050">
                <a:solidFill>
                  <a:srgbClr val="02022E"/>
                </a:solidFill>
              </a:rPr>
            </a:b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CUSTOMER VIEW</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：制作会社にてインフルエンサー手配</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a:t>
            </a:r>
            <a:r>
              <a:rPr lang="en-US" altLang="ja-JP" sz="1050" kern="0" spc="105">
                <a:solidFill>
                  <a:srgbClr val="02022E"/>
                </a:solidFill>
                <a:latin typeface="Noto Serif JP Regular" pitchFamily="34" charset="0"/>
                <a:ea typeface="Noto Serif JP Regular" pitchFamily="34" charset="-122"/>
                <a:cs typeface="Noto Serif JP Regular" pitchFamily="34" charset="-120"/>
              </a:rPr>
              <a:t>1</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名まで）</a:t>
            </a:r>
            <a:endParaRPr lang="ja-JP" altLang="en-US" sz="1050" b="0" i="0" kern="0" spc="105">
              <a:solidFill>
                <a:srgbClr val="02022E"/>
              </a:solidFill>
              <a:latin typeface="Noto Serif JP Regular" pitchFamily="34" charset="0"/>
              <a:ea typeface="Noto Serif JP Regular" pitchFamily="34" charset="-122"/>
              <a:cs typeface="Noto Serif JP Regular" pitchFamily="34" charset="-120"/>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altLang="ja-JP" sz="1050">
              <a:solidFill>
                <a:srgbClr val="02022E"/>
              </a:solidFill>
            </a:endParaRPr>
          </a:p>
          <a:p>
            <a:pPr marL="171450" indent="-171450">
              <a:lnSpc>
                <a:spcPts val="1785"/>
              </a:lnSpc>
              <a:buFont typeface="Arial" panose="020B0604020202020204" pitchFamily="34" charset="0"/>
              <a:buChar char="•"/>
            </a:pPr>
            <a:r>
              <a:rPr lang="en-US" altLang="ja-JP" sz="1050" b="0" i="0" kern="0" spc="105">
                <a:solidFill>
                  <a:srgbClr val="02022E"/>
                </a:solidFill>
                <a:latin typeface="Noto Serif JP Regular" pitchFamily="34" charset="0"/>
                <a:ea typeface="Noto Serif JP Regular" pitchFamily="34" charset="-122"/>
                <a:cs typeface="Noto Serif JP Regular" pitchFamily="34" charset="-120"/>
              </a:rPr>
              <a:t>修正回数は2回まで</a:t>
            </a:r>
            <a:endParaRPr lang="en-US" altLang="ja-JP" sz="1050">
              <a:solidFill>
                <a:srgbClr val="02022E"/>
              </a:solidFill>
            </a:endParaRPr>
          </a:p>
        </p:txBody>
      </p:sp>
      <p:sp>
        <p:nvSpPr>
          <p:cNvPr id="68" name="テキスト プレースホルダー 67">
            <a:extLst>
              <a:ext uri="{FF2B5EF4-FFF2-40B4-BE49-F238E27FC236}">
                <a16:creationId xmlns:a16="http://schemas.microsoft.com/office/drawing/2014/main" id="{CE6F1ADB-E0D0-D3FE-D9C0-6222F2DCBA1D}"/>
              </a:ext>
            </a:extLst>
          </p:cNvPr>
          <p:cNvSpPr>
            <a:spLocks noGrp="1"/>
          </p:cNvSpPr>
          <p:nvPr>
            <p:ph type="body" sz="quarter" idx="10"/>
          </p:nvPr>
        </p:nvSpPr>
        <p:spPr>
          <a:xfrm>
            <a:off x="674805" y="129266"/>
            <a:ext cx="6268360" cy="639762"/>
          </a:xfrm>
        </p:spPr>
        <p:txBody>
          <a:bodyPr/>
          <a:lstStyle/>
          <a:p>
            <a:r>
              <a:rPr lang="ja-JP" altLang="en-US"/>
              <a:t>制作メニュー </a:t>
            </a:r>
            <a:r>
              <a:rPr lang="es-ES" altLang="ja-JP"/>
              <a:t>TREND SCAPE</a:t>
            </a:r>
            <a:endParaRPr lang="ja-JP" altLang="en-US"/>
          </a:p>
        </p:txBody>
      </p:sp>
      <p:sp>
        <p:nvSpPr>
          <p:cNvPr id="121" name="テキスト プレースホルダー 120">
            <a:extLst>
              <a:ext uri="{FF2B5EF4-FFF2-40B4-BE49-F238E27FC236}">
                <a16:creationId xmlns:a16="http://schemas.microsoft.com/office/drawing/2014/main" id="{0B04C672-9BDC-C681-F7F4-72862A6BB797}"/>
              </a:ext>
            </a:extLst>
          </p:cNvPr>
          <p:cNvSpPr>
            <a:spLocks noGrp="1"/>
          </p:cNvSpPr>
          <p:nvPr>
            <p:ph type="body" sz="quarter" idx="11"/>
          </p:nvPr>
        </p:nvSpPr>
        <p:spPr>
          <a:xfrm>
            <a:off x="6829426" y="127194"/>
            <a:ext cx="10969044" cy="639762"/>
          </a:xfrm>
        </p:spPr>
        <p:txBody>
          <a:bodyPr/>
          <a:lstStyle/>
          <a:p>
            <a:r>
              <a:rPr lang="ja-JP" altLang="en-US"/>
              <a:t>企業が伝えたい商品</a:t>
            </a:r>
            <a:r>
              <a:rPr lang="en-US" altLang="ja-JP"/>
              <a:t>/</a:t>
            </a:r>
            <a:r>
              <a:rPr lang="ja-JP" altLang="en-US"/>
              <a:t>サービスを、世の中のトレンド文脈と絡めて紹介することで、より自然な形のニュースコンテンツとしてお客様にお届けします。制作では２種類のフォーマットをご提供可能です。</a:t>
            </a:r>
          </a:p>
        </p:txBody>
      </p:sp>
      <p:sp>
        <p:nvSpPr>
          <p:cNvPr id="171" name="Object78">
            <a:extLst>
              <a:ext uri="{FF2B5EF4-FFF2-40B4-BE49-F238E27FC236}">
                <a16:creationId xmlns:a16="http://schemas.microsoft.com/office/drawing/2014/main" id="{031EE874-B5FA-3AA3-D4D8-653DBE3D18A7}"/>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FFFFFF"/>
                </a:solidFill>
                <a:latin typeface="Noto Serif JP Regular" pitchFamily="34" charset="0"/>
                <a:ea typeface="Noto Serif JP Regular" pitchFamily="34" charset="-122"/>
                <a:cs typeface="Noto Serif JP Regular" pitchFamily="34" charset="-120"/>
              </a:rPr>
              <a:t>配信開始</a:t>
            </a:r>
            <a:endParaRPr lang="en-US"/>
          </a:p>
        </p:txBody>
      </p:sp>
      <p:sp>
        <p:nvSpPr>
          <p:cNvPr id="172" name="Object79">
            <a:extLst>
              <a:ext uri="{FF2B5EF4-FFF2-40B4-BE49-F238E27FC236}">
                <a16:creationId xmlns:a16="http://schemas.microsoft.com/office/drawing/2014/main" id="{CA6BFBB5-DFBA-7CEE-3EF5-73A53EB74A56}"/>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納品</a:t>
            </a:r>
            <a:endParaRPr lang="en-US">
              <a:solidFill>
                <a:srgbClr val="02022E"/>
              </a:solidFill>
            </a:endParaRPr>
          </a:p>
        </p:txBody>
      </p:sp>
      <p:sp>
        <p:nvSpPr>
          <p:cNvPr id="173" name="Object80">
            <a:extLst>
              <a:ext uri="{FF2B5EF4-FFF2-40B4-BE49-F238E27FC236}">
                <a16:creationId xmlns:a16="http://schemas.microsoft.com/office/drawing/2014/main" id="{469EAD7C-F9A2-122F-1ECB-F7DFF49741A8}"/>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修正期間</a:t>
            </a:r>
            <a:endParaRPr lang="en-US">
              <a:solidFill>
                <a:srgbClr val="02022E"/>
              </a:solidFill>
            </a:endParaRPr>
          </a:p>
        </p:txBody>
      </p:sp>
      <p:sp>
        <p:nvSpPr>
          <p:cNvPr id="174" name="Object81">
            <a:extLst>
              <a:ext uri="{FF2B5EF4-FFF2-40B4-BE49-F238E27FC236}">
                <a16:creationId xmlns:a16="http://schemas.microsoft.com/office/drawing/2014/main" id="{99314F44-42F2-D1A2-0AD1-16570866C868}"/>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編集期間</a:t>
            </a:r>
            <a:endParaRPr lang="en-US">
              <a:solidFill>
                <a:srgbClr val="02022E"/>
              </a:solidFill>
            </a:endParaRPr>
          </a:p>
        </p:txBody>
      </p:sp>
      <p:sp>
        <p:nvSpPr>
          <p:cNvPr id="175" name="Object82">
            <a:extLst>
              <a:ext uri="{FF2B5EF4-FFF2-40B4-BE49-F238E27FC236}">
                <a16:creationId xmlns:a16="http://schemas.microsoft.com/office/drawing/2014/main" id="{1D32EC4D-3399-3BAF-8407-3A8795E7993E}"/>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a:solidFill>
                <a:srgbClr val="02022E"/>
              </a:solidFill>
            </a:endParaRPr>
          </a:p>
        </p:txBody>
      </p:sp>
      <p:sp>
        <p:nvSpPr>
          <p:cNvPr id="176" name="Object83">
            <a:extLst>
              <a:ext uri="{FF2B5EF4-FFF2-40B4-BE49-F238E27FC236}">
                <a16:creationId xmlns:a16="http://schemas.microsoft.com/office/drawing/2014/main" id="{36295EB1-6F52-393B-12FF-43F35A6D1330}"/>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50営業日前</a:t>
            </a:r>
            <a:endParaRPr lang="en-US">
              <a:solidFill>
                <a:srgbClr val="02022E"/>
              </a:solidFill>
            </a:endParaRPr>
          </a:p>
        </p:txBody>
      </p:sp>
      <p:sp>
        <p:nvSpPr>
          <p:cNvPr id="177" name="Object84">
            <a:extLst>
              <a:ext uri="{FF2B5EF4-FFF2-40B4-BE49-F238E27FC236}">
                <a16:creationId xmlns:a16="http://schemas.microsoft.com/office/drawing/2014/main" id="{0A5F04E1-4B50-5F18-6C57-70EEA2771189}"/>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40</a:t>
            </a:r>
            <a:r>
              <a:rPr lang="en-US" b="0" i="0" kern="0" spc="150">
                <a:solidFill>
                  <a:srgbClr val="02022E"/>
                </a:solidFill>
                <a:latin typeface="Noto Serif JP Regular" pitchFamily="34" charset="0"/>
                <a:ea typeface="Noto Serif JP Regular" pitchFamily="34" charset="-122"/>
                <a:cs typeface="Noto Serif JP Regular" pitchFamily="34" charset="-120"/>
              </a:rPr>
              <a:t>-30営業日</a:t>
            </a:r>
            <a:endParaRPr lang="en-US">
              <a:solidFill>
                <a:srgbClr val="02022E"/>
              </a:solidFill>
            </a:endParaRPr>
          </a:p>
        </p:txBody>
      </p:sp>
      <p:sp>
        <p:nvSpPr>
          <p:cNvPr id="178" name="Object85">
            <a:extLst>
              <a:ext uri="{FF2B5EF4-FFF2-40B4-BE49-F238E27FC236}">
                <a16:creationId xmlns:a16="http://schemas.microsoft.com/office/drawing/2014/main" id="{8E6AF09A-2B2E-69D3-878C-C21DDA6AB0D6}"/>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30</a:t>
            </a:r>
            <a:r>
              <a:rPr lang="en-US" b="0" i="0" kern="0" spc="150">
                <a:solidFill>
                  <a:srgbClr val="02022E"/>
                </a:solidFill>
                <a:latin typeface="Noto Serif JP Regular" pitchFamily="34" charset="0"/>
                <a:ea typeface="Noto Serif JP Regular" pitchFamily="34" charset="-122"/>
                <a:cs typeface="Noto Serif JP Regular" pitchFamily="34" charset="-120"/>
              </a:rPr>
              <a:t>-20営業日前</a:t>
            </a:r>
            <a:endParaRPr lang="en-US">
              <a:solidFill>
                <a:srgbClr val="02022E"/>
              </a:solidFill>
            </a:endParaRPr>
          </a:p>
        </p:txBody>
      </p:sp>
      <p:sp>
        <p:nvSpPr>
          <p:cNvPr id="179" name="Object86">
            <a:extLst>
              <a:ext uri="{FF2B5EF4-FFF2-40B4-BE49-F238E27FC236}">
                <a16:creationId xmlns:a16="http://schemas.microsoft.com/office/drawing/2014/main" id="{96601EA4-2C02-4F31-0EBB-6DC4903DDCA9}"/>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20-10営業日前</a:t>
            </a:r>
            <a:endParaRPr lang="en-US">
              <a:solidFill>
                <a:srgbClr val="02022E"/>
              </a:solidFill>
            </a:endParaRPr>
          </a:p>
        </p:txBody>
      </p:sp>
      <p:sp>
        <p:nvSpPr>
          <p:cNvPr id="180" name="Object87">
            <a:extLst>
              <a:ext uri="{FF2B5EF4-FFF2-40B4-BE49-F238E27FC236}">
                <a16:creationId xmlns:a16="http://schemas.microsoft.com/office/drawing/2014/main" id="{26FAF09B-44C9-0754-3515-6FD83142E807}"/>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10</a:t>
            </a:r>
            <a:r>
              <a:rPr lang="en-US" b="0" i="0" kern="0" spc="150">
                <a:solidFill>
                  <a:srgbClr val="02022E"/>
                </a:solidFill>
                <a:latin typeface="Noto Serif JP Regular" pitchFamily="34" charset="0"/>
                <a:ea typeface="Noto Serif JP Regular" pitchFamily="34" charset="-122"/>
                <a:cs typeface="Noto Serif JP Regular" pitchFamily="34" charset="-120"/>
              </a:rPr>
              <a:t>営業日前</a:t>
            </a:r>
            <a:endParaRPr lang="en-US">
              <a:solidFill>
                <a:srgbClr val="02022E"/>
              </a:solidFill>
            </a:endParaRPr>
          </a:p>
        </p:txBody>
      </p:sp>
      <p:sp>
        <p:nvSpPr>
          <p:cNvPr id="181" name="Object88">
            <a:extLst>
              <a:ext uri="{FF2B5EF4-FFF2-40B4-BE49-F238E27FC236}">
                <a16:creationId xmlns:a16="http://schemas.microsoft.com/office/drawing/2014/main" id="{0AD2AEAF-59BF-29D0-A7AF-9DF1A3AACBEE}"/>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撮影準備・撮影期間</a:t>
            </a:r>
            <a:endParaRPr lang="en-US">
              <a:solidFill>
                <a:srgbClr val="02022E"/>
              </a:solidFill>
            </a:endParaRPr>
          </a:p>
        </p:txBody>
      </p:sp>
      <p:sp>
        <p:nvSpPr>
          <p:cNvPr id="182" name="Object92">
            <a:extLst>
              <a:ext uri="{FF2B5EF4-FFF2-40B4-BE49-F238E27FC236}">
                <a16:creationId xmlns:a16="http://schemas.microsoft.com/office/drawing/2014/main" id="{06111151-88D9-ECC2-481A-055E8AE0BB6D}"/>
              </a:ext>
            </a:extLst>
          </p:cNvPr>
          <p:cNvSpPr/>
          <p:nvPr/>
        </p:nvSpPr>
        <p:spPr>
          <a:xfrm>
            <a:off x="14880478" y="1260192"/>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a:solidFill>
                <a:srgbClr val="02022E"/>
              </a:solidFill>
            </a:endParaRPr>
          </a:p>
        </p:txBody>
      </p:sp>
      <p:graphicFrame>
        <p:nvGraphicFramePr>
          <p:cNvPr id="113" name="表 32">
            <a:extLst>
              <a:ext uri="{FF2B5EF4-FFF2-40B4-BE49-F238E27FC236}">
                <a16:creationId xmlns:a16="http://schemas.microsoft.com/office/drawing/2014/main" id="{AED1AB1F-71DF-EDAE-3356-A96B1AB58C9B}"/>
              </a:ext>
            </a:extLst>
          </p:cNvPr>
          <p:cNvGraphicFramePr>
            <a:graphicFrameLocks noGrp="1"/>
          </p:cNvGraphicFramePr>
          <p:nvPr>
            <p:extLst>
              <p:ext uri="{D42A27DB-BD31-4B8C-83A1-F6EECF244321}">
                <p14:modId xmlns:p14="http://schemas.microsoft.com/office/powerpoint/2010/main" val="3256644071"/>
              </p:ext>
            </p:extLst>
          </p:nvPr>
        </p:nvGraphicFramePr>
        <p:xfrm>
          <a:off x="333243" y="2117538"/>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endPar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4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Off </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 </a:t>
                      </a: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Beat</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株式会社</a:t>
                      </a:r>
                      <a:endParaRPr lang="en-US" altLang="ja-JP" sz="12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250万円（グロス税別</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
        <p:nvSpPr>
          <p:cNvPr id="10" name="Object74">
            <a:extLst>
              <a:ext uri="{FF2B5EF4-FFF2-40B4-BE49-F238E27FC236}">
                <a16:creationId xmlns:a16="http://schemas.microsoft.com/office/drawing/2014/main" id="{47BC7D23-D001-CB33-DFB2-C2F30E0338B2}"/>
              </a:ext>
            </a:extLst>
          </p:cNvPr>
          <p:cNvSpPr/>
          <p:nvPr/>
        </p:nvSpPr>
        <p:spPr>
          <a:xfrm>
            <a:off x="4958024" y="6819900"/>
            <a:ext cx="7147399" cy="2482411"/>
          </a:xfrm>
          <a:prstGeom prst="rect">
            <a:avLst/>
          </a:prstGeom>
          <a:noFill/>
          <a:ln/>
        </p:spPr>
        <p:txBody>
          <a:bodyPr wrap="square" lIns="0" tIns="0" rIns="0" bIns="0" rtlCol="0" anchor="t" anchorCtr="0">
            <a:spAutoFit/>
          </a:bodyPr>
          <a:lstStyle/>
          <a:p>
            <a:pPr>
              <a:lnSpc>
                <a:spcPts val="1530"/>
              </a:lnSpc>
            </a:pPr>
            <a:r>
              <a:rPr lang="en-US" altLang="ja-JP" sz="14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altLang="ja-JP" sz="1400" dirty="0"/>
          </a:p>
          <a:p>
            <a:pPr marL="171450" indent="-171450" algn="l">
              <a:lnSpc>
                <a:spcPts val="1530"/>
              </a:lnSpc>
              <a:buFont typeface="Arial" panose="020B0604020202020204" pitchFamily="34" charset="0"/>
              <a:buChar char="•"/>
            </a:pPr>
            <a:r>
              <a:rPr lang="en-US" sz="900" b="0" i="0" kern="0" spc="90" dirty="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p>
          <a:p>
            <a:pPr marL="171450" indent="-171450">
              <a:lnSpc>
                <a:spcPts val="1530"/>
              </a:lnSpc>
              <a:buFont typeface="Arial" panose="020B0604020202020204" pitchFamily="34" charset="0"/>
              <a:buChar char="•"/>
            </a:pPr>
            <a:r>
              <a:rPr lang="ja-JP" altLang="en-US" sz="900" kern="0" spc="90">
                <a:solidFill>
                  <a:srgbClr val="34363D"/>
                </a:solidFill>
                <a:latin typeface="Noto Sans JP Light" pitchFamily="34" charset="0"/>
                <a:ea typeface="Noto Sans JP Light" pitchFamily="34" charset="-122"/>
                <a:cs typeface="Noto Sans JP Light" pitchFamily="34" charset="-120"/>
              </a:rPr>
              <a:t>素材の使用期間は、最初の掲載から</a:t>
            </a:r>
            <a:r>
              <a:rPr lang="en-US" altLang="ja-JP" sz="900" kern="0" spc="90" dirty="0">
                <a:solidFill>
                  <a:srgbClr val="34363D"/>
                </a:solidFill>
                <a:latin typeface="Noto Sans JP Light" pitchFamily="34" charset="0"/>
                <a:ea typeface="Noto Sans JP Light" pitchFamily="34" charset="-122"/>
                <a:cs typeface="Noto Sans JP Light" pitchFamily="34" charset="-120"/>
              </a:rPr>
              <a:t>6</a:t>
            </a:r>
            <a:r>
              <a:rPr lang="ja-JP" altLang="en-US" sz="900" kern="0" spc="90">
                <a:solidFill>
                  <a:srgbClr val="34363D"/>
                </a:solidFill>
                <a:latin typeface="Noto Sans JP Light" pitchFamily="34" charset="0"/>
                <a:ea typeface="Noto Sans JP Light" pitchFamily="34" charset="-122"/>
                <a:cs typeface="Noto Sans JP Light" pitchFamily="34" charset="-120"/>
              </a:rPr>
              <a:t>ヶ月間となります</a:t>
            </a:r>
            <a:endParaRPr lang="en-US" altLang="ja-JP" sz="900" kern="0" spc="90" dirty="0">
              <a:solidFill>
                <a:srgbClr val="34363D"/>
              </a:solidFill>
              <a:latin typeface="Noto Sans JP Light" pitchFamily="34" charset="0"/>
              <a:ea typeface="Noto Sans JP Light" pitchFamily="34" charset="-122"/>
              <a:cs typeface="Noto Sans JP Light" pitchFamily="34" charset="-120"/>
            </a:endParaRPr>
          </a:p>
          <a:p>
            <a:pPr marL="171450" indent="-171450" algn="l">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altLang="ja-JP" sz="900" dirty="0">
              <a:solidFill>
                <a:srgbClr val="34363D"/>
              </a:solidFill>
            </a:endParaRPr>
          </a:p>
          <a:p>
            <a:pPr marL="171450" indent="-171450">
              <a:lnSpc>
                <a:spcPts val="1530"/>
              </a:lnSpc>
              <a:buFont typeface="Arial" panose="020B0604020202020204" pitchFamily="34" charset="0"/>
              <a:buChar char="•"/>
            </a:pPr>
            <a:r>
              <a:rPr lang="en-US" altLang="ja-JP"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altLang="ja-JP" sz="900" dirty="0">
              <a:solidFill>
                <a:srgbClr val="34363D"/>
              </a:solidFill>
            </a:endParaRPr>
          </a:p>
        </p:txBody>
      </p:sp>
      <p:sp>
        <p:nvSpPr>
          <p:cNvPr id="11" name="Object73">
            <a:extLst>
              <a:ext uri="{FF2B5EF4-FFF2-40B4-BE49-F238E27FC236}">
                <a16:creationId xmlns:a16="http://schemas.microsoft.com/office/drawing/2014/main" id="{42334884-94AA-CEE9-2196-F30624B8F04E}"/>
              </a:ext>
            </a:extLst>
          </p:cNvPr>
          <p:cNvSpPr/>
          <p:nvPr/>
        </p:nvSpPr>
        <p:spPr>
          <a:xfrm>
            <a:off x="333243" y="6756735"/>
            <a:ext cx="4466852" cy="1976225"/>
          </a:xfrm>
          <a:prstGeom prst="rect">
            <a:avLst/>
          </a:prstGeom>
          <a:noFill/>
          <a:ln/>
        </p:spPr>
        <p:txBody>
          <a:bodyPr wrap="square" lIns="0" tIns="0" rIns="0" bIns="0" rtlCol="0" anchor="t" anchorCtr="0">
            <a:spAutoFit/>
          </a:bodyPr>
          <a:lstStyle/>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altLang="ja-JP" sz="1050" dirty="0">
              <a:solidFill>
                <a:srgbClr val="02022E"/>
              </a:solidFill>
            </a:endParaRPr>
          </a:p>
          <a:p>
            <a:pPr algn="l">
              <a:lnSpc>
                <a:spcPts val="2100"/>
              </a:lnSpc>
            </a:pPr>
            <a:endParaRPr lang="en-US" sz="1050" b="0" i="0" kern="0" spc="105" dirty="0">
              <a:solidFill>
                <a:schemeClr val="bg1"/>
              </a:solidFill>
              <a:highlight>
                <a:srgbClr val="2F3B6C"/>
              </a:highlight>
              <a:latin typeface="Noto Serif JP Regular" pitchFamily="34" charset="0"/>
              <a:ea typeface="Noto Serif JP Regular" pitchFamily="34" charset="-122"/>
              <a:cs typeface="Noto Serif JP Regular" pitchFamily="34" charset="-120"/>
            </a:endParaRPr>
          </a:p>
          <a:p>
            <a:pPr algn="l">
              <a:lnSpc>
                <a:spcPts val="2100"/>
              </a:lnSpc>
            </a:pPr>
            <a:r>
              <a:rPr lang="en-US" sz="1050" b="0" i="0" kern="0" spc="105" dirty="0">
                <a:solidFill>
                  <a:schemeClr val="bg1"/>
                </a:solidFill>
                <a:highlight>
                  <a:srgbClr val="2F3B6C"/>
                </a:highlight>
                <a:latin typeface="Noto Serif JP Regular" pitchFamily="34" charset="0"/>
                <a:ea typeface="Noto Serif JP Regular" pitchFamily="34" charset="-122"/>
                <a:cs typeface="Noto Serif JP Regular" pitchFamily="34" charset="-120"/>
              </a:rPr>
              <a:t> </a:t>
            </a:r>
            <a:r>
              <a:rPr lang="en-US" sz="1200" b="0" i="0" kern="0" spc="105" dirty="0">
                <a:solidFill>
                  <a:schemeClr val="bg1"/>
                </a:solidFill>
                <a:highlight>
                  <a:srgbClr val="2F3B6C"/>
                </a:highlight>
                <a:latin typeface="Noto Serif JP Regular" pitchFamily="34" charset="0"/>
                <a:ea typeface="Noto Serif JP Regular" pitchFamily="34" charset="-122"/>
                <a:cs typeface="Noto Serif JP Regular" pitchFamily="34" charset="-120"/>
              </a:rPr>
              <a:t>冠なし | タイトルを削除したもの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費用：250,000円(15秒の場合) / 150,000円(30秒の場合)</a:t>
            </a:r>
          </a:p>
          <a:p>
            <a:pPr>
              <a:lnSpc>
                <a:spcPts val="2100"/>
              </a:lnSpc>
            </a:pPr>
            <a:endParaRPr lang="en-US" altLang="ja-JP" sz="1050" kern="0" spc="105" dirty="0">
              <a:solidFill>
                <a:srgbClr val="02022E"/>
              </a:solidFill>
              <a:latin typeface="Noto Serif JP Regular" pitchFamily="34" charset="0"/>
              <a:ea typeface="Noto Serif JP Regular" pitchFamily="34" charset="-122"/>
            </a:endParaRPr>
          </a:p>
          <a:p>
            <a:pPr algn="l">
              <a:lnSpc>
                <a:spcPts val="2100"/>
              </a:lnSpc>
            </a:pPr>
            <a:r>
              <a:rPr lang="en-US" altLang="ja-JP" sz="1050" b="0" i="0" kern="0" spc="105" dirty="0">
                <a:solidFill>
                  <a:srgbClr val="02022E"/>
                </a:solidFill>
                <a:highlight>
                  <a:srgbClr val="EAD3A3"/>
                </a:highlight>
                <a:latin typeface="Noto Serif JP Regular" pitchFamily="34" charset="0"/>
                <a:ea typeface="Noto Serif JP Regular" pitchFamily="34" charset="-122"/>
                <a:cs typeface="Noto Serif JP Regular" pitchFamily="34" charset="-120"/>
              </a:rPr>
              <a:t>白完パケ | タイトル・字幕を削除したもの</a:t>
            </a: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altLang="ja-JP" sz="1050" dirty="0">
              <a:solidFill>
                <a:srgbClr val="02022E"/>
              </a:solidFill>
            </a:endParaRPr>
          </a:p>
          <a:p>
            <a:pPr>
              <a:lnSpc>
                <a:spcPts val="210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費用：400,000円(15秒の場合) / 250,000円(30秒の場合)</a:t>
            </a:r>
            <a:endParaRPr lang="en-US" altLang="ja-JP" sz="1050" dirty="0">
              <a:solidFill>
                <a:srgbClr val="02022E"/>
              </a:solidFill>
            </a:endParaRPr>
          </a:p>
        </p:txBody>
      </p:sp>
      <p:sp>
        <p:nvSpPr>
          <p:cNvPr id="14" name="Object97">
            <a:extLst>
              <a:ext uri="{FF2B5EF4-FFF2-40B4-BE49-F238E27FC236}">
                <a16:creationId xmlns:a16="http://schemas.microsoft.com/office/drawing/2014/main" id="{6005CD48-FCBC-9AFB-8791-49F14DBD935D}"/>
              </a:ext>
            </a:extLst>
          </p:cNvPr>
          <p:cNvSpPr/>
          <p:nvPr/>
        </p:nvSpPr>
        <p:spPr>
          <a:xfrm>
            <a:off x="3479255" y="1011882"/>
            <a:ext cx="8300086" cy="601127"/>
          </a:xfrm>
          <a:prstGeom prst="rect">
            <a:avLst/>
          </a:prstGeom>
          <a:noFill/>
          <a:ln/>
        </p:spPr>
        <p:txBody>
          <a:bodyPr wrap="square" lIns="0" tIns="0" rIns="0" bIns="0" rtlCol="0" anchor="ctr" anchorCtr="0">
            <a:spAutoFit/>
          </a:bodyPr>
          <a:lstStyle/>
          <a:p>
            <a:pPr>
              <a:lnSpc>
                <a:spcPct val="150000"/>
              </a:lnSpc>
            </a:pPr>
            <a:r>
              <a:rPr lang="en-US" altLang="ja-JP" sz="900" b="0" i="0" kern="0" spc="90">
                <a:solidFill>
                  <a:schemeClr val="bg1"/>
                </a:solidFill>
                <a:highlight>
                  <a:srgbClr val="2F3B6C"/>
                </a:highlight>
                <a:latin typeface="Noto Serif JP Light" pitchFamily="34" charset="0"/>
                <a:ea typeface="Noto Serif JP Light" pitchFamily="34" charset="-122"/>
                <a:cs typeface="Noto Serif JP Light" pitchFamily="34" charset="-120"/>
              </a:rPr>
              <a:t> 2種類のフォーマット</a:t>
            </a:r>
            <a:endParaRPr lang="en-US" altLang="ja-JP" sz="900">
              <a:solidFill>
                <a:schemeClr val="bg1"/>
              </a:solidFill>
              <a:highlight>
                <a:srgbClr val="2F3B6C"/>
              </a:highlight>
            </a:endParaRPr>
          </a:p>
          <a:p>
            <a:pPr>
              <a:lnSpc>
                <a:spcPct val="150000"/>
              </a:lnSpc>
            </a:pPr>
            <a:r>
              <a:rPr lang="en-US" sz="900" b="0" i="0" kern="0" spc="90">
                <a:solidFill>
                  <a:srgbClr val="02022E"/>
                </a:solidFill>
                <a:latin typeface="Noto Serif JP Light" pitchFamily="34" charset="0"/>
                <a:ea typeface="Noto Serif JP Light" pitchFamily="34" charset="-122"/>
                <a:cs typeface="Noto Serif JP Light" pitchFamily="34" charset="-120"/>
              </a:rPr>
              <a:t>BRAND VIEW(企業インタビュー)</a:t>
            </a:r>
            <a:r>
              <a:rPr lang="en-US" altLang="ja-JP" sz="900" b="0" i="0" kern="0" spc="90">
                <a:solidFill>
                  <a:srgbClr val="02022E"/>
                </a:solidFill>
                <a:latin typeface="Noto Serif JP Light" pitchFamily="34" charset="0"/>
                <a:ea typeface="Noto Serif JP Light" pitchFamily="34" charset="-122"/>
                <a:cs typeface="Noto Serif JP Light" pitchFamily="34" charset="-120"/>
              </a:rPr>
              <a:t> ：企業のご担当者様からブランド視点で伝えたい商品 / サービスの魅力をお届け</a:t>
            </a:r>
            <a:endParaRPr lang="en-US" altLang="ja-JP" sz="900">
              <a:solidFill>
                <a:srgbClr val="02022E"/>
              </a:solidFill>
            </a:endParaRPr>
          </a:p>
          <a:p>
            <a:pPr>
              <a:lnSpc>
                <a:spcPct val="150000"/>
              </a:lnSpc>
            </a:pPr>
            <a:r>
              <a:rPr lang="en-US" altLang="ja-JP" sz="900" b="0" i="0" kern="0" spc="90">
                <a:solidFill>
                  <a:srgbClr val="02022E"/>
                </a:solidFill>
                <a:latin typeface="Noto Serif JP Light" pitchFamily="34" charset="0"/>
                <a:ea typeface="Noto Serif JP Light" pitchFamily="34" charset="-122"/>
                <a:cs typeface="Noto Serif JP Light" pitchFamily="34" charset="-120"/>
              </a:rPr>
              <a:t>CUSTOMER VIEW(一般消費者インタビュー)</a:t>
            </a:r>
            <a:r>
              <a:rPr lang="ja-JP" altLang="en-US" sz="900" b="0" i="0" kern="0" spc="90">
                <a:solidFill>
                  <a:srgbClr val="02022E"/>
                </a:solidFill>
                <a:latin typeface="Noto Serif JP Light" pitchFamily="34" charset="0"/>
                <a:ea typeface="Noto Serif JP Light" pitchFamily="34" charset="-122"/>
                <a:cs typeface="Noto Serif JP Light" pitchFamily="34" charset="-120"/>
              </a:rPr>
              <a:t>：</a:t>
            </a:r>
            <a:r>
              <a:rPr lang="en-US" altLang="ja-JP" sz="900" b="0" i="0" kern="0" spc="90">
                <a:solidFill>
                  <a:srgbClr val="02022E"/>
                </a:solidFill>
                <a:latin typeface="Noto Serif JP Light" pitchFamily="34" charset="0"/>
                <a:ea typeface="Noto Serif JP Light" pitchFamily="34" charset="-122"/>
                <a:cs typeface="Noto Serif JP Light" pitchFamily="34" charset="-120"/>
              </a:rPr>
              <a:t> インフルエンサーの方にご出演いただき、利用者視点で感じた商品 / サービスの魅力をお届け</a:t>
            </a:r>
            <a:endParaRPr lang="en-US" altLang="ja-JP" sz="900">
              <a:solidFill>
                <a:srgbClr val="02022E"/>
              </a:solidFill>
            </a:endParaRPr>
          </a:p>
        </p:txBody>
      </p:sp>
      <p:sp>
        <p:nvSpPr>
          <p:cNvPr id="2" name="Object69">
            <a:extLst>
              <a:ext uri="{FF2B5EF4-FFF2-40B4-BE49-F238E27FC236}">
                <a16:creationId xmlns:a16="http://schemas.microsoft.com/office/drawing/2014/main" id="{B57754ED-EABE-DB48-9270-BF21CFD70081}"/>
              </a:ext>
            </a:extLst>
          </p:cNvPr>
          <p:cNvSpPr/>
          <p:nvPr/>
        </p:nvSpPr>
        <p:spPr>
          <a:xfrm>
            <a:off x="5675514" y="6281930"/>
            <a:ext cx="1974446" cy="203754"/>
          </a:xfrm>
          <a:prstGeom prst="rect">
            <a:avLst/>
          </a:prstGeom>
          <a:noFill/>
          <a:ln/>
        </p:spPr>
        <p:txBody>
          <a:bodyPr wrap="square" lIns="0" tIns="0" rIns="0" bIns="0" rtlCol="0" anchor="ctr" anchorCtr="0">
            <a:noAutofit/>
          </a:bodyPr>
          <a:lstStyle/>
          <a:p>
            <a:pPr algn="ctr">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2次利用および注意事項</a:t>
            </a:r>
            <a:endParaRPr lang="en-US" sz="1050"/>
          </a:p>
        </p:txBody>
      </p:sp>
    </p:spTree>
    <p:extLst>
      <p:ext uri="{BB962C8B-B14F-4D97-AF65-F5344CB8AC3E}">
        <p14:creationId xmlns:p14="http://schemas.microsoft.com/office/powerpoint/2010/main" val="3410878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10">
    <p:bg>
      <p:bgPr>
        <a:solidFill>
          <a:srgbClr val="02022E"/>
        </a:solidFill>
        <a:effectLst/>
      </p:bgPr>
    </p:bg>
    <p:spTree>
      <p:nvGrpSpPr>
        <p:cNvPr id="1" name=""/>
        <p:cNvGrpSpPr/>
        <p:nvPr/>
      </p:nvGrpSpPr>
      <p:grpSpPr>
        <a:xfrm>
          <a:off x="0" y="0"/>
          <a:ext cx="0" cy="0"/>
          <a:chOff x="0" y="0"/>
          <a:chExt cx="0" cy="0"/>
        </a:xfrm>
      </p:grpSpPr>
      <p:pic>
        <p:nvPicPr>
          <p:cNvPr id="6" name="図 5" descr="ノートパソコンを使っている男&#10;&#10;中程度の精度で自動的に生成された説明">
            <a:extLst>
              <a:ext uri="{FF2B5EF4-FFF2-40B4-BE49-F238E27FC236}">
                <a16:creationId xmlns:a16="http://schemas.microsoft.com/office/drawing/2014/main" id="{1DCC4DFA-8DF8-5765-5733-CDC548363CD2}"/>
              </a:ext>
            </a:extLst>
          </p:cNvPr>
          <p:cNvPicPr>
            <a:picLocks noChangeAspect="1"/>
          </p:cNvPicPr>
          <p:nvPr/>
        </p:nvPicPr>
        <p:blipFill>
          <a:blip r:embed="rId3"/>
          <a:stretch>
            <a:fillRect/>
          </a:stretch>
        </p:blipFill>
        <p:spPr>
          <a:xfrm>
            <a:off x="0" y="0"/>
            <a:ext cx="18288000"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8" name="テキスト ボックス 7">
            <a:extLst>
              <a:ext uri="{FF2B5EF4-FFF2-40B4-BE49-F238E27FC236}">
                <a16:creationId xmlns:a16="http://schemas.microsoft.com/office/drawing/2014/main" id="{D404CDAD-B920-00FF-67CF-D515F66320E4}"/>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33</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9" name="Object4">
            <a:extLst>
              <a:ext uri="{FF2B5EF4-FFF2-40B4-BE49-F238E27FC236}">
                <a16:creationId xmlns:a16="http://schemas.microsoft.com/office/drawing/2014/main" id="{64D871BE-E064-4AC9-1D6C-5F757C97E344}"/>
              </a:ext>
            </a:extLst>
          </p:cNvPr>
          <p:cNvSpPr/>
          <p:nvPr/>
        </p:nvSpPr>
        <p:spPr>
          <a:xfrm>
            <a:off x="1006367" y="8610309"/>
            <a:ext cx="5889567" cy="876300"/>
          </a:xfrm>
          <a:prstGeom prst="rect">
            <a:avLst/>
          </a:prstGeom>
          <a:noFill/>
          <a:ln/>
        </p:spPr>
        <p:txBody>
          <a:bodyPr wrap="square" lIns="0" tIns="0" rIns="0" bIns="0" rtlCol="0" anchor="t">
            <a:noAutofit/>
          </a:bodyPr>
          <a:lstStyle/>
          <a:p>
            <a:pPr>
              <a:lnSpc>
                <a:spcPts val="5625"/>
              </a:lnSpc>
            </a:pPr>
            <a:r>
              <a:rPr lang="en-US" altLang="ja-JP" sz="5400" kern="0" spc="816">
                <a:solidFill>
                  <a:srgbClr val="FFFFFF"/>
                </a:solidFill>
                <a:latin typeface="Noto Serif JP Regular" pitchFamily="34" charset="0"/>
                <a:ea typeface="Noto Serif JP Regular" pitchFamily="34" charset="-122"/>
                <a:cs typeface="Noto Serif JP Regular" pitchFamily="34" charset="-120"/>
              </a:rPr>
              <a:t>考査基準</a:t>
            </a:r>
            <a:endParaRPr lang="en-US" sz="5400"/>
          </a:p>
        </p:txBody>
      </p:sp>
      <p:sp>
        <p:nvSpPr>
          <p:cNvPr id="10" name="Object5">
            <a:extLst>
              <a:ext uri="{FF2B5EF4-FFF2-40B4-BE49-F238E27FC236}">
                <a16:creationId xmlns:a16="http://schemas.microsoft.com/office/drawing/2014/main" id="{B3B3ABED-E9C0-6FC4-C040-3206C0F7C10D}"/>
              </a:ext>
            </a:extLst>
          </p:cNvPr>
          <p:cNvSpPr/>
          <p:nvPr/>
        </p:nvSpPr>
        <p:spPr>
          <a:xfrm>
            <a:off x="987170" y="7981278"/>
            <a:ext cx="1495679" cy="335798"/>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６</a:t>
            </a:r>
            <a:endParaRPr lang="en-US" sz="24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13">
    <p:bg>
      <p:bgPr>
        <a:solidFill>
          <a:srgbClr val="F0F2FB"/>
        </a:solidFill>
        <a:effectLst/>
      </p:bgPr>
    </p:bg>
    <p:spTree>
      <p:nvGrpSpPr>
        <p:cNvPr id="1" name=""/>
        <p:cNvGrpSpPr/>
        <p:nvPr/>
      </p:nvGrpSpPr>
      <p:grpSpPr>
        <a:xfrm>
          <a:off x="0" y="0"/>
          <a:ext cx="0" cy="0"/>
          <a:chOff x="0" y="0"/>
          <a:chExt cx="0" cy="0"/>
        </a:xfrm>
      </p:grpSpPr>
      <p:sp>
        <p:nvSpPr>
          <p:cNvPr id="13" name="Object12"/>
          <p:cNvSpPr/>
          <p:nvPr/>
        </p:nvSpPr>
        <p:spPr>
          <a:xfrm>
            <a:off x="304799" y="1181100"/>
            <a:ext cx="15156873" cy="1143000"/>
          </a:xfrm>
          <a:prstGeom prst="rect">
            <a:avLst/>
          </a:prstGeom>
          <a:noFill/>
          <a:ln/>
        </p:spPr>
        <p:txBody>
          <a:bodyPr wrap="square" lIns="0" tIns="0" rIns="0" bIns="0" rtlCol="0" anchor="t">
            <a:noAutofit/>
          </a:bodyPr>
          <a:lstStyle/>
          <a:p>
            <a:pPr algn="l">
              <a:lnSpc>
                <a:spcPts val="30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Tokyo Prime を搭載する加盟タクシー会社は、「タクシーはお客様がリラックスするおもてなしの空間である」、ということを大事にしています。
厳しい広告審査基準を設けることにより、タクシーご乗車のお客様に心地良く映像を見ていただき、
広告主様にも安心してご掲載いただけるよう厳しく内容を吟味して考査を進めております。</a:t>
            </a:r>
            <a:endParaRPr lang="en-US" sz="1500">
              <a:solidFill>
                <a:srgbClr val="02022E"/>
              </a:solidFill>
            </a:endParaRPr>
          </a:p>
        </p:txBody>
      </p:sp>
      <p:sp>
        <p:nvSpPr>
          <p:cNvPr id="55" name="テキスト プレースホルダー 54">
            <a:extLst>
              <a:ext uri="{FF2B5EF4-FFF2-40B4-BE49-F238E27FC236}">
                <a16:creationId xmlns:a16="http://schemas.microsoft.com/office/drawing/2014/main" id="{F58DD10E-FD29-AC30-FAA4-AE48D8651A45}"/>
              </a:ext>
            </a:extLst>
          </p:cNvPr>
          <p:cNvSpPr>
            <a:spLocks noGrp="1"/>
          </p:cNvSpPr>
          <p:nvPr>
            <p:ph type="body" sz="quarter" idx="10"/>
          </p:nvPr>
        </p:nvSpPr>
        <p:spPr/>
        <p:txBody>
          <a:bodyPr/>
          <a:lstStyle/>
          <a:p>
            <a:r>
              <a:rPr lang="ja-JP" altLang="en-US"/>
              <a:t>厳格な掲載基準 </a:t>
            </a:r>
            <a:r>
              <a:rPr lang="en-US" altLang="ja-JP"/>
              <a:t>- </a:t>
            </a:r>
            <a:r>
              <a:rPr lang="es-ES" altLang="ja-JP"/>
              <a:t>NG</a:t>
            </a:r>
            <a:r>
              <a:rPr lang="ja-JP" altLang="en-US"/>
              <a:t>業種</a:t>
            </a:r>
          </a:p>
        </p:txBody>
      </p:sp>
      <p:sp>
        <p:nvSpPr>
          <p:cNvPr id="83" name="Object22">
            <a:extLst>
              <a:ext uri="{FF2B5EF4-FFF2-40B4-BE49-F238E27FC236}">
                <a16:creationId xmlns:a16="http://schemas.microsoft.com/office/drawing/2014/main" id="{715252BA-388E-6120-B364-5FC8353CF0DA}"/>
              </a:ext>
            </a:extLst>
          </p:cNvPr>
          <p:cNvSpPr/>
          <p:nvPr/>
        </p:nvSpPr>
        <p:spPr>
          <a:xfrm>
            <a:off x="607561" y="6395694"/>
            <a:ext cx="9155432" cy="805220"/>
          </a:xfrm>
          <a:prstGeom prst="rect">
            <a:avLst/>
          </a:prstGeom>
          <a:noFill/>
          <a:ln/>
        </p:spPr>
        <p:txBody>
          <a:bodyPr wrap="square" lIns="0" tIns="0" rIns="0" bIns="0" rtlCol="0" anchor="t">
            <a:spAutoFit/>
          </a:bodyPr>
          <a:lstStyle/>
          <a:p>
            <a:pPr marL="285750" indent="-285750">
              <a:lnSpc>
                <a:spcPct val="150000"/>
              </a:lnSpc>
              <a:buClr>
                <a:srgbClr val="BCA46F"/>
              </a:buClr>
              <a:buFont typeface="Wingdings" pitchFamily="2" charset="2"/>
              <a:buChar char="u"/>
            </a:pPr>
            <a:r>
              <a:rPr lang="en-US" altLang="ja-JP" sz="1500" b="0" i="0" kern="0" spc="180" dirty="0">
                <a:solidFill>
                  <a:srgbClr val="02022E"/>
                </a:solidFill>
                <a:latin typeface="Noto Serif JP Regular" pitchFamily="34" charset="0"/>
                <a:ea typeface="Noto Serif JP Regular" pitchFamily="34" charset="-122"/>
                <a:cs typeface="Noto Serif JP Regular" pitchFamily="34" charset="-120"/>
              </a:rPr>
              <a:t>金融</a:t>
            </a:r>
            <a:endParaRPr lang="en-US" altLang="ja-JP" sz="1500" dirty="0">
              <a:solidFill>
                <a:srgbClr val="02022E"/>
              </a:solidFill>
            </a:endParaRPr>
          </a:p>
          <a:p>
            <a:pPr>
              <a:lnSpc>
                <a:spcPct val="15000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消費者金融 | </a:t>
            </a: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カードローン（銀行法適用の業者で全銀連加盟行提供のものを除く</a:t>
            </a:r>
            <a:r>
              <a:rPr lang="en-US" altLang="ja-JP" sz="1050" kern="0" spc="126" dirty="0">
                <a:solidFill>
                  <a:srgbClr val="02022E"/>
                </a:solidFill>
                <a:latin typeface="Noto Serif JP Regular" pitchFamily="34" charset="0"/>
                <a:ea typeface="Noto Serif JP Regular" pitchFamily="34" charset="-122"/>
                <a:cs typeface="Noto Serif JP Regular" pitchFamily="34" charset="-120"/>
              </a:rPr>
              <a:t>) | </a:t>
            </a: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事業性ローン | 不動産担保ローン | ファクタリング | 過払い金請求 | </a:t>
            </a:r>
            <a:r>
              <a:rPr lang="en-US" altLang="ja-JP" sz="1050" kern="0" spc="126" dirty="0">
                <a:solidFill>
                  <a:srgbClr val="02022E"/>
                </a:solidFill>
                <a:latin typeface="Noto Serif JP Regular" pitchFamily="34" charset="0"/>
                <a:ea typeface="Noto Serif JP Regular" pitchFamily="34" charset="-122"/>
                <a:cs typeface="Noto Serif JP Regular" pitchFamily="34" charset="-120"/>
              </a:rPr>
              <a:t>ICO | </a:t>
            </a: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バイナリーオプション | 金融庁に正式に登録されていない暗号資産交換業者(みなし業社等)</a:t>
            </a:r>
            <a:endParaRPr lang="en-US" altLang="ja-JP" sz="1050" dirty="0">
              <a:solidFill>
                <a:srgbClr val="02022E"/>
              </a:solidFill>
            </a:endParaRPr>
          </a:p>
        </p:txBody>
      </p:sp>
      <p:sp>
        <p:nvSpPr>
          <p:cNvPr id="84" name="Object32">
            <a:extLst>
              <a:ext uri="{FF2B5EF4-FFF2-40B4-BE49-F238E27FC236}">
                <a16:creationId xmlns:a16="http://schemas.microsoft.com/office/drawing/2014/main" id="{D629DC5B-B892-12A0-3ED9-6E18E4547814}"/>
              </a:ext>
            </a:extLst>
          </p:cNvPr>
          <p:cNvSpPr/>
          <p:nvPr/>
        </p:nvSpPr>
        <p:spPr>
          <a:xfrm>
            <a:off x="607561" y="2786063"/>
            <a:ext cx="8915400" cy="1289969"/>
          </a:xfrm>
          <a:prstGeom prst="rect">
            <a:avLst/>
          </a:prstGeom>
          <a:noFill/>
          <a:ln/>
        </p:spPr>
        <p:txBody>
          <a:bodyPr wrap="square" lIns="0" tIns="0" rIns="0" bIns="0" rtlCol="0" anchor="t">
            <a:spAutoFit/>
          </a:bodyPr>
          <a:lstStyle/>
          <a:p>
            <a:pPr marL="285750" indent="-285750">
              <a:lnSpc>
                <a:spcPct val="150000"/>
              </a:lnSpc>
              <a:buClr>
                <a:srgbClr val="BCA46F"/>
              </a:buClr>
              <a:buFont typeface="Wingdings" pitchFamily="2" charset="2"/>
              <a:buChar char="u"/>
            </a:pP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医療・美容・健康食品等</a:t>
            </a:r>
            <a:endParaRPr lang="en-US" altLang="ja-JP" sz="1500">
              <a:solidFill>
                <a:srgbClr val="02022E"/>
              </a:solidFill>
            </a:endParaRPr>
          </a:p>
          <a:p>
            <a:pPr>
              <a:lnSpc>
                <a:spcPct val="15000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健康食品(業態・商材により一部除く) | </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通販コスメ(業態・商材により一部除く) | 医療系(一部除く)、美容整形系、治験募集 | 薬機法（医薬品、医療機器等の品質、有効性及び安全性の確保等に関する法律）に抵触する恐れのある訴求のある商材</a:t>
            </a:r>
            <a:r>
              <a:rPr lang="en-US" altLang="ja-JP" sz="1050">
                <a:solidFill>
                  <a:srgbClr val="02022E"/>
                </a:solidFill>
              </a:rPr>
              <a:t> | </a:t>
            </a:r>
            <a:r>
              <a:rPr lang="ja-JP" altLang="en-US" sz="1050">
                <a:solidFill>
                  <a:srgbClr val="02022E"/>
                </a:solidFill>
                <a:latin typeface="Noto Serif JP" panose="02020400000000000000" pitchFamily="18" charset="-128"/>
                <a:ea typeface="Noto Serif JP" panose="02020400000000000000" pitchFamily="18" charset="-128"/>
              </a:rPr>
              <a:t>エステ</a:t>
            </a: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美顔器・家庭用脱毛器など一部のホームケア用品は企業審査など総合的な判断から掲載可となる可能性があります</a:t>
            </a: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a:t>
            </a:r>
            <a:r>
              <a:rPr lang="en-US" altLang="ja-JP" sz="1050">
                <a:solidFill>
                  <a:srgbClr val="02022E"/>
                </a:solidFill>
              </a:rPr>
              <a:t> | </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産経用品 (避妊具、女性用体温計)</a:t>
            </a:r>
            <a:endParaRPr lang="en-US" altLang="ja-JP" sz="1050">
              <a:solidFill>
                <a:srgbClr val="02022E"/>
              </a:solidFill>
            </a:endParaRPr>
          </a:p>
        </p:txBody>
      </p:sp>
      <p:sp>
        <p:nvSpPr>
          <p:cNvPr id="85" name="Object39">
            <a:extLst>
              <a:ext uri="{FF2B5EF4-FFF2-40B4-BE49-F238E27FC236}">
                <a16:creationId xmlns:a16="http://schemas.microsoft.com/office/drawing/2014/main" id="{87F406F0-538B-1C53-8D56-D142637F4021}"/>
              </a:ext>
            </a:extLst>
          </p:cNvPr>
          <p:cNvSpPr/>
          <p:nvPr/>
        </p:nvSpPr>
        <p:spPr>
          <a:xfrm>
            <a:off x="607561" y="4459383"/>
            <a:ext cx="8915400" cy="1289969"/>
          </a:xfrm>
          <a:prstGeom prst="rect">
            <a:avLst/>
          </a:prstGeom>
          <a:noFill/>
          <a:ln/>
        </p:spPr>
        <p:txBody>
          <a:bodyPr wrap="square" lIns="0" tIns="0" rIns="0" bIns="0" rtlCol="0" anchor="t">
            <a:spAutoFit/>
          </a:bodyPr>
          <a:lstStyle/>
          <a:p>
            <a:pPr marL="285750" indent="-285750">
              <a:lnSpc>
                <a:spcPct val="150000"/>
              </a:lnSpc>
              <a:buClr>
                <a:srgbClr val="BCA46F"/>
              </a:buClr>
              <a:buFont typeface="Wingdings" pitchFamily="2" charset="2"/>
              <a:buChar char="u"/>
            </a:pP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ギャンブル・アダルト・出会い系</a:t>
            </a:r>
            <a:endParaRPr lang="en-US" altLang="ja-JP" sz="1500">
              <a:solidFill>
                <a:srgbClr val="02022E"/>
              </a:solidFill>
            </a:endParaRPr>
          </a:p>
          <a:p>
            <a:pPr>
              <a:lnSpc>
                <a:spcPct val="15000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ギャンブル関連 (パチンコ等) ※ 一部公営くじ除く | </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出会い系 (インターネット異性紹介事業、結婚相談、お見合いパーティ等) | </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アダルト </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成人対象の性的な商品サービス等のアダルト全般、性的表現が扱われている作品サービス、児童ポルノを連想させるもの等の青少年保護育成上好ましくない商品サービス、精力剤、合法ドラッグ等</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 </a:t>
            </a:r>
            <a:r>
              <a:rPr lang="es-ES" altLang="ja-JP" sz="1050" kern="0" spc="126" dirty="0">
                <a:solidFill>
                  <a:srgbClr val="02022E"/>
                </a:solidFill>
                <a:latin typeface="Noto Serif JP Regular" pitchFamily="34" charset="0"/>
                <a:ea typeface="Noto Serif JP Regular" pitchFamily="34" charset="-122"/>
                <a:cs typeface="Noto Serif JP Regular" pitchFamily="34" charset="-120"/>
              </a:rPr>
              <a:t>R-18</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以上の映画作品、</a:t>
            </a:r>
            <a:r>
              <a:rPr lang="es-ES" altLang="ja-JP" sz="1050" kern="0" spc="126" dirty="0">
                <a:solidFill>
                  <a:srgbClr val="02022E"/>
                </a:solidFill>
                <a:latin typeface="Noto Serif JP Regular" pitchFamily="34" charset="0"/>
                <a:ea typeface="Noto Serif JP Regular" pitchFamily="34" charset="-122"/>
                <a:cs typeface="Noto Serif JP Regular" pitchFamily="34" charset="-120"/>
              </a:rPr>
              <a:t>CERO Z</a:t>
            </a:r>
            <a:r>
              <a:rPr lang="ja-JP" altLang="es-ES" sz="1050" kern="0" spc="126">
                <a:solidFill>
                  <a:srgbClr val="02022E"/>
                </a:solidFill>
                <a:latin typeface="Noto Serif JP Regular" pitchFamily="34" charset="0"/>
                <a:ea typeface="Noto Serif JP Regular" pitchFamily="34" charset="-122"/>
                <a:cs typeface="Noto Serif JP Regular" pitchFamily="34" charset="-120"/>
              </a:rPr>
              <a:t> </a:t>
            </a:r>
            <a:r>
              <a:rPr lang="en-US" altLang="ja-JP" sz="1050" kern="0" spc="126" dirty="0">
                <a:solidFill>
                  <a:srgbClr val="02022E"/>
                </a:solidFill>
                <a:latin typeface="Noto Serif JP Regular" pitchFamily="34" charset="0"/>
                <a:ea typeface="Noto Serif JP Regular" pitchFamily="34" charset="-122"/>
                <a:cs typeface="Noto Serif JP Regular" pitchFamily="34" charset="-120"/>
              </a:rPr>
              <a:t>(18</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歳以上のみ対象</a:t>
            </a:r>
            <a:r>
              <a:rPr lang="en-US" altLang="ja-JP" sz="1050" kern="0" spc="126" dirty="0">
                <a:solidFill>
                  <a:srgbClr val="02022E"/>
                </a:solidFill>
                <a:latin typeface="Noto Serif JP Regular" pitchFamily="34" charset="0"/>
                <a:ea typeface="Noto Serif JP Regular" pitchFamily="34" charset="-122"/>
                <a:cs typeface="Noto Serif JP Regular" pitchFamily="34" charset="-120"/>
              </a:rPr>
              <a:t>) </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のゲーム</a:t>
            </a:r>
            <a:endParaRPr lang="en-US" altLang="ja-JP" sz="1050" dirty="0">
              <a:solidFill>
                <a:srgbClr val="02022E"/>
              </a:solidFill>
            </a:endParaRPr>
          </a:p>
        </p:txBody>
      </p:sp>
      <p:sp>
        <p:nvSpPr>
          <p:cNvPr id="86" name="Object22">
            <a:extLst>
              <a:ext uri="{FF2B5EF4-FFF2-40B4-BE49-F238E27FC236}">
                <a16:creationId xmlns:a16="http://schemas.microsoft.com/office/drawing/2014/main" id="{A60777B8-BF20-CF51-C0D3-A0D7C1CCD1B9}"/>
              </a:ext>
            </a:extLst>
          </p:cNvPr>
          <p:cNvSpPr/>
          <p:nvPr/>
        </p:nvSpPr>
        <p:spPr>
          <a:xfrm>
            <a:off x="607561" y="7837572"/>
            <a:ext cx="9155432" cy="562846"/>
          </a:xfrm>
          <a:prstGeom prst="rect">
            <a:avLst/>
          </a:prstGeom>
          <a:noFill/>
          <a:ln/>
        </p:spPr>
        <p:txBody>
          <a:bodyPr wrap="square" lIns="0" tIns="0" rIns="0" bIns="0" rtlCol="0" anchor="t">
            <a:spAutoFit/>
          </a:bodyPr>
          <a:lstStyle/>
          <a:p>
            <a:pPr marL="285750" indent="-285750">
              <a:lnSpc>
                <a:spcPct val="150000"/>
              </a:lnSpc>
              <a:buClr>
                <a:srgbClr val="BCA46F"/>
              </a:buClr>
              <a:buFont typeface="Wingdings" pitchFamily="2" charset="2"/>
              <a:buChar char="u"/>
            </a:pPr>
            <a:r>
              <a:rPr lang="ja-JP" altLang="en-US" sz="1500" b="0" i="0" kern="0" spc="180">
                <a:solidFill>
                  <a:srgbClr val="02022E"/>
                </a:solidFill>
                <a:latin typeface="Noto Serif JP Regular" pitchFamily="34" charset="0"/>
                <a:ea typeface="Noto Serif JP Regular" pitchFamily="34" charset="-122"/>
                <a:cs typeface="Noto Serif JP Regular" pitchFamily="34" charset="-120"/>
              </a:rPr>
              <a:t>政治</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a:t>
            </a:r>
            <a:r>
              <a:rPr lang="en-US" altLang="ja-JP" sz="1500" b="0" i="0" kern="0" spc="180" dirty="0">
                <a:solidFill>
                  <a:srgbClr val="02022E"/>
                </a:solidFill>
                <a:latin typeface="Noto Serif JP Regular" pitchFamily="34" charset="0"/>
                <a:ea typeface="Noto Serif JP Regular" pitchFamily="34" charset="-122"/>
                <a:cs typeface="Noto Serif JP Regular" pitchFamily="34" charset="-120"/>
              </a:rPr>
              <a:t> 公益法人 </a:t>
            </a:r>
          </a:p>
          <a:p>
            <a:pPr>
              <a:lnSpc>
                <a:spcPct val="150000"/>
              </a:lnSpc>
            </a:pP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政党/政治関連（政治家/元政治家の出演も含む）</a:t>
            </a:r>
            <a:r>
              <a:rPr lang="en-US" sz="1050" b="0" i="0" kern="0" spc="126" dirty="0">
                <a:solidFill>
                  <a:srgbClr val="02022E"/>
                </a:solidFill>
                <a:latin typeface="Noto Serif JP Regular" pitchFamily="34" charset="0"/>
                <a:ea typeface="Noto Serif JP Regular" pitchFamily="34" charset="-122"/>
                <a:cs typeface="Noto Serif JP Regular" pitchFamily="34" charset="-120"/>
              </a:rPr>
              <a:t> | </a:t>
            </a: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公益法人 (NPO/NGO、社団法人)</a:t>
            </a:r>
            <a:endParaRPr lang="en-US" altLang="ja-JP" sz="1050" dirty="0">
              <a:solidFill>
                <a:srgbClr val="02022E"/>
              </a:solidFill>
            </a:endParaRPr>
          </a:p>
        </p:txBody>
      </p:sp>
      <p:sp>
        <p:nvSpPr>
          <p:cNvPr id="87" name="Object22">
            <a:extLst>
              <a:ext uri="{FF2B5EF4-FFF2-40B4-BE49-F238E27FC236}">
                <a16:creationId xmlns:a16="http://schemas.microsoft.com/office/drawing/2014/main" id="{22602526-91A7-DA84-2236-63B8B9FFDC77}"/>
              </a:ext>
            </a:extLst>
          </p:cNvPr>
          <p:cNvSpPr/>
          <p:nvPr/>
        </p:nvSpPr>
        <p:spPr>
          <a:xfrm>
            <a:off x="11412614" y="2765074"/>
            <a:ext cx="1565972" cy="562846"/>
          </a:xfrm>
          <a:prstGeom prst="rect">
            <a:avLst/>
          </a:prstGeom>
          <a:noFill/>
          <a:ln/>
        </p:spPr>
        <p:txBody>
          <a:bodyPr wrap="square" lIns="0" tIns="0" rIns="0" bIns="0" rtlCol="0" anchor="t">
            <a:spAutoFit/>
          </a:bodyPr>
          <a:lstStyle/>
          <a:p>
            <a:pPr marL="285750" indent="-285750">
              <a:lnSpc>
                <a:spcPct val="150000"/>
              </a:lnSpc>
              <a:buClr>
                <a:srgbClr val="BCA46F"/>
              </a:buClr>
              <a:buFont typeface="Wingdings" pitchFamily="2" charset="2"/>
              <a:buChar char="u"/>
            </a:pPr>
            <a:r>
              <a:rPr lang="ja-JP" altLang="en-US" sz="1500" b="0" i="0" kern="0" spc="180">
                <a:solidFill>
                  <a:srgbClr val="02022E"/>
                </a:solidFill>
                <a:latin typeface="Noto Serif JP Regular" pitchFamily="34" charset="0"/>
                <a:ea typeface="Noto Serif JP Regular" pitchFamily="34" charset="-122"/>
                <a:cs typeface="Noto Serif JP Regular" pitchFamily="34" charset="-120"/>
              </a:rPr>
              <a:t>武器・毒物</a:t>
            </a: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 </a:t>
            </a:r>
          </a:p>
          <a:p>
            <a:pPr>
              <a:lnSpc>
                <a:spcPct val="150000"/>
              </a:lnSpc>
            </a:pP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武器全般</a:t>
            </a:r>
            <a:r>
              <a:rPr lang="en-US" sz="1050" b="0" i="0" kern="0" spc="126">
                <a:solidFill>
                  <a:srgbClr val="02022E"/>
                </a:solidFill>
                <a:latin typeface="Noto Serif JP Regular" pitchFamily="34" charset="0"/>
                <a:ea typeface="Noto Serif JP Regular" pitchFamily="34" charset="-122"/>
                <a:cs typeface="Noto Serif JP Regular" pitchFamily="34" charset="-120"/>
              </a:rPr>
              <a:t> | </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毒物劇物</a:t>
            </a:r>
            <a:endParaRPr lang="en-US" altLang="ja-JP" sz="1050">
              <a:solidFill>
                <a:srgbClr val="02022E"/>
              </a:solidFill>
            </a:endParaRPr>
          </a:p>
        </p:txBody>
      </p:sp>
      <p:sp>
        <p:nvSpPr>
          <p:cNvPr id="88" name="Object22">
            <a:extLst>
              <a:ext uri="{FF2B5EF4-FFF2-40B4-BE49-F238E27FC236}">
                <a16:creationId xmlns:a16="http://schemas.microsoft.com/office/drawing/2014/main" id="{988A15DF-BC0E-E1AF-AFF5-E8F2BEEDFB4E}"/>
              </a:ext>
            </a:extLst>
          </p:cNvPr>
          <p:cNvSpPr/>
          <p:nvPr/>
        </p:nvSpPr>
        <p:spPr>
          <a:xfrm>
            <a:off x="11412613" y="3789882"/>
            <a:ext cx="2000249" cy="562846"/>
          </a:xfrm>
          <a:prstGeom prst="rect">
            <a:avLst/>
          </a:prstGeom>
          <a:noFill/>
          <a:ln/>
        </p:spPr>
        <p:txBody>
          <a:bodyPr wrap="square" lIns="0" tIns="0" rIns="0" bIns="0" rtlCol="0" anchor="t">
            <a:spAutoFit/>
          </a:bodyPr>
          <a:lstStyle/>
          <a:p>
            <a:pPr marL="285750" indent="-285750">
              <a:lnSpc>
                <a:spcPct val="150000"/>
              </a:lnSpc>
              <a:buClr>
                <a:srgbClr val="BCA46F"/>
              </a:buClr>
              <a:buFont typeface="Wingdings" pitchFamily="2" charset="2"/>
              <a:buChar char="u"/>
            </a:pPr>
            <a:r>
              <a:rPr lang="ja-JP" altLang="en-US" sz="1500" b="0" i="0" kern="0" spc="180">
                <a:solidFill>
                  <a:srgbClr val="02022E"/>
                </a:solidFill>
                <a:latin typeface="Noto Serif JP Regular" pitchFamily="34" charset="0"/>
                <a:ea typeface="Noto Serif JP Regular" pitchFamily="34" charset="-122"/>
                <a:cs typeface="Noto Serif JP Regular" pitchFamily="34" charset="-120"/>
              </a:rPr>
              <a:t>情報</a:t>
            </a: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 </a:t>
            </a:r>
          </a:p>
          <a:p>
            <a:pPr>
              <a:lnSpc>
                <a:spcPct val="150000"/>
              </a:lnSpc>
            </a:pP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情報商材</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a:t>
            </a:r>
            <a:r>
              <a:rPr lang="en-US" sz="1050" b="0" i="0" kern="0" spc="126">
                <a:solidFill>
                  <a:srgbClr val="02022E"/>
                </a:solidFill>
                <a:latin typeface="Noto Serif JP Regular" pitchFamily="34" charset="0"/>
                <a:ea typeface="Noto Serif JP Regular" pitchFamily="34" charset="-122"/>
                <a:cs typeface="Noto Serif JP Regular" pitchFamily="34" charset="-120"/>
              </a:rPr>
              <a:t>| </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情報比較サイト</a:t>
            </a:r>
            <a:endParaRPr lang="en-US" altLang="ja-JP" sz="1050">
              <a:solidFill>
                <a:srgbClr val="02022E"/>
              </a:solidFill>
            </a:endParaRPr>
          </a:p>
        </p:txBody>
      </p:sp>
      <p:sp>
        <p:nvSpPr>
          <p:cNvPr id="89" name="Object22">
            <a:extLst>
              <a:ext uri="{FF2B5EF4-FFF2-40B4-BE49-F238E27FC236}">
                <a16:creationId xmlns:a16="http://schemas.microsoft.com/office/drawing/2014/main" id="{F08065ED-ED3E-91DC-73BA-0E4ACB442837}"/>
              </a:ext>
            </a:extLst>
          </p:cNvPr>
          <p:cNvSpPr/>
          <p:nvPr/>
        </p:nvSpPr>
        <p:spPr>
          <a:xfrm>
            <a:off x="11412613" y="4794135"/>
            <a:ext cx="5599604" cy="2256836"/>
          </a:xfrm>
          <a:prstGeom prst="rect">
            <a:avLst/>
          </a:prstGeom>
          <a:noFill/>
          <a:ln/>
        </p:spPr>
        <p:txBody>
          <a:bodyPr wrap="square" lIns="0" tIns="0" rIns="0" bIns="0" rtlCol="0" anchor="t">
            <a:spAutoFit/>
          </a:bodyPr>
          <a:lstStyle/>
          <a:p>
            <a:pPr marL="285750" indent="-285750">
              <a:lnSpc>
                <a:spcPct val="150000"/>
              </a:lnSpc>
              <a:buClr>
                <a:srgbClr val="BCA46F"/>
              </a:buClr>
              <a:buFont typeface="Wingdings" pitchFamily="2" charset="2"/>
              <a:buChar char="u"/>
            </a:pPr>
            <a:r>
              <a:rPr lang="ja-JP" altLang="en-US" sz="1500" b="0" i="0" kern="0" spc="180">
                <a:solidFill>
                  <a:srgbClr val="02022E"/>
                </a:solidFill>
                <a:latin typeface="Noto Serif JP Regular" pitchFamily="34" charset="0"/>
                <a:ea typeface="Noto Serif JP Regular" pitchFamily="34" charset="-122"/>
                <a:cs typeface="Noto Serif JP Regular" pitchFamily="34" charset="-120"/>
              </a:rPr>
              <a:t>その他</a:t>
            </a: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 </a:t>
            </a:r>
          </a:p>
          <a:p>
            <a:pPr>
              <a:lnSpc>
                <a:spcPct val="150000"/>
              </a:lnSpc>
            </a:pP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宗教関連 (魔除け・霊感商法霊視商法</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等</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 </a:t>
            </a:r>
            <a:r>
              <a:rPr lang="en-US" altLang="ja-JP" sz="1050" b="0" i="0" kern="0" spc="126" dirty="0">
                <a:solidFill>
                  <a:srgbClr val="02022E"/>
                </a:solidFill>
                <a:latin typeface="Noto Serif JP Regular" pitchFamily="34" charset="0"/>
                <a:ea typeface="Noto Serif JP Regular" pitchFamily="34" charset="-122"/>
                <a:cs typeface="Noto Serif JP Regular" pitchFamily="34" charset="-120"/>
              </a:rPr>
              <a:t> 寺社仏閣（初詣</a:t>
            </a:r>
            <a:r>
              <a:rPr lang="en-US" altLang="ja-JP" sz="1050" kern="0" spc="126" dirty="0">
                <a:solidFill>
                  <a:srgbClr val="02022E"/>
                </a:solidFill>
                <a:latin typeface="Noto Serif JP Regular" pitchFamily="34" charset="0"/>
                <a:ea typeface="Noto Serif JP Regular" pitchFamily="34" charset="-122"/>
                <a:cs typeface="Noto Serif JP Regular" pitchFamily="34" charset="-120"/>
              </a:rPr>
              <a:t>・七五三など宗教の布教・勧誘要素を含まないものは除く。</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具体的な催事内容を含め確認のうえ、厳格に判断いたします。</a:t>
            </a:r>
            <a:r>
              <a:rPr lang="en-US" altLang="ja-JP" sz="1050" kern="0" spc="126" dirty="0">
                <a:solidFill>
                  <a:srgbClr val="02022E"/>
                </a:solidFill>
                <a:latin typeface="Noto Serif JP Regular" pitchFamily="34" charset="0"/>
                <a:ea typeface="Noto Serif JP Regular" pitchFamily="34" charset="-122"/>
                <a:cs typeface="Noto Serif JP Regular" pitchFamily="34" charset="-120"/>
              </a:rPr>
              <a:t>）</a:t>
            </a:r>
            <a:endParaRPr lang="en-US" altLang="ja-JP" sz="1050" dirty="0">
              <a:solidFill>
                <a:srgbClr val="02022E"/>
              </a:solidFill>
            </a:endParaRPr>
          </a:p>
          <a:p>
            <a:pPr>
              <a:lnSpc>
                <a:spcPct val="150000"/>
              </a:lnSpc>
            </a:pP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 </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コンプレックス商材</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 </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無限連鎖講</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 探偵業 | </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家政婦</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 </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生体販売</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 </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葬儀葬祭業</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 </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ライブ配信サービス</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 </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たばこ、電子たばこ</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企業広告は除く</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 </a:t>
            </a:r>
            <a:r>
              <a:rPr lang="ja-JP" altLang="en-US" sz="1050" b="0" i="0" kern="0" spc="126">
                <a:solidFill>
                  <a:srgbClr val="02022E"/>
                </a:solidFill>
                <a:latin typeface="Noto Serif JP Regular" pitchFamily="34" charset="0"/>
                <a:ea typeface="Noto Serif JP Regular" pitchFamily="34" charset="-122"/>
                <a:cs typeface="Noto Serif JP Regular" pitchFamily="34" charset="-120"/>
              </a:rPr>
              <a:t>占い</a:t>
            </a: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 | 業務実態が不明瞭な企業の商材 | </a:t>
            </a:r>
            <a:r>
              <a:rPr lang="ja-JP" altLang="en-US" sz="1050" kern="0" spc="126">
                <a:solidFill>
                  <a:srgbClr val="02022E"/>
                </a:solidFill>
                <a:latin typeface="Noto Serif JP Regular" pitchFamily="34" charset="0"/>
                <a:ea typeface="Noto Serif JP Regular" pitchFamily="34" charset="-122"/>
              </a:rPr>
              <a:t>弊社親会社競合サービス </a:t>
            </a:r>
            <a:r>
              <a:rPr lang="en-US" altLang="ja-JP" sz="1050" kern="0" spc="126">
                <a:solidFill>
                  <a:srgbClr val="02022E"/>
                </a:solidFill>
                <a:latin typeface="Noto Serif JP Regular" pitchFamily="34" charset="0"/>
                <a:ea typeface="Noto Serif JP Regular" pitchFamily="34" charset="-122"/>
              </a:rPr>
              <a:t>(</a:t>
            </a:r>
            <a:r>
              <a:rPr lang="ja-JP" altLang="en-US" sz="1050" kern="0" spc="126">
                <a:solidFill>
                  <a:srgbClr val="02022E"/>
                </a:solidFill>
                <a:latin typeface="Noto Serif JP Regular" pitchFamily="34" charset="0"/>
                <a:ea typeface="Noto Serif JP Regular" pitchFamily="34" charset="-122"/>
              </a:rPr>
              <a:t>配車サービス、配車サービスを主たる事業とする企業が運営するフードデリバリーサービス、交通事故防止サービス等</a:t>
            </a:r>
            <a:r>
              <a:rPr lang="en-US" altLang="ja-JP" sz="1050" kern="0" spc="126">
                <a:solidFill>
                  <a:srgbClr val="02022E"/>
                </a:solidFill>
                <a:latin typeface="Noto Serif JP Regular" pitchFamily="34" charset="0"/>
                <a:ea typeface="Noto Serif JP Regular" pitchFamily="34" charset="-122"/>
              </a:rPr>
              <a:t>) | </a:t>
            </a:r>
            <a:r>
              <a:rPr lang="ja-JP" altLang="en-US" sz="1050" kern="0" spc="126">
                <a:solidFill>
                  <a:srgbClr val="02022E"/>
                </a:solidFill>
                <a:latin typeface="Noto Serif JP Regular" pitchFamily="34" charset="0"/>
                <a:ea typeface="Noto Serif JP Regular" pitchFamily="34" charset="-122"/>
              </a:rPr>
              <a:t>その他タクシー車内のプライベート空間にそぐわないと判断した業種・商材</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テキスト プレースホルダー 105">
            <a:extLst>
              <a:ext uri="{FF2B5EF4-FFF2-40B4-BE49-F238E27FC236}">
                <a16:creationId xmlns:a16="http://schemas.microsoft.com/office/drawing/2014/main" id="{7EB0429D-1585-F364-6AE5-72C6137B6EF6}"/>
              </a:ext>
            </a:extLst>
          </p:cNvPr>
          <p:cNvSpPr>
            <a:spLocks noGrp="1"/>
          </p:cNvSpPr>
          <p:nvPr>
            <p:ph type="body" sz="quarter" idx="10"/>
          </p:nvPr>
        </p:nvSpPr>
        <p:spPr>
          <a:xfrm>
            <a:off x="674804" y="129266"/>
            <a:ext cx="8469195" cy="639762"/>
          </a:xfrm>
        </p:spPr>
        <p:txBody>
          <a:bodyPr/>
          <a:lstStyle/>
          <a:p>
            <a:r>
              <a:rPr lang="ja-JP" altLang="en-US"/>
              <a:t>厳格な掲載基準 </a:t>
            </a:r>
            <a:r>
              <a:rPr lang="en-US" altLang="ja-JP"/>
              <a:t>- </a:t>
            </a:r>
            <a:r>
              <a:rPr lang="es-ES" altLang="ja-JP"/>
              <a:t>NG</a:t>
            </a:r>
            <a:r>
              <a:rPr lang="ja-JP" altLang="en-US"/>
              <a:t>クリエイティブ表現</a:t>
            </a:r>
          </a:p>
        </p:txBody>
      </p:sp>
      <p:sp>
        <p:nvSpPr>
          <p:cNvPr id="2" name="Object16">
            <a:extLst>
              <a:ext uri="{FF2B5EF4-FFF2-40B4-BE49-F238E27FC236}">
                <a16:creationId xmlns:a16="http://schemas.microsoft.com/office/drawing/2014/main" id="{3B06784D-72C0-F895-0CC7-82FC1596748A}"/>
              </a:ext>
            </a:extLst>
          </p:cNvPr>
          <p:cNvSpPr/>
          <p:nvPr/>
        </p:nvSpPr>
        <p:spPr>
          <a:xfrm>
            <a:off x="9648825" y="7839075"/>
            <a:ext cx="4010380" cy="228600"/>
          </a:xfrm>
          <a:prstGeom prst="rect">
            <a:avLst/>
          </a:prstGeom>
          <a:noFill/>
          <a:ln/>
        </p:spPr>
        <p:txBody>
          <a:bodyPr wrap="square" lIns="0" tIns="0" rIns="0" bIns="0" rtlCol="0" anchor="t">
            <a:noAutofit/>
          </a:bodyPr>
          <a:lstStyle/>
          <a:p>
            <a:pPr marL="285750" indent="-285750" algn="l">
              <a:lnSpc>
                <a:spcPts val="1800"/>
              </a:lnSpc>
              <a:buClr>
                <a:srgbClr val="BCA46F"/>
              </a:buClr>
              <a:buFont typeface="Wingdings" pitchFamily="2" charset="2"/>
              <a:buChar char="u"/>
            </a:pPr>
            <a:r>
              <a:rPr lang="en-US" sz="1500" b="0" i="0" kern="0" spc="180">
                <a:solidFill>
                  <a:srgbClr val="02022E"/>
                </a:solidFill>
                <a:latin typeface="Noto Serif JP Regular" pitchFamily="34" charset="0"/>
                <a:ea typeface="Noto Serif JP Regular" pitchFamily="34" charset="-122"/>
                <a:cs typeface="Noto Serif JP Regular" pitchFamily="34" charset="-120"/>
              </a:rPr>
              <a:t>その他、当社が不適切と判断したもの</a:t>
            </a:r>
            <a:endParaRPr lang="en-US" sz="1500">
              <a:solidFill>
                <a:srgbClr val="02022E"/>
              </a:solidFill>
            </a:endParaRPr>
          </a:p>
        </p:txBody>
      </p:sp>
      <p:sp>
        <p:nvSpPr>
          <p:cNvPr id="3" name="Object18">
            <a:extLst>
              <a:ext uri="{FF2B5EF4-FFF2-40B4-BE49-F238E27FC236}">
                <a16:creationId xmlns:a16="http://schemas.microsoft.com/office/drawing/2014/main" id="{78D731D3-EB97-0BD7-E576-C69BE97CE0A8}"/>
              </a:ext>
            </a:extLst>
          </p:cNvPr>
          <p:cNvSpPr/>
          <p:nvPr/>
        </p:nvSpPr>
        <p:spPr>
          <a:xfrm>
            <a:off x="885825" y="1221289"/>
            <a:ext cx="7082547" cy="2696850"/>
          </a:xfrm>
          <a:prstGeom prst="rect">
            <a:avLst/>
          </a:prstGeom>
          <a:noFill/>
          <a:ln/>
        </p:spPr>
        <p:txBody>
          <a:bodyPr wrap="square" lIns="0" tIns="0" rIns="0" bIns="0" rtlCol="0" anchor="t">
            <a:noAutofit/>
          </a:bodyPr>
          <a:lstStyle/>
          <a:p>
            <a:pPr marL="285750" indent="-285750">
              <a:lnSpc>
                <a:spcPct val="150000"/>
              </a:lnSpc>
              <a:buClr>
                <a:srgbClr val="BCA46F"/>
              </a:buClr>
              <a:buFont typeface="Wingdings" pitchFamily="2" charset="2"/>
              <a:buChar char="u"/>
            </a:pP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チープな印象を受けるもの</a:t>
            </a:r>
          </a:p>
          <a:p>
            <a:pPr>
              <a:lnSpc>
                <a:spcPct val="150000"/>
              </a:lnSpc>
            </a:pPr>
            <a:r>
              <a:rPr lang="en-US" altLang="ja-JP" sz="1050" kern="0" spc="180">
                <a:solidFill>
                  <a:srgbClr val="02022E"/>
                </a:solidFill>
                <a:latin typeface="Noto Serif JP Regular" pitchFamily="34" charset="0"/>
                <a:ea typeface="Noto Serif JP Regular" pitchFamily="34" charset="-122"/>
              </a:rPr>
              <a:t>(</a:t>
            </a:r>
            <a:r>
              <a:rPr lang="ja-JP" altLang="en-US" sz="1050" kern="0" spc="180">
                <a:solidFill>
                  <a:srgbClr val="02022E"/>
                </a:solidFill>
                <a:latin typeface="Noto Serif JP Regular" pitchFamily="34" charset="0"/>
                <a:ea typeface="Noto Serif JP Regular" pitchFamily="34" charset="-122"/>
              </a:rPr>
              <a:t>以下例</a:t>
            </a:r>
            <a:r>
              <a:rPr lang="en-US" altLang="ja-JP" sz="1050" kern="0" spc="180">
                <a:solidFill>
                  <a:srgbClr val="02022E"/>
                </a:solidFill>
                <a:latin typeface="Noto Serif JP Regular" pitchFamily="34" charset="0"/>
                <a:ea typeface="Noto Serif JP Regular" pitchFamily="34" charset="-122"/>
              </a:rPr>
              <a:t>)</a:t>
            </a:r>
          </a:p>
          <a:p>
            <a:pPr marL="171450" indent="-171450" algn="l">
              <a:lnSpc>
                <a:spcPct val="150000"/>
              </a:lnSpc>
              <a:buFont typeface="Arial" panose="020B0604020202020204" pitchFamily="34" charset="0"/>
              <a:buChar char="•"/>
            </a:pPr>
            <a:r>
              <a:rPr lang="ja-JP" altLang="en-US" sz="1050">
                <a:solidFill>
                  <a:srgbClr val="02022E"/>
                </a:solidFill>
              </a:rPr>
              <a:t>ゲームの解説・操作説明・実況がメインとなっている動画</a:t>
            </a:r>
          </a:p>
          <a:p>
            <a:pPr marL="171450" indent="-171450" algn="l">
              <a:lnSpc>
                <a:spcPct val="150000"/>
              </a:lnSpc>
              <a:buFont typeface="Arial" panose="020B0604020202020204" pitchFamily="34" charset="0"/>
              <a:buChar char="•"/>
            </a:pPr>
            <a:r>
              <a:rPr lang="ja-JP" altLang="en-US" sz="1050">
                <a:solidFill>
                  <a:srgbClr val="02022E"/>
                </a:solidFill>
              </a:rPr>
              <a:t>情報量が過多であるもの</a:t>
            </a:r>
          </a:p>
          <a:p>
            <a:pPr marL="171450" indent="-171450" algn="l">
              <a:lnSpc>
                <a:spcPct val="150000"/>
              </a:lnSpc>
              <a:buFont typeface="Arial" panose="020B0604020202020204" pitchFamily="34" charset="0"/>
              <a:buChar char="•"/>
            </a:pPr>
            <a:r>
              <a:rPr lang="ja-JP" altLang="en-US" sz="1050">
                <a:solidFill>
                  <a:srgbClr val="02022E"/>
                </a:solidFill>
              </a:rPr>
              <a:t>ナレーションなしでスライドショーのみで構成されているもの</a:t>
            </a:r>
          </a:p>
          <a:p>
            <a:pPr marL="171450" indent="-171450" algn="l">
              <a:lnSpc>
                <a:spcPct val="150000"/>
              </a:lnSpc>
              <a:buFont typeface="Arial" panose="020B0604020202020204" pitchFamily="34" charset="0"/>
              <a:buChar char="•"/>
            </a:pPr>
            <a:r>
              <a:rPr lang="ja-JP" altLang="en-US" sz="1050">
                <a:solidFill>
                  <a:srgbClr val="02022E"/>
                </a:solidFill>
              </a:rPr>
              <a:t>同じ映像が連続し、カット数が少なく構成が冗長であるもの</a:t>
            </a:r>
          </a:p>
          <a:p>
            <a:pPr marL="171450" indent="-171450" algn="l">
              <a:lnSpc>
                <a:spcPct val="150000"/>
              </a:lnSpc>
              <a:buFont typeface="Arial" panose="020B0604020202020204" pitchFamily="34" charset="0"/>
              <a:buChar char="•"/>
            </a:pPr>
            <a:r>
              <a:rPr lang="ja-JP" altLang="en-US" sz="1050">
                <a:solidFill>
                  <a:srgbClr val="02022E"/>
                </a:solidFill>
              </a:rPr>
              <a:t>カラーコレクション等の映像加工がなされていないもの</a:t>
            </a:r>
          </a:p>
          <a:p>
            <a:pPr marL="171450" indent="-171450" algn="l">
              <a:lnSpc>
                <a:spcPct val="150000"/>
              </a:lnSpc>
              <a:buFont typeface="Arial" panose="020B0604020202020204" pitchFamily="34" charset="0"/>
              <a:buChar char="•"/>
            </a:pPr>
            <a:r>
              <a:rPr lang="ja-JP" altLang="en-US" sz="1050">
                <a:solidFill>
                  <a:srgbClr val="02022E"/>
                </a:solidFill>
              </a:rPr>
              <a:t>動画内に二次元バーコード、特定の静止画を表示させ続ける表現</a:t>
            </a:r>
          </a:p>
          <a:p>
            <a:pPr marL="171450" indent="-171450" algn="l">
              <a:lnSpc>
                <a:spcPct val="150000"/>
              </a:lnSpc>
              <a:buFont typeface="Arial" panose="020B0604020202020204" pitchFamily="34" charset="0"/>
              <a:buChar char="•"/>
            </a:pPr>
            <a:r>
              <a:rPr lang="ja-JP" altLang="en-US" sz="1050">
                <a:solidFill>
                  <a:srgbClr val="02022E"/>
                </a:solidFill>
              </a:rPr>
              <a:t>フリー素材やそれに準ずる素材（画像、映像、音楽）を多用しているもの</a:t>
            </a:r>
          </a:p>
          <a:p>
            <a:pPr marL="171450" indent="-171450" algn="l">
              <a:lnSpc>
                <a:spcPct val="150000"/>
              </a:lnSpc>
              <a:buFont typeface="Arial" panose="020B0604020202020204" pitchFamily="34" charset="0"/>
              <a:buChar char="•"/>
            </a:pPr>
            <a:r>
              <a:rPr lang="ja-JP" altLang="en-US" sz="1050">
                <a:solidFill>
                  <a:srgbClr val="02022E"/>
                </a:solidFill>
              </a:rPr>
              <a:t>映像品質の低いもの</a:t>
            </a:r>
          </a:p>
          <a:p>
            <a:pPr marL="171450" indent="-171450" algn="l">
              <a:lnSpc>
                <a:spcPct val="150000"/>
              </a:lnSpc>
              <a:buFont typeface="Arial" panose="020B0604020202020204" pitchFamily="34" charset="0"/>
              <a:buChar char="•"/>
            </a:pPr>
            <a:endParaRPr lang="en-US" altLang="ja-JP" sz="1050">
              <a:solidFill>
                <a:srgbClr val="02022E"/>
              </a:solidFill>
            </a:endParaRPr>
          </a:p>
        </p:txBody>
      </p:sp>
      <p:sp>
        <p:nvSpPr>
          <p:cNvPr id="9" name="Object36">
            <a:extLst>
              <a:ext uri="{FF2B5EF4-FFF2-40B4-BE49-F238E27FC236}">
                <a16:creationId xmlns:a16="http://schemas.microsoft.com/office/drawing/2014/main" id="{25D436E8-7F68-6E0A-3AA4-8F8F269D907D}"/>
              </a:ext>
            </a:extLst>
          </p:cNvPr>
          <p:cNvSpPr/>
          <p:nvPr/>
        </p:nvSpPr>
        <p:spPr>
          <a:xfrm>
            <a:off x="885825" y="4520711"/>
            <a:ext cx="7229476" cy="3714415"/>
          </a:xfrm>
          <a:prstGeom prst="rect">
            <a:avLst/>
          </a:prstGeom>
          <a:noFill/>
          <a:ln/>
        </p:spPr>
        <p:txBody>
          <a:bodyPr wrap="square" lIns="0" tIns="0" rIns="0" bIns="0" rtlCol="0" anchor="t">
            <a:spAutoFit/>
          </a:bodyPr>
          <a:lstStyle/>
          <a:p>
            <a:pPr marL="285750" indent="-285750">
              <a:lnSpc>
                <a:spcPct val="150000"/>
              </a:lnSpc>
              <a:buClr>
                <a:srgbClr val="BCA46F"/>
              </a:buClr>
              <a:buFont typeface="Wingdings" pitchFamily="2" charset="2"/>
              <a:buChar char="u"/>
            </a:pP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乗客に不快感を与えるもの</a:t>
            </a:r>
          </a:p>
          <a:p>
            <a:pPr>
              <a:lnSpc>
                <a:spcPct val="150000"/>
              </a:lnSpc>
            </a:pPr>
            <a:r>
              <a:rPr lang="en-US" altLang="ja-JP" sz="1050" kern="0" spc="180">
                <a:solidFill>
                  <a:srgbClr val="02022E"/>
                </a:solidFill>
                <a:latin typeface="Noto Serif JP Regular" pitchFamily="34" charset="0"/>
                <a:ea typeface="Noto Serif JP Regular" pitchFamily="34" charset="-122"/>
              </a:rPr>
              <a:t>(</a:t>
            </a:r>
            <a:r>
              <a:rPr lang="ja-JP" altLang="en-US" sz="1050" kern="0" spc="180">
                <a:solidFill>
                  <a:srgbClr val="02022E"/>
                </a:solidFill>
                <a:latin typeface="Noto Serif JP Regular" pitchFamily="34" charset="0"/>
                <a:ea typeface="Noto Serif JP Regular" pitchFamily="34" charset="-122"/>
              </a:rPr>
              <a:t>以下例</a:t>
            </a:r>
            <a:r>
              <a:rPr lang="en-US" altLang="ja-JP" sz="1050" kern="0" spc="180">
                <a:solidFill>
                  <a:srgbClr val="02022E"/>
                </a:solidFill>
                <a:latin typeface="Noto Serif JP Regular" pitchFamily="34" charset="0"/>
                <a:ea typeface="Noto Serif JP Regular" pitchFamily="34" charset="-122"/>
              </a:rPr>
              <a:t>)</a:t>
            </a:r>
            <a:endParaRPr lang="en-US" altLang="ja-JP" sz="1050">
              <a:solidFill>
                <a:srgbClr val="02022E"/>
              </a:solidFill>
            </a:endParaRPr>
          </a:p>
          <a:p>
            <a:pPr marL="171450" indent="-171450">
              <a:lnSpc>
                <a:spcPct val="150000"/>
              </a:lnSpc>
              <a:buFont typeface="Arial" panose="020B0604020202020204" pitchFamily="34" charset="0"/>
              <a:buChar char="•"/>
            </a:pPr>
            <a:r>
              <a:rPr lang="ja-JP" altLang="en-US" sz="1050">
                <a:solidFill>
                  <a:srgbClr val="02022E"/>
                </a:solidFill>
              </a:rPr>
              <a:t>車酔いを誘発する可能性があるもの</a:t>
            </a:r>
          </a:p>
          <a:p>
            <a:pPr marL="171450" indent="-171450">
              <a:lnSpc>
                <a:spcPct val="150000"/>
              </a:lnSpc>
              <a:buFont typeface="Arial" panose="020B0604020202020204" pitchFamily="34" charset="0"/>
              <a:buChar char="•"/>
            </a:pPr>
            <a:r>
              <a:rPr lang="ja-JP" altLang="en-US" sz="1050">
                <a:solidFill>
                  <a:srgbClr val="02022E"/>
                </a:solidFill>
              </a:rPr>
              <a:t>過度に騒いだり、怒鳴ったりする表現</a:t>
            </a:r>
          </a:p>
          <a:p>
            <a:pPr marL="171450" indent="-171450">
              <a:lnSpc>
                <a:spcPct val="150000"/>
              </a:lnSpc>
              <a:buFont typeface="Arial" panose="020B0604020202020204" pitchFamily="34" charset="0"/>
              <a:buChar char="•"/>
            </a:pPr>
            <a:r>
              <a:rPr lang="ja-JP" altLang="en-US" sz="1050">
                <a:solidFill>
                  <a:srgbClr val="02022E"/>
                </a:solidFill>
              </a:rPr>
              <a:t>高速で振動したり、点滅したり、単純なループを繰り返すような画像、映像を用いたもの</a:t>
            </a:r>
          </a:p>
          <a:p>
            <a:pPr marL="171450" indent="-171450">
              <a:lnSpc>
                <a:spcPct val="150000"/>
              </a:lnSpc>
              <a:buFont typeface="Arial" panose="020B0604020202020204" pitchFamily="34" charset="0"/>
              <a:buChar char="•"/>
            </a:pPr>
            <a:r>
              <a:rPr lang="ja-JP" altLang="en-US" sz="1050">
                <a:solidFill>
                  <a:srgbClr val="02022E"/>
                </a:solidFill>
              </a:rPr>
              <a:t>人間の局部を強調したもの、コンプレックス部分を露骨に表現したもの</a:t>
            </a:r>
          </a:p>
          <a:p>
            <a:pPr marL="171450" indent="-171450">
              <a:lnSpc>
                <a:spcPct val="150000"/>
              </a:lnSpc>
              <a:buFont typeface="Arial" panose="020B0604020202020204" pitchFamily="34" charset="0"/>
              <a:buChar char="•"/>
            </a:pPr>
            <a:r>
              <a:rPr lang="ja-JP" altLang="en-US" sz="1050">
                <a:solidFill>
                  <a:srgbClr val="02022E"/>
                </a:solidFill>
              </a:rPr>
              <a:t>過度な肌の露出があるもの、性的なもの</a:t>
            </a:r>
          </a:p>
          <a:p>
            <a:pPr marL="171450" indent="-171450">
              <a:lnSpc>
                <a:spcPct val="150000"/>
              </a:lnSpc>
              <a:buFont typeface="Arial" panose="020B0604020202020204" pitchFamily="34" charset="0"/>
              <a:buChar char="•"/>
            </a:pPr>
            <a:r>
              <a:rPr lang="ja-JP" altLang="en-US" sz="1050">
                <a:solidFill>
                  <a:srgbClr val="02022E"/>
                </a:solidFill>
              </a:rPr>
              <a:t>同一クリエイティブ（ほぼ同じ内容のものも含む）を</a:t>
            </a:r>
            <a:r>
              <a:rPr lang="en-US" altLang="ja-JP" sz="1050">
                <a:solidFill>
                  <a:srgbClr val="02022E"/>
                </a:solidFill>
              </a:rPr>
              <a:t>1</a:t>
            </a:r>
            <a:r>
              <a:rPr lang="ja-JP" altLang="en-US" sz="1050">
                <a:solidFill>
                  <a:srgbClr val="02022E"/>
                </a:solidFill>
              </a:rPr>
              <a:t>枠で連続して複数回流すこと</a:t>
            </a:r>
          </a:p>
          <a:p>
            <a:pPr marL="171450" indent="-171450">
              <a:lnSpc>
                <a:spcPct val="150000"/>
              </a:lnSpc>
              <a:buFont typeface="Arial" panose="020B0604020202020204" pitchFamily="34" charset="0"/>
              <a:buChar char="•"/>
            </a:pPr>
            <a:r>
              <a:rPr lang="ja-JP" altLang="en-US" sz="1050">
                <a:solidFill>
                  <a:srgbClr val="02022E"/>
                </a:solidFill>
              </a:rPr>
              <a:t>演者自体や演者の表現が不快感を与える可能性のあるもの</a:t>
            </a:r>
          </a:p>
          <a:p>
            <a:pPr marL="171450" indent="-171450">
              <a:lnSpc>
                <a:spcPct val="150000"/>
              </a:lnSpc>
              <a:buFont typeface="Arial" panose="020B0604020202020204" pitchFamily="34" charset="0"/>
              <a:buChar char="•"/>
            </a:pPr>
            <a:r>
              <a:rPr lang="ja-JP" altLang="en-US" sz="1050">
                <a:solidFill>
                  <a:srgbClr val="02022E"/>
                </a:solidFill>
              </a:rPr>
              <a:t>顔のアップが連続するもの</a:t>
            </a:r>
          </a:p>
          <a:p>
            <a:pPr marL="171450" indent="-171450">
              <a:lnSpc>
                <a:spcPct val="150000"/>
              </a:lnSpc>
              <a:buFont typeface="Arial" panose="020B0604020202020204" pitchFamily="34" charset="0"/>
              <a:buChar char="•"/>
            </a:pPr>
            <a:r>
              <a:rPr lang="ja-JP" altLang="en-US" sz="1050">
                <a:solidFill>
                  <a:srgbClr val="02022E"/>
                </a:solidFill>
              </a:rPr>
              <a:t>緊急車両のサイレンや、そのように誤認される可能性のある音声が入ったもの</a:t>
            </a:r>
          </a:p>
          <a:p>
            <a:pPr marL="171450" indent="-171450">
              <a:lnSpc>
                <a:spcPct val="150000"/>
              </a:lnSpc>
              <a:buFont typeface="Arial" panose="020B0604020202020204" pitchFamily="34" charset="0"/>
              <a:buChar char="•"/>
            </a:pPr>
            <a:r>
              <a:rPr lang="ja-JP" altLang="en-US" sz="1050">
                <a:solidFill>
                  <a:srgbClr val="02022E"/>
                </a:solidFill>
              </a:rPr>
              <a:t>恐怖を感じる可能性があるもの</a:t>
            </a:r>
          </a:p>
          <a:p>
            <a:pPr marL="171450" indent="-171450">
              <a:lnSpc>
                <a:spcPct val="150000"/>
              </a:lnSpc>
              <a:buFont typeface="Arial" panose="020B0604020202020204" pitchFamily="34" charset="0"/>
              <a:buChar char="•"/>
            </a:pPr>
            <a:r>
              <a:rPr lang="ja-JP" altLang="en-US" sz="1050">
                <a:solidFill>
                  <a:srgbClr val="02022E"/>
                </a:solidFill>
              </a:rPr>
              <a:t>動画上の演出であるとわからず乗客が不安を感じる可能性のあるもの</a:t>
            </a:r>
          </a:p>
          <a:p>
            <a:pPr marL="171450" indent="-171450">
              <a:lnSpc>
                <a:spcPct val="150000"/>
              </a:lnSpc>
              <a:buFont typeface="Arial" panose="020B0604020202020204" pitchFamily="34" charset="0"/>
              <a:buChar char="•"/>
            </a:pPr>
            <a:r>
              <a:rPr lang="ja-JP" altLang="en-US" sz="1050">
                <a:solidFill>
                  <a:srgbClr val="02022E"/>
                </a:solidFill>
              </a:rPr>
              <a:t>画面下部の各種ボタン操作領域の位置を指定してアクションを促すもの</a:t>
            </a:r>
          </a:p>
          <a:p>
            <a:pPr marL="171450" indent="-171450">
              <a:lnSpc>
                <a:spcPct val="150000"/>
              </a:lnSpc>
              <a:buFont typeface="Arial" panose="020B0604020202020204" pitchFamily="34" charset="0"/>
              <a:buChar char="•"/>
            </a:pPr>
            <a:endParaRPr lang="en-US" altLang="ja-JP" sz="1050">
              <a:solidFill>
                <a:srgbClr val="02022E"/>
              </a:solidFill>
            </a:endParaRPr>
          </a:p>
        </p:txBody>
      </p:sp>
      <p:sp>
        <p:nvSpPr>
          <p:cNvPr id="10" name="Object56">
            <a:extLst>
              <a:ext uri="{FF2B5EF4-FFF2-40B4-BE49-F238E27FC236}">
                <a16:creationId xmlns:a16="http://schemas.microsoft.com/office/drawing/2014/main" id="{AE9BF062-2F3B-B289-CABD-512CAB5FC122}"/>
              </a:ext>
            </a:extLst>
          </p:cNvPr>
          <p:cNvSpPr/>
          <p:nvPr/>
        </p:nvSpPr>
        <p:spPr>
          <a:xfrm>
            <a:off x="9562949" y="1301327"/>
            <a:ext cx="7639050" cy="6138155"/>
          </a:xfrm>
          <a:prstGeom prst="rect">
            <a:avLst/>
          </a:prstGeom>
          <a:noFill/>
          <a:ln/>
        </p:spPr>
        <p:txBody>
          <a:bodyPr wrap="square" lIns="0" tIns="0" rIns="0" bIns="0" rtlCol="0" anchor="t">
            <a:spAutoFit/>
          </a:bodyPr>
          <a:lstStyle/>
          <a:p>
            <a:pPr marL="285750" indent="-285750">
              <a:lnSpc>
                <a:spcPct val="150000"/>
              </a:lnSpc>
              <a:buClr>
                <a:srgbClr val="BCA46F"/>
              </a:buClr>
              <a:buFont typeface="Wingdings" pitchFamily="2" charset="2"/>
              <a:buChar char="u"/>
            </a:pP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法令や業界の自主規制、公序良俗に反するもの</a:t>
            </a:r>
          </a:p>
          <a:p>
            <a:pPr>
              <a:lnSpc>
                <a:spcPct val="150000"/>
              </a:lnSpc>
            </a:pPr>
            <a:r>
              <a:rPr lang="en-US" altLang="ja-JP" sz="1050" kern="0" spc="180">
                <a:solidFill>
                  <a:srgbClr val="02022E"/>
                </a:solidFill>
                <a:latin typeface="Noto Serif JP Regular" pitchFamily="34" charset="0"/>
                <a:ea typeface="Noto Serif JP Regular" pitchFamily="34" charset="-122"/>
              </a:rPr>
              <a:t>(</a:t>
            </a:r>
            <a:r>
              <a:rPr lang="ja-JP" altLang="en-US" sz="1050" kern="0" spc="180">
                <a:solidFill>
                  <a:srgbClr val="02022E"/>
                </a:solidFill>
                <a:latin typeface="Noto Serif JP Regular" pitchFamily="34" charset="0"/>
                <a:ea typeface="Noto Serif JP Regular" pitchFamily="34" charset="-122"/>
              </a:rPr>
              <a:t>以下例</a:t>
            </a:r>
            <a:r>
              <a:rPr lang="en-US" altLang="ja-JP" sz="1050" kern="0" spc="180">
                <a:solidFill>
                  <a:srgbClr val="02022E"/>
                </a:solidFill>
                <a:latin typeface="Noto Serif JP Regular" pitchFamily="34" charset="0"/>
                <a:ea typeface="Noto Serif JP Regular" pitchFamily="34" charset="-122"/>
              </a:rPr>
              <a:t>)</a:t>
            </a:r>
            <a:endParaRPr lang="en-US" altLang="ja-JP" sz="1050">
              <a:solidFill>
                <a:srgbClr val="02022E"/>
              </a:solidFill>
            </a:endParaRPr>
          </a:p>
          <a:p>
            <a:pPr marL="171450" indent="-171450">
              <a:lnSpc>
                <a:spcPct val="150000"/>
              </a:lnSpc>
              <a:buFont typeface="Arial" panose="020B0604020202020204" pitchFamily="34" charset="0"/>
              <a:buChar char="•"/>
            </a:pPr>
            <a:r>
              <a:rPr lang="ja-JP" altLang="en-US" sz="1050">
                <a:solidFill>
                  <a:srgbClr val="02022E"/>
                </a:solidFill>
              </a:rPr>
              <a:t>事実と異なる虚偽の情報を掲載したもの</a:t>
            </a:r>
          </a:p>
          <a:p>
            <a:pPr marL="171450" indent="-171450">
              <a:lnSpc>
                <a:spcPct val="150000"/>
              </a:lnSpc>
              <a:buFont typeface="Arial" panose="020B0604020202020204" pitchFamily="34" charset="0"/>
              <a:buChar char="•"/>
            </a:pPr>
            <a:r>
              <a:rPr lang="ja-JP" altLang="en-US" sz="1050">
                <a:solidFill>
                  <a:srgbClr val="02022E"/>
                </a:solidFill>
              </a:rPr>
              <a:t>優良誤認表示や有利誤認表示などの不当表示となるもの</a:t>
            </a:r>
          </a:p>
          <a:p>
            <a:pPr marL="171450" indent="-171450">
              <a:lnSpc>
                <a:spcPct val="150000"/>
              </a:lnSpc>
              <a:buFont typeface="Arial" panose="020B0604020202020204" pitchFamily="34" charset="0"/>
              <a:buChar char="•"/>
            </a:pPr>
            <a:r>
              <a:rPr lang="ja-JP" altLang="en-US" sz="1050">
                <a:solidFill>
                  <a:srgbClr val="02022E"/>
                </a:solidFill>
              </a:rPr>
              <a:t>「最大」「最高」「最小」「最速」「</a:t>
            </a:r>
            <a:r>
              <a:rPr lang="en-US" altLang="ja-JP" sz="1050">
                <a:solidFill>
                  <a:srgbClr val="02022E"/>
                </a:solidFill>
              </a:rPr>
              <a:t>No.1</a:t>
            </a:r>
            <a:r>
              <a:rPr lang="ja-JP" altLang="en-US" sz="1050">
                <a:solidFill>
                  <a:srgbClr val="02022E"/>
                </a:solidFill>
              </a:rPr>
              <a:t>」「世界初」などの言葉を表示する際に客観的な出典がないもの（最新かつ、掲載日に</a:t>
            </a:r>
            <a:r>
              <a:rPr lang="en-US" altLang="ja-JP" sz="1050">
                <a:solidFill>
                  <a:srgbClr val="02022E"/>
                </a:solidFill>
              </a:rPr>
              <a:t>1</a:t>
            </a:r>
            <a:r>
              <a:rPr lang="ja-JP" altLang="en-US" sz="1050">
                <a:solidFill>
                  <a:srgbClr val="02022E"/>
                </a:solidFill>
              </a:rPr>
              <a:t>年以内のデータのみ有効）</a:t>
            </a:r>
          </a:p>
          <a:p>
            <a:pPr marL="171450" indent="-171450">
              <a:lnSpc>
                <a:spcPct val="150000"/>
              </a:lnSpc>
              <a:buFont typeface="Arial" panose="020B0604020202020204" pitchFamily="34" charset="0"/>
              <a:buChar char="•"/>
            </a:pPr>
            <a:r>
              <a:rPr lang="ja-JP" altLang="en-US" sz="1050">
                <a:solidFill>
                  <a:srgbClr val="02022E"/>
                </a:solidFill>
              </a:rPr>
              <a:t>順位、割合、件数など調査結果等の定量的な言葉を表示する際に客観的な出典がないもの</a:t>
            </a:r>
          </a:p>
          <a:p>
            <a:pPr marL="171450" indent="-171450">
              <a:lnSpc>
                <a:spcPct val="150000"/>
              </a:lnSpc>
              <a:buFont typeface="Arial" panose="020B0604020202020204" pitchFamily="34" charset="0"/>
              <a:buChar char="•"/>
            </a:pPr>
            <a:r>
              <a:rPr lang="ja-JP" altLang="en-US" sz="1050">
                <a:solidFill>
                  <a:srgbClr val="02022E"/>
                </a:solidFill>
              </a:rPr>
              <a:t>公正取引協議会が定める公正競争規約で定められた表示を遵守していないもの</a:t>
            </a:r>
          </a:p>
          <a:p>
            <a:pPr marL="171450" indent="-171450">
              <a:lnSpc>
                <a:spcPct val="150000"/>
              </a:lnSpc>
              <a:buFont typeface="Arial" panose="020B0604020202020204" pitchFamily="34" charset="0"/>
              <a:buChar char="•"/>
            </a:pPr>
            <a:r>
              <a:rPr lang="ja-JP" altLang="en-US" sz="1050">
                <a:solidFill>
                  <a:srgbClr val="02022E"/>
                </a:solidFill>
              </a:rPr>
              <a:t>税込価格と誤認される恐れのある税抜価格の表示</a:t>
            </a:r>
          </a:p>
          <a:p>
            <a:pPr marL="171450" indent="-171450">
              <a:lnSpc>
                <a:spcPct val="150000"/>
              </a:lnSpc>
              <a:buFont typeface="Arial" panose="020B0604020202020204" pitchFamily="34" charset="0"/>
              <a:buChar char="•"/>
            </a:pPr>
            <a:r>
              <a:rPr lang="ja-JP" altLang="en-US" sz="1050">
                <a:solidFill>
                  <a:srgbClr val="02022E"/>
                </a:solidFill>
              </a:rPr>
              <a:t>著作権や商標権等の知的財産権を侵害するもの</a:t>
            </a:r>
          </a:p>
          <a:p>
            <a:pPr marL="171450" indent="-171450">
              <a:lnSpc>
                <a:spcPct val="150000"/>
              </a:lnSpc>
              <a:buFont typeface="Arial" panose="020B0604020202020204" pitchFamily="34" charset="0"/>
              <a:buChar char="•"/>
            </a:pPr>
            <a:r>
              <a:rPr lang="ja-JP" altLang="en-US" sz="1050">
                <a:solidFill>
                  <a:srgbClr val="02022E"/>
                </a:solidFill>
              </a:rPr>
              <a:t>誹謗中傷するもの、名誉を毀損するもの</a:t>
            </a:r>
          </a:p>
          <a:p>
            <a:pPr marL="171450" indent="-171450">
              <a:lnSpc>
                <a:spcPct val="150000"/>
              </a:lnSpc>
              <a:buFont typeface="Arial" panose="020B0604020202020204" pitchFamily="34" charset="0"/>
              <a:buChar char="•"/>
            </a:pPr>
            <a:r>
              <a:rPr lang="ja-JP" altLang="en-US" sz="1050">
                <a:solidFill>
                  <a:srgbClr val="02022E"/>
                </a:solidFill>
              </a:rPr>
              <a:t>プライバシーを侵害するもの、個人情報の取得、管理、利用等に十分な配慮がされていないもの</a:t>
            </a:r>
          </a:p>
          <a:p>
            <a:pPr marL="171450" indent="-171450">
              <a:lnSpc>
                <a:spcPct val="150000"/>
              </a:lnSpc>
              <a:buFont typeface="Arial" panose="020B0604020202020204" pitchFamily="34" charset="0"/>
              <a:buChar char="•"/>
            </a:pPr>
            <a:r>
              <a:rPr lang="ja-JP" altLang="en-US" sz="1050">
                <a:solidFill>
                  <a:srgbClr val="02022E"/>
                </a:solidFill>
              </a:rPr>
              <a:t>比較広告</a:t>
            </a:r>
          </a:p>
          <a:p>
            <a:pPr marL="171450" indent="-171450">
              <a:lnSpc>
                <a:spcPct val="150000"/>
              </a:lnSpc>
              <a:buFont typeface="Arial" panose="020B0604020202020204" pitchFamily="34" charset="0"/>
              <a:buChar char="•"/>
            </a:pPr>
            <a:r>
              <a:rPr lang="ja-JP" altLang="en-US" sz="1050">
                <a:solidFill>
                  <a:srgbClr val="02022E"/>
                </a:solidFill>
              </a:rPr>
              <a:t>他人を差別するもの、人権を侵害するもの</a:t>
            </a:r>
          </a:p>
          <a:p>
            <a:pPr marL="171450" indent="-171450">
              <a:lnSpc>
                <a:spcPct val="150000"/>
              </a:lnSpc>
              <a:buFont typeface="Arial" panose="020B0604020202020204" pitchFamily="34" charset="0"/>
              <a:buChar char="•"/>
            </a:pPr>
            <a:r>
              <a:rPr lang="ja-JP" altLang="en-US" sz="1050">
                <a:solidFill>
                  <a:srgbClr val="02022E"/>
                </a:solidFill>
              </a:rPr>
              <a:t>セクシュアルハラスメントとなるもの</a:t>
            </a:r>
          </a:p>
          <a:p>
            <a:pPr marL="171450" indent="-171450">
              <a:lnSpc>
                <a:spcPct val="150000"/>
              </a:lnSpc>
              <a:buFont typeface="Arial" panose="020B0604020202020204" pitchFamily="34" charset="0"/>
              <a:buChar char="•"/>
            </a:pPr>
            <a:r>
              <a:rPr lang="ja-JP" altLang="en-US" sz="1050">
                <a:solidFill>
                  <a:srgbClr val="02022E"/>
                </a:solidFill>
              </a:rPr>
              <a:t>バイオレンス、暴力的な描写、表現</a:t>
            </a:r>
          </a:p>
          <a:p>
            <a:pPr marL="171450" indent="-171450">
              <a:lnSpc>
                <a:spcPct val="150000"/>
              </a:lnSpc>
              <a:buFont typeface="Arial" panose="020B0604020202020204" pitchFamily="34" charset="0"/>
              <a:buChar char="•"/>
            </a:pPr>
            <a:r>
              <a:rPr lang="ja-JP" altLang="en-US" sz="1050">
                <a:solidFill>
                  <a:srgbClr val="02022E"/>
                </a:solidFill>
              </a:rPr>
              <a:t>投機心、射幸心を著しくあおる表現のもの</a:t>
            </a:r>
          </a:p>
          <a:p>
            <a:pPr marL="171450" indent="-171450">
              <a:lnSpc>
                <a:spcPct val="150000"/>
              </a:lnSpc>
              <a:buFont typeface="Arial" panose="020B0604020202020204" pitchFamily="34" charset="0"/>
              <a:buChar char="•"/>
            </a:pPr>
            <a:r>
              <a:rPr lang="ja-JP" altLang="en-US" sz="1050">
                <a:solidFill>
                  <a:srgbClr val="02022E"/>
                </a:solidFill>
              </a:rPr>
              <a:t>非科学的または迷信に類するもので、利用者を惑わせたり、不安を与えるもの</a:t>
            </a:r>
          </a:p>
          <a:p>
            <a:pPr marL="171450" indent="-171450">
              <a:lnSpc>
                <a:spcPct val="150000"/>
              </a:lnSpc>
              <a:buFont typeface="Arial" panose="020B0604020202020204" pitchFamily="34" charset="0"/>
              <a:buChar char="•"/>
            </a:pPr>
            <a:r>
              <a:rPr lang="ja-JP" altLang="en-US" sz="1050">
                <a:solidFill>
                  <a:srgbClr val="02022E"/>
                </a:solidFill>
              </a:rPr>
              <a:t>犯罪を肯定、美化、助長するもの</a:t>
            </a:r>
          </a:p>
          <a:p>
            <a:pPr marL="171450" indent="-171450">
              <a:lnSpc>
                <a:spcPct val="150000"/>
              </a:lnSpc>
              <a:buFont typeface="Arial" panose="020B0604020202020204" pitchFamily="34" charset="0"/>
              <a:buChar char="•"/>
            </a:pPr>
            <a:r>
              <a:rPr lang="ja-JP" altLang="en-US" sz="1050">
                <a:solidFill>
                  <a:srgbClr val="02022E"/>
                </a:solidFill>
              </a:rPr>
              <a:t>反社会的勢力によるもの</a:t>
            </a:r>
          </a:p>
          <a:p>
            <a:pPr marL="171450" indent="-171450">
              <a:lnSpc>
                <a:spcPct val="150000"/>
              </a:lnSpc>
              <a:buFont typeface="Arial" panose="020B0604020202020204" pitchFamily="34" charset="0"/>
              <a:buChar char="•"/>
            </a:pPr>
            <a:r>
              <a:rPr lang="ja-JP" altLang="en-US" sz="1050">
                <a:solidFill>
                  <a:srgbClr val="02022E"/>
                </a:solidFill>
              </a:rPr>
              <a:t>醜悪、残虐、猟奇的等で不快感を与えるもの</a:t>
            </a:r>
          </a:p>
          <a:p>
            <a:pPr marL="171450" indent="-171450">
              <a:lnSpc>
                <a:spcPct val="150000"/>
              </a:lnSpc>
              <a:buFont typeface="Arial" panose="020B0604020202020204" pitchFamily="34" charset="0"/>
              <a:buChar char="•"/>
            </a:pPr>
            <a:r>
              <a:rPr lang="ja-JP" altLang="en-US" sz="1050">
                <a:solidFill>
                  <a:srgbClr val="02022E"/>
                </a:solidFill>
              </a:rPr>
              <a:t>サービス、商品の内容が不明確なもの</a:t>
            </a:r>
          </a:p>
          <a:p>
            <a:pPr marL="171450" indent="-171450">
              <a:lnSpc>
                <a:spcPct val="150000"/>
              </a:lnSpc>
              <a:buFont typeface="Arial" panose="020B0604020202020204" pitchFamily="34" charset="0"/>
              <a:buChar char="•"/>
            </a:pPr>
            <a:r>
              <a:rPr lang="ja-JP" altLang="en-US" sz="1050">
                <a:solidFill>
                  <a:srgbClr val="02022E"/>
                </a:solidFill>
              </a:rPr>
              <a:t>オリンピック・パラリンピック関連のアンブッシュ広告と捉えられるもの</a:t>
            </a:r>
          </a:p>
          <a:p>
            <a:pPr marL="171450" indent="-171450">
              <a:lnSpc>
                <a:spcPct val="150000"/>
              </a:lnSpc>
              <a:buFont typeface="Arial" panose="020B0604020202020204" pitchFamily="34" charset="0"/>
              <a:buChar char="•"/>
            </a:pPr>
            <a:r>
              <a:rPr lang="ja-JP" altLang="en-US" sz="1050">
                <a:solidFill>
                  <a:srgbClr val="02022E"/>
                </a:solidFill>
              </a:rPr>
              <a:t>業界で定めるガイドラインなどに違反し、または、違反するおそれのあるもの</a:t>
            </a:r>
          </a:p>
          <a:p>
            <a:pPr marL="171450" indent="-171450">
              <a:lnSpc>
                <a:spcPct val="150000"/>
              </a:lnSpc>
              <a:buFont typeface="Arial" panose="020B0604020202020204" pitchFamily="34" charset="0"/>
              <a:buChar char="•"/>
            </a:pPr>
            <a:endParaRPr lang="en-US" altLang="ja-JP" sz="1050">
              <a:solidFill>
                <a:srgbClr val="02022E"/>
              </a:solidFill>
            </a:endParaRPr>
          </a:p>
        </p:txBody>
      </p:sp>
      <p:sp>
        <p:nvSpPr>
          <p:cNvPr id="18" name="Object98">
            <a:extLst>
              <a:ext uri="{FF2B5EF4-FFF2-40B4-BE49-F238E27FC236}">
                <a16:creationId xmlns:a16="http://schemas.microsoft.com/office/drawing/2014/main" id="{1AA5BF69-332B-308F-F89F-E62AB0A3F473}"/>
              </a:ext>
            </a:extLst>
          </p:cNvPr>
          <p:cNvSpPr/>
          <p:nvPr/>
        </p:nvSpPr>
        <p:spPr>
          <a:xfrm>
            <a:off x="885825" y="8434212"/>
            <a:ext cx="6278650" cy="920637"/>
          </a:xfrm>
          <a:prstGeom prst="rect">
            <a:avLst/>
          </a:prstGeom>
          <a:noFill/>
          <a:ln/>
        </p:spPr>
        <p:txBody>
          <a:bodyPr wrap="square" lIns="0" tIns="0" rIns="0" bIns="0" rtlCol="0" anchor="t">
            <a:spAutoFit/>
          </a:bodyPr>
          <a:lstStyle/>
          <a:p>
            <a:pPr marL="285750" indent="-285750" algn="l">
              <a:lnSpc>
                <a:spcPts val="1800"/>
              </a:lnSpc>
              <a:buClr>
                <a:srgbClr val="BCA46F"/>
              </a:buClr>
              <a:buFont typeface="Wingdings" pitchFamily="2" charset="2"/>
              <a:buChar char="u"/>
            </a:pPr>
            <a:r>
              <a:rPr lang="en-US" sz="1500" b="0" i="0" kern="0" spc="180">
                <a:solidFill>
                  <a:srgbClr val="02022E"/>
                </a:solidFill>
                <a:latin typeface="Noto Serif JP Regular" pitchFamily="34" charset="0"/>
                <a:ea typeface="Noto Serif JP Regular" pitchFamily="34" charset="-122"/>
                <a:cs typeface="Noto Serif JP Regular" pitchFamily="34" charset="-120"/>
              </a:rPr>
              <a:t>ダブルスポンサーに該当するもの</a:t>
            </a:r>
          </a:p>
          <a:p>
            <a:pPr>
              <a:lnSpc>
                <a:spcPts val="1800"/>
              </a:lnSpc>
            </a:pPr>
            <a:r>
              <a:rPr lang="en-US" altLang="ja-JP" sz="1050" kern="0" spc="180">
                <a:solidFill>
                  <a:srgbClr val="02022E"/>
                </a:solidFill>
                <a:latin typeface="Noto Serif JP Regular" pitchFamily="34" charset="0"/>
                <a:ea typeface="Noto Serif JP Regular" pitchFamily="34" charset="-122"/>
              </a:rPr>
              <a:t>(</a:t>
            </a:r>
            <a:r>
              <a:rPr lang="ja-JP" altLang="en-US" sz="1050" kern="0" spc="180">
                <a:solidFill>
                  <a:srgbClr val="02022E"/>
                </a:solidFill>
                <a:latin typeface="Noto Serif JP Regular" pitchFamily="34" charset="0"/>
                <a:ea typeface="Noto Serif JP Regular" pitchFamily="34" charset="-122"/>
              </a:rPr>
              <a:t>以下例</a:t>
            </a:r>
            <a:r>
              <a:rPr lang="en-US" altLang="ja-JP" sz="1050" kern="0" spc="180">
                <a:solidFill>
                  <a:srgbClr val="02022E"/>
                </a:solidFill>
                <a:latin typeface="Noto Serif JP Regular" pitchFamily="34" charset="0"/>
                <a:ea typeface="Noto Serif JP Regular" pitchFamily="34" charset="-122"/>
              </a:rPr>
              <a:t>)</a:t>
            </a:r>
          </a:p>
          <a:p>
            <a:pPr marL="171450" indent="-171450" algn="l">
              <a:lnSpc>
                <a:spcPct val="150000"/>
              </a:lnSpc>
              <a:buFont typeface="Arial" panose="020B0604020202020204" pitchFamily="34" charset="0"/>
              <a:buChar char="•"/>
            </a:pP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1枠で複数クライアント、複数ブランド、複数アイテムの広告を流すこと</a:t>
            </a:r>
          </a:p>
          <a:p>
            <a:pPr marL="171450" indent="-171450">
              <a:lnSpc>
                <a:spcPct val="150000"/>
              </a:lnSpc>
              <a:buFont typeface="Arial" panose="020B0604020202020204" pitchFamily="34" charset="0"/>
              <a:buChar char="•"/>
            </a:pP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ダブルスポンサーの際に広告の主体者が明示されていないもの</a:t>
            </a:r>
            <a:endParaRPr lang="en-US" altLang="ja-JP" sz="1050">
              <a:solidFill>
                <a:srgbClr val="02022E"/>
              </a:solidFill>
            </a:endParaRPr>
          </a:p>
        </p:txBody>
      </p:sp>
    </p:spTree>
    <p:extLst>
      <p:ext uri="{BB962C8B-B14F-4D97-AF65-F5344CB8AC3E}">
        <p14:creationId xmlns:p14="http://schemas.microsoft.com/office/powerpoint/2010/main" val="39213637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20">
    <p:bg>
      <p:bgPr>
        <a:solidFill>
          <a:srgbClr val="F0F2FB"/>
        </a:solidFill>
        <a:effectLst/>
      </p:bgPr>
    </p:bg>
    <p:spTree>
      <p:nvGrpSpPr>
        <p:cNvPr id="1" name=""/>
        <p:cNvGrpSpPr/>
        <p:nvPr/>
      </p:nvGrpSpPr>
      <p:grpSpPr>
        <a:xfrm>
          <a:off x="0" y="0"/>
          <a:ext cx="0" cy="0"/>
          <a:chOff x="0" y="0"/>
          <a:chExt cx="0" cy="0"/>
        </a:xfrm>
      </p:grpSpPr>
      <p:sp>
        <p:nvSpPr>
          <p:cNvPr id="20" name="テキスト プレースホルダー 19">
            <a:extLst>
              <a:ext uri="{FF2B5EF4-FFF2-40B4-BE49-F238E27FC236}">
                <a16:creationId xmlns:a16="http://schemas.microsoft.com/office/drawing/2014/main" id="{A8F45167-8C50-0ECE-3F9B-906C8A3EF9D8}"/>
              </a:ext>
            </a:extLst>
          </p:cNvPr>
          <p:cNvSpPr>
            <a:spLocks noGrp="1"/>
          </p:cNvSpPr>
          <p:nvPr>
            <p:ph type="body" sz="quarter" idx="10"/>
          </p:nvPr>
        </p:nvSpPr>
        <p:spPr>
          <a:xfrm>
            <a:off x="674804" y="129266"/>
            <a:ext cx="6503236" cy="639762"/>
          </a:xfrm>
        </p:spPr>
        <p:txBody>
          <a:bodyPr>
            <a:noAutofit/>
          </a:bodyPr>
          <a:lstStyle/>
          <a:p>
            <a:r>
              <a:rPr lang="ja-JP" altLang="en-US"/>
              <a:t>厳格な掲載基準 </a:t>
            </a:r>
            <a:r>
              <a:rPr lang="en-US" altLang="ja-JP"/>
              <a:t>- </a:t>
            </a:r>
            <a:r>
              <a:rPr lang="ja-JP" altLang="en-US"/>
              <a:t>制作上の注意点</a:t>
            </a:r>
          </a:p>
        </p:txBody>
      </p:sp>
      <p:sp>
        <p:nvSpPr>
          <p:cNvPr id="7" name="Object8">
            <a:extLst>
              <a:ext uri="{FF2B5EF4-FFF2-40B4-BE49-F238E27FC236}">
                <a16:creationId xmlns:a16="http://schemas.microsoft.com/office/drawing/2014/main" id="{88649AF7-7FD9-61E4-A099-B6783D1A0DE6}"/>
              </a:ext>
            </a:extLst>
          </p:cNvPr>
          <p:cNvSpPr/>
          <p:nvPr/>
        </p:nvSpPr>
        <p:spPr>
          <a:xfrm>
            <a:off x="674803" y="1566520"/>
            <a:ext cx="11122750" cy="5425952"/>
          </a:xfrm>
          <a:prstGeom prst="rect">
            <a:avLst/>
          </a:prstGeom>
          <a:noFill/>
          <a:ln/>
        </p:spPr>
        <p:txBody>
          <a:bodyPr wrap="square" lIns="0" tIns="0" rIns="0" bIns="0" rtlCol="0" anchor="t">
            <a:noAutofit/>
          </a:bodyPr>
          <a:lstStyle/>
          <a:p>
            <a:pPr algn="l">
              <a:lnSpc>
                <a:spcPts val="1800"/>
              </a:lnSpc>
              <a:buClr>
                <a:srgbClr val="BCA46F"/>
              </a:buClr>
            </a:pPr>
            <a:endParaRPr lang="en-US" sz="1500" kern="0" spc="180">
              <a:solidFill>
                <a:srgbClr val="02022E"/>
              </a:solidFill>
              <a:latin typeface="Noto Serif JP Regular" pitchFamily="34" charset="0"/>
              <a:ea typeface="Noto Serif JP Regular" pitchFamily="34" charset="-122"/>
            </a:endParaRPr>
          </a:p>
          <a:p>
            <a:pPr marL="285750" indent="-285750">
              <a:lnSpc>
                <a:spcPts val="1800"/>
              </a:lnSpc>
              <a:buClr>
                <a:srgbClr val="BCA46F"/>
              </a:buClr>
              <a:buFont typeface="Wingdings" pitchFamily="2" charset="2"/>
              <a:buChar char="u"/>
            </a:pP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同じ静止画(画面の一部ではなく全画面のもの)を表示する場合、全体尺の中で最大15秒とすること</a:t>
            </a:r>
          </a:p>
          <a:p>
            <a:pPr marL="285750" indent="-285750">
              <a:lnSpc>
                <a:spcPts val="1800"/>
              </a:lnSpc>
              <a:buClr>
                <a:srgbClr val="BCA46F"/>
              </a:buClr>
              <a:buFont typeface="Wingdings" pitchFamily="2" charset="2"/>
              <a:buChar char="u"/>
            </a:pPr>
            <a:endParaRPr lang="en-US" altLang="ja-JP" sz="1500" kern="0" spc="180">
              <a:solidFill>
                <a:srgbClr val="02022E"/>
              </a:solidFill>
              <a:latin typeface="Noto Serif JP Regular" pitchFamily="34" charset="0"/>
              <a:ea typeface="Noto Serif JP Regular" pitchFamily="34" charset="-122"/>
            </a:endParaRPr>
          </a:p>
          <a:p>
            <a:pPr marL="285750" indent="-285750">
              <a:lnSpc>
                <a:spcPts val="1800"/>
              </a:lnSpc>
              <a:buClr>
                <a:srgbClr val="BCA46F"/>
              </a:buClr>
              <a:buFont typeface="Wingdings" pitchFamily="2" charset="2"/>
              <a:buChar char="u"/>
            </a:pP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画面の一部に二次元バーコードや検索窓など特定の静止画を表示する場合は、全体尺の中で最大5秒とすること</a:t>
            </a:r>
          </a:p>
          <a:p>
            <a:pPr marL="285750" indent="-285750">
              <a:lnSpc>
                <a:spcPts val="1800"/>
              </a:lnSpc>
              <a:buClr>
                <a:srgbClr val="BCA46F"/>
              </a:buClr>
              <a:buFont typeface="Wingdings" pitchFamily="2" charset="2"/>
              <a:buChar char="u"/>
            </a:pPr>
            <a:endParaRPr lang="en-US" altLang="ja-JP" sz="1500" kern="0" spc="180">
              <a:solidFill>
                <a:srgbClr val="02022E"/>
              </a:solidFill>
              <a:latin typeface="Noto Serif JP Regular" pitchFamily="34" charset="0"/>
              <a:ea typeface="Noto Serif JP Regular" pitchFamily="34" charset="-122"/>
            </a:endParaRPr>
          </a:p>
          <a:p>
            <a:pPr marL="285750" indent="-285750">
              <a:lnSpc>
                <a:spcPts val="1800"/>
              </a:lnSpc>
              <a:buClr>
                <a:srgbClr val="BCA46F"/>
              </a:buClr>
              <a:buFont typeface="Wingdings" pitchFamily="2" charset="2"/>
              <a:buChar char="u"/>
            </a:pPr>
            <a:r>
              <a:rPr lang="ja-JP" altLang="en-US" sz="1500" kern="0" spc="18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の客観的な出典は、以下を必ず記載するとともに、設問内容や選択肢で示した商品名や会社名なども、できる限り分かるようにすることで、その事実が客観的な調査に基づいていることが確認できるようにし、またその根拠となるデータを株式会社</a:t>
            </a:r>
            <a:r>
              <a:rPr lang="en-US" altLang="ja-JP" sz="1500" kern="0" spc="180">
                <a:solidFill>
                  <a:srgbClr val="02022E"/>
                </a:solidFill>
                <a:latin typeface="Noto Serif JP Regular" pitchFamily="34" charset="0"/>
                <a:ea typeface="Noto Serif JP Regular" pitchFamily="34" charset="-122"/>
                <a:cs typeface="Noto Serif JP Regular" pitchFamily="34" charset="-120"/>
              </a:rPr>
              <a:t>IRIS</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に提出すること</a:t>
            </a:r>
            <a:endParaRPr lang="en-US" altLang="ja-JP" sz="1500" kern="0" spc="180">
              <a:solidFill>
                <a:srgbClr val="02022E"/>
              </a:solidFill>
              <a:latin typeface="Noto Serif JP Regular" pitchFamily="34" charset="0"/>
              <a:ea typeface="Noto Serif JP Regular" pitchFamily="34" charset="-122"/>
              <a:cs typeface="Noto Serif JP Regular" pitchFamily="34" charset="-120"/>
            </a:endParaRPr>
          </a:p>
          <a:p>
            <a:pPr>
              <a:lnSpc>
                <a:spcPts val="1800"/>
              </a:lnSpc>
              <a:buClr>
                <a:srgbClr val="BCA46F"/>
              </a:buClr>
            </a:pPr>
            <a:endParaRPr lang="en-US" altLang="ja-JP" sz="1500" kern="0" spc="180">
              <a:solidFill>
                <a:srgbClr val="02022E"/>
              </a:solidFill>
              <a:latin typeface="Noto Serif JP Regular" pitchFamily="34" charset="0"/>
              <a:ea typeface="Noto Serif JP Regular" pitchFamily="34" charset="-122"/>
            </a:endParaRPr>
          </a:p>
          <a:p>
            <a:pPr>
              <a:lnSpc>
                <a:spcPts val="1800"/>
              </a:lnSpc>
              <a:buClr>
                <a:srgbClr val="2F3B6C"/>
              </a:buClr>
            </a:pPr>
            <a:endParaRPr lang="en-US" altLang="ja-JP" sz="2800" kern="0" spc="180">
              <a:solidFill>
                <a:srgbClr val="02022E"/>
              </a:solidFill>
              <a:latin typeface="Noto Serif JP Regular" pitchFamily="34" charset="0"/>
              <a:ea typeface="Noto Serif JP Regular" pitchFamily="34" charset="-122"/>
              <a:cs typeface="Noto Serif JP Regular" pitchFamily="34" charset="-120"/>
            </a:endParaRPr>
          </a:p>
          <a:p>
            <a:pPr marL="171450" indent="-171450" algn="l">
              <a:buClr>
                <a:srgbClr val="2F3B6C"/>
              </a:buClr>
              <a:buFont typeface="Arial" panose="020B0604020202020204" pitchFamily="34" charset="0"/>
              <a:buChar char="•"/>
            </a:pPr>
            <a:r>
              <a:rPr lang="en-US" altLang="ja-JP" sz="1600" b="0" i="0" kern="0" spc="126">
                <a:solidFill>
                  <a:srgbClr val="02022E"/>
                </a:solidFill>
                <a:latin typeface="Noto Serif JP Regular" pitchFamily="34" charset="0"/>
                <a:ea typeface="Noto Serif JP Regular" pitchFamily="34" charset="-122"/>
                <a:cs typeface="Noto Serif JP Regular" pitchFamily="34" charset="-120"/>
              </a:rPr>
              <a:t>調査期間</a:t>
            </a:r>
          </a:p>
          <a:p>
            <a:pPr marL="171450" indent="-171450">
              <a:buClr>
                <a:srgbClr val="2F3B6C"/>
              </a:buClr>
              <a:buFont typeface="Arial" panose="020B0604020202020204" pitchFamily="34" charset="0"/>
              <a:buChar char="•"/>
            </a:pPr>
            <a:r>
              <a:rPr lang="en-US" altLang="ja-JP" sz="1600" kern="0" spc="126">
                <a:solidFill>
                  <a:srgbClr val="02022E"/>
                </a:solidFill>
                <a:latin typeface="Noto Serif JP Regular" pitchFamily="34" charset="0"/>
                <a:ea typeface="Noto Serif JP Regular" pitchFamily="34" charset="-122"/>
              </a:rPr>
              <a:t>調査機関</a:t>
            </a:r>
            <a:endParaRPr lang="en-US" altLang="ja-JP" sz="1600">
              <a:solidFill>
                <a:srgbClr val="02022E"/>
              </a:solidFill>
            </a:endParaRPr>
          </a:p>
          <a:p>
            <a:pPr marL="171450" indent="-171450">
              <a:buClr>
                <a:srgbClr val="2F3B6C"/>
              </a:buClr>
              <a:buFont typeface="Arial" panose="020B0604020202020204" pitchFamily="34" charset="0"/>
              <a:buChar char="•"/>
            </a:pPr>
            <a:r>
              <a:rPr lang="en-US" altLang="ja-JP" sz="1600" kern="0" spc="126">
                <a:solidFill>
                  <a:srgbClr val="02022E"/>
                </a:solidFill>
                <a:latin typeface="Noto Serif JP Regular" pitchFamily="34" charset="0"/>
                <a:ea typeface="Noto Serif JP Regular" pitchFamily="34" charset="-122"/>
              </a:rPr>
              <a:t>調査対象</a:t>
            </a:r>
            <a:endParaRPr lang="en-US" altLang="ja-JP" sz="1600">
              <a:solidFill>
                <a:srgbClr val="02022E"/>
              </a:solidFill>
            </a:endParaRPr>
          </a:p>
          <a:p>
            <a:pPr marL="171450" indent="-171450">
              <a:buClr>
                <a:srgbClr val="2F3B6C"/>
              </a:buClr>
              <a:buFont typeface="Arial" panose="020B0604020202020204" pitchFamily="34" charset="0"/>
              <a:buChar char="•"/>
            </a:pPr>
            <a:r>
              <a:rPr lang="en-US" altLang="ja-JP" sz="1600" kern="0" spc="126">
                <a:solidFill>
                  <a:srgbClr val="02022E"/>
                </a:solidFill>
                <a:latin typeface="Noto Serif JP Regular" pitchFamily="34" charset="0"/>
                <a:ea typeface="Noto Serif JP Regular" pitchFamily="34" charset="-122"/>
              </a:rPr>
              <a:t>有効回答数(サンプル数)</a:t>
            </a:r>
            <a:endParaRPr lang="en-US" altLang="ja-JP" sz="1600">
              <a:solidFill>
                <a:srgbClr val="02022E"/>
              </a:solidFill>
            </a:endParaRPr>
          </a:p>
          <a:p>
            <a:pPr marL="171450" indent="-171450">
              <a:buClr>
                <a:srgbClr val="2F3B6C"/>
              </a:buClr>
              <a:buFont typeface="Arial" panose="020B0604020202020204" pitchFamily="34" charset="0"/>
              <a:buChar char="•"/>
            </a:pPr>
            <a:r>
              <a:rPr lang="en-US" altLang="ja-JP" sz="1600" kern="0" spc="126">
                <a:solidFill>
                  <a:srgbClr val="02022E"/>
                </a:solidFill>
                <a:latin typeface="Noto Serif JP Regular" pitchFamily="34" charset="0"/>
                <a:ea typeface="Noto Serif JP Regular" pitchFamily="34" charset="-122"/>
              </a:rPr>
              <a:t>調査方法(集計方法、算出方法</a:t>
            </a:r>
            <a:endParaRPr lang="en-US" altLang="ja-JP" sz="1500" kern="0" spc="180">
              <a:solidFill>
                <a:srgbClr val="02022E"/>
              </a:solidFill>
              <a:latin typeface="Noto Serif JP Regular" pitchFamily="34" charset="0"/>
              <a:ea typeface="Noto Serif JP Regular" pitchFamily="34" charset="-122"/>
            </a:endParaRPr>
          </a:p>
          <a:p>
            <a:pPr marL="171450" indent="-171450">
              <a:lnSpc>
                <a:spcPts val="1260"/>
              </a:lnSpc>
              <a:buClr>
                <a:srgbClr val="2F3B6C"/>
              </a:buClr>
              <a:buFont typeface="Arial" panose="020B0604020202020204" pitchFamily="34" charset="0"/>
              <a:buChar char="•"/>
            </a:pPr>
            <a:endParaRPr lang="en-US" altLang="ja-JP" sz="1500" kern="0" spc="180">
              <a:solidFill>
                <a:srgbClr val="02022E"/>
              </a:solidFill>
              <a:latin typeface="Noto Serif JP Regular" pitchFamily="34" charset="0"/>
              <a:ea typeface="Noto Serif JP Regular" pitchFamily="34" charset="-122"/>
            </a:endParaRPr>
          </a:p>
          <a:p>
            <a:pPr>
              <a:buClr>
                <a:srgbClr val="2F3B6C"/>
              </a:buClr>
            </a:pPr>
            <a:endParaRPr lang="en-US" altLang="ja-JP" sz="1500" kern="0" spc="180">
              <a:solidFill>
                <a:srgbClr val="02022E"/>
              </a:solidFill>
              <a:latin typeface="Noto Serif JP Regular" pitchFamily="34" charset="0"/>
              <a:ea typeface="Noto Serif JP Regular" pitchFamily="34" charset="-122"/>
            </a:endParaRPr>
          </a:p>
          <a:p>
            <a:pPr marL="285750" indent="-285750">
              <a:buClr>
                <a:srgbClr val="BCA46F"/>
              </a:buClr>
              <a:buFont typeface="Wingdings" pitchFamily="2" charset="2"/>
              <a:buChar char="u"/>
            </a:pPr>
            <a:r>
              <a:rPr lang="ja-JP" altLang="en-US" sz="1500" kern="0" spc="180">
                <a:solidFill>
                  <a:srgbClr val="02022E"/>
                </a:solidFill>
                <a:latin typeface="Noto Serif JP Regular" pitchFamily="34" charset="0"/>
                <a:ea typeface="Noto Serif JP Regular" pitchFamily="34" charset="-122"/>
                <a:cs typeface="Noto Serif JP Regular" pitchFamily="34" charset="-120"/>
              </a:rPr>
              <a:t>「最大」「最高」「最小」「最速」「</a:t>
            </a:r>
            <a:r>
              <a:rPr lang="en" altLang="ja-JP" sz="1500" kern="0" spc="180">
                <a:solidFill>
                  <a:srgbClr val="02022E"/>
                </a:solidFill>
                <a:latin typeface="Noto Serif JP Regular" pitchFamily="34" charset="0"/>
                <a:ea typeface="Noto Serif JP Regular" pitchFamily="34" charset="-122"/>
                <a:cs typeface="Noto Serif JP Regular" pitchFamily="34" charset="-120"/>
              </a:rPr>
              <a:t>No.1</a:t>
            </a:r>
            <a:r>
              <a:rPr lang="ja-JP" altLang="en" sz="1500" kern="0" spc="180">
                <a:solidFill>
                  <a:srgbClr val="02022E"/>
                </a:solidFill>
                <a:latin typeface="Noto Serif JP Regular" pitchFamily="34" charset="0"/>
                <a:ea typeface="Noto Serif JP Regular" pitchFamily="34" charset="-122"/>
                <a:cs typeface="Noto Serif JP Regular" pitchFamily="34" charset="-120"/>
              </a:rPr>
              <a:t>」「</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世界初」などの言葉を表示する際の客観的な出典は、上記に加え、調査したものが最新かつ、掲載日から</a:t>
            </a:r>
            <a:r>
              <a:rPr lang="en-US" altLang="ja-JP" sz="1500" kern="0" spc="180">
                <a:solidFill>
                  <a:srgbClr val="02022E"/>
                </a:solidFill>
                <a:latin typeface="Noto Serif JP Regular" pitchFamily="34" charset="0"/>
                <a:ea typeface="Noto Serif JP Regular" pitchFamily="34" charset="-122"/>
                <a:cs typeface="Noto Serif JP Regular" pitchFamily="34" charset="-120"/>
              </a:rPr>
              <a:t>1</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年以内のデータであること</a:t>
            </a:r>
            <a:endParaRPr lang="en-US" altLang="ja-JP" sz="1500">
              <a:solidFill>
                <a:srgbClr val="02022E"/>
              </a:solidFill>
            </a:endParaRPr>
          </a:p>
        </p:txBody>
      </p:sp>
      <p:sp>
        <p:nvSpPr>
          <p:cNvPr id="12" name="Object12">
            <a:extLst>
              <a:ext uri="{FF2B5EF4-FFF2-40B4-BE49-F238E27FC236}">
                <a16:creationId xmlns:a16="http://schemas.microsoft.com/office/drawing/2014/main" id="{F74CCAC0-BB23-BE6C-85C2-8D212A2B7D32}"/>
              </a:ext>
            </a:extLst>
          </p:cNvPr>
          <p:cNvSpPr/>
          <p:nvPr/>
        </p:nvSpPr>
        <p:spPr>
          <a:xfrm>
            <a:off x="307974" y="9163050"/>
            <a:ext cx="6677025" cy="342900"/>
          </a:xfrm>
          <a:prstGeom prst="rect">
            <a:avLst/>
          </a:prstGeom>
          <a:noFill/>
          <a:ln/>
        </p:spPr>
        <p:txBody>
          <a:bodyPr wrap="square" lIns="0" tIns="0" rIns="0" bIns="0" rtlCol="0" anchor="t"/>
          <a:lstStyle/>
          <a:p>
            <a:pPr algn="l">
              <a:lnSpc>
                <a:spcPts val="975"/>
              </a:lnSpc>
            </a:pPr>
            <a:endParaRPr lang="en-US" sz="825">
              <a:solidFill>
                <a:srgbClr val="34363D"/>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12">
    <p:bg>
      <p:bgPr>
        <a:solidFill>
          <a:srgbClr val="02022E"/>
        </a:solidFill>
        <a:effectLst/>
      </p:bgPr>
    </p:bg>
    <p:spTree>
      <p:nvGrpSpPr>
        <p:cNvPr id="1" name=""/>
        <p:cNvGrpSpPr/>
        <p:nvPr/>
      </p:nvGrpSpPr>
      <p:grpSpPr>
        <a:xfrm>
          <a:off x="0" y="0"/>
          <a:ext cx="0" cy="0"/>
          <a:chOff x="0" y="0"/>
          <a:chExt cx="0" cy="0"/>
        </a:xfrm>
      </p:grpSpPr>
      <p:pic>
        <p:nvPicPr>
          <p:cNvPr id="3" name="図 2" descr="建物の前の道路を走る車&#10;&#10;中程度の精度で自動的に生成された説明">
            <a:extLst>
              <a:ext uri="{FF2B5EF4-FFF2-40B4-BE49-F238E27FC236}">
                <a16:creationId xmlns:a16="http://schemas.microsoft.com/office/drawing/2014/main" id="{F2508444-7195-E9A9-22C4-C9E966C04737}"/>
              </a:ext>
            </a:extLst>
          </p:cNvPr>
          <p:cNvPicPr>
            <a:picLocks noChangeAspect="1"/>
          </p:cNvPicPr>
          <p:nvPr/>
        </p:nvPicPr>
        <p:blipFill>
          <a:blip r:embed="rId3"/>
          <a:stretch>
            <a:fillRect/>
          </a:stretch>
        </p:blipFill>
        <p:spPr>
          <a:xfrm>
            <a:off x="0" y="0"/>
            <a:ext cx="18288000" cy="10287000"/>
          </a:xfrm>
          <a:prstGeom prst="rect">
            <a:avLst/>
          </a:prstGeom>
        </p:spPr>
      </p:pic>
      <p:pic>
        <p:nvPicPr>
          <p:cNvPr id="11" name="Object 2" descr="preencoded.png">
            <a:extLst>
              <a:ext uri="{FF2B5EF4-FFF2-40B4-BE49-F238E27FC236}">
                <a16:creationId xmlns:a16="http://schemas.microsoft.com/office/drawing/2014/main" id="{7A5F787C-79DF-C602-B5A8-FC0EF0E67B5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807828DD-5750-09DA-88FC-DE248E220E0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3" name="テキスト ボックス 12">
            <a:extLst>
              <a:ext uri="{FF2B5EF4-FFF2-40B4-BE49-F238E27FC236}">
                <a16:creationId xmlns:a16="http://schemas.microsoft.com/office/drawing/2014/main" id="{E39C3A8C-4FC7-240B-E3A5-9958E6E391A4}"/>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37</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D722032E-6F25-F1F5-9D27-77BE9A432B21}"/>
              </a:ext>
            </a:extLst>
          </p:cNvPr>
          <p:cNvSpPr/>
          <p:nvPr/>
        </p:nvSpPr>
        <p:spPr>
          <a:xfrm>
            <a:off x="945407" y="8610309"/>
            <a:ext cx="5889567" cy="876300"/>
          </a:xfrm>
          <a:prstGeom prst="rect">
            <a:avLst/>
          </a:prstGeom>
          <a:noFill/>
          <a:ln/>
        </p:spPr>
        <p:txBody>
          <a:bodyPr wrap="square" lIns="0" tIns="0" rIns="0" bIns="0" rtlCol="0" anchor="t">
            <a:noAutofit/>
          </a:bodyPr>
          <a:lstStyle/>
          <a:p>
            <a:pPr>
              <a:lnSpc>
                <a:spcPts val="5625"/>
              </a:lnSpc>
            </a:pPr>
            <a:r>
              <a:rPr lang="ja-JP" altLang="en-US" sz="5400" kern="0" spc="816">
                <a:solidFill>
                  <a:srgbClr val="FFFFFF"/>
                </a:solidFill>
                <a:latin typeface="Noto Serif JP Regular" pitchFamily="34" charset="0"/>
                <a:ea typeface="Noto Serif JP Regular" pitchFamily="34" charset="-122"/>
                <a:cs typeface="Noto Serif JP Regular" pitchFamily="34" charset="-120"/>
              </a:rPr>
              <a:t>申し込みの流れ</a:t>
            </a:r>
            <a:endParaRPr lang="en-US" sz="5400"/>
          </a:p>
        </p:txBody>
      </p:sp>
      <p:sp>
        <p:nvSpPr>
          <p:cNvPr id="15" name="Object5">
            <a:extLst>
              <a:ext uri="{FF2B5EF4-FFF2-40B4-BE49-F238E27FC236}">
                <a16:creationId xmlns:a16="http://schemas.microsoft.com/office/drawing/2014/main" id="{5C05E7AF-08BB-5828-991F-FA43367CA473}"/>
              </a:ext>
            </a:extLst>
          </p:cNvPr>
          <p:cNvSpPr/>
          <p:nvPr/>
        </p:nvSpPr>
        <p:spPr>
          <a:xfrm>
            <a:off x="895384" y="7953569"/>
            <a:ext cx="1495679" cy="335798"/>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a:t>
            </a:r>
            <a:r>
              <a:rPr lang="en-US" sz="2400" kern="0" spc="383">
                <a:solidFill>
                  <a:srgbClr val="FFFFFF"/>
                </a:solidFill>
                <a:latin typeface="Noto Serif JP Regular" pitchFamily="34" charset="0"/>
                <a:ea typeface="Noto Serif JP Regular" pitchFamily="34" charset="-122"/>
                <a:cs typeface="Noto Serif JP Regular" pitchFamily="34" charset="-120"/>
              </a:rPr>
              <a:t>7</a:t>
            </a:r>
            <a:endParaRPr lang="en-US" sz="24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16">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876300"/>
            <a:ext cx="3524250" cy="638175"/>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24250" y="876300"/>
            <a:ext cx="3390900" cy="638175"/>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15150" y="876300"/>
            <a:ext cx="6696075" cy="638175"/>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3611225" y="876300"/>
            <a:ext cx="4676775" cy="63817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524250" y="876300"/>
            <a:ext cx="123825" cy="638175"/>
          </a:xfrm>
          <a:prstGeom prst="rect">
            <a:avLst/>
          </a:prstGeom>
        </p:spPr>
      </p:pic>
      <p:pic>
        <p:nvPicPr>
          <p:cNvPr id="14" name="Object 13"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915150" y="876300"/>
            <a:ext cx="123825" cy="638175"/>
          </a:xfrm>
          <a:prstGeom prst="rect">
            <a:avLst/>
          </a:prstGeom>
        </p:spPr>
      </p:pic>
      <p:pic>
        <p:nvPicPr>
          <p:cNvPr id="15" name="Object 14"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3611225" y="876300"/>
            <a:ext cx="123825" cy="638175"/>
          </a:xfrm>
          <a:prstGeom prst="rect">
            <a:avLst/>
          </a:prstGeom>
        </p:spPr>
      </p:pic>
      <p:pic>
        <p:nvPicPr>
          <p:cNvPr id="19" name="Object 18"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3573125" y="1504950"/>
            <a:ext cx="4714875" cy="4124325"/>
          </a:xfrm>
          <a:prstGeom prst="rect">
            <a:avLst/>
          </a:prstGeom>
        </p:spPr>
      </p:pic>
      <p:pic>
        <p:nvPicPr>
          <p:cNvPr id="20" name="Object 19"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6877050" y="1504950"/>
            <a:ext cx="6734175" cy="4124325"/>
          </a:xfrm>
          <a:prstGeom prst="rect">
            <a:avLst/>
          </a:prstGeom>
        </p:spPr>
      </p:pic>
      <p:pic>
        <p:nvPicPr>
          <p:cNvPr id="21" name="Object 20"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524250" y="1504950"/>
            <a:ext cx="3390900" cy="4124325"/>
          </a:xfrm>
          <a:prstGeom prst="rect">
            <a:avLst/>
          </a:prstGeom>
        </p:spPr>
      </p:pic>
      <p:pic>
        <p:nvPicPr>
          <p:cNvPr id="22" name="Object 21"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0" y="1504950"/>
            <a:ext cx="3524250" cy="4124325"/>
          </a:xfrm>
          <a:prstGeom prst="rect">
            <a:avLst/>
          </a:prstGeom>
        </p:spPr>
      </p:pic>
      <p:pic>
        <p:nvPicPr>
          <p:cNvPr id="23" name="Object 22"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0" y="6267450"/>
            <a:ext cx="3390900" cy="3467100"/>
          </a:xfrm>
          <a:prstGeom prst="rect">
            <a:avLst/>
          </a:prstGeom>
        </p:spPr>
      </p:pic>
      <p:pic>
        <p:nvPicPr>
          <p:cNvPr id="24" name="Object 23"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3352800" y="6276975"/>
            <a:ext cx="3276600" cy="3457574"/>
          </a:xfrm>
          <a:prstGeom prst="rect">
            <a:avLst/>
          </a:prstGeom>
        </p:spPr>
      </p:pic>
      <p:pic>
        <p:nvPicPr>
          <p:cNvPr id="25" name="Object 24"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9982200" y="6267450"/>
            <a:ext cx="3590925" cy="3467100"/>
          </a:xfrm>
          <a:prstGeom prst="rect">
            <a:avLst/>
          </a:prstGeom>
        </p:spPr>
      </p:pic>
      <p:pic>
        <p:nvPicPr>
          <p:cNvPr id="26" name="Object 25"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0" y="5619750"/>
            <a:ext cx="123825" cy="638175"/>
          </a:xfrm>
          <a:prstGeom prst="rect">
            <a:avLst/>
          </a:prstGeom>
        </p:spPr>
      </p:pic>
      <p:pic>
        <p:nvPicPr>
          <p:cNvPr id="27" name="Object 26"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6591300" y="6267450"/>
            <a:ext cx="3429000" cy="3467100"/>
          </a:xfrm>
          <a:prstGeom prst="rect">
            <a:avLst/>
          </a:prstGeom>
        </p:spPr>
      </p:pic>
      <p:sp>
        <p:nvSpPr>
          <p:cNvPr id="31" name="Object30"/>
          <p:cNvSpPr/>
          <p:nvPr/>
        </p:nvSpPr>
        <p:spPr>
          <a:xfrm>
            <a:off x="1095375"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広告主審査</a:t>
            </a:r>
            <a:endParaRPr lang="en-US" sz="1800">
              <a:solidFill>
                <a:srgbClr val="02022E"/>
              </a:solidFill>
            </a:endParaRPr>
          </a:p>
        </p:txBody>
      </p:sp>
      <p:sp>
        <p:nvSpPr>
          <p:cNvPr id="32" name="Object31"/>
          <p:cNvSpPr/>
          <p:nvPr/>
        </p:nvSpPr>
        <p:spPr>
          <a:xfrm>
            <a:off x="4533900"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空き枠確認</a:t>
            </a:r>
            <a:endParaRPr lang="en-US" sz="1800">
              <a:solidFill>
                <a:srgbClr val="02022E"/>
              </a:solidFill>
            </a:endParaRPr>
          </a:p>
        </p:txBody>
      </p:sp>
      <p:sp>
        <p:nvSpPr>
          <p:cNvPr id="33" name="Object32"/>
          <p:cNvSpPr/>
          <p:nvPr/>
        </p:nvSpPr>
        <p:spPr>
          <a:xfrm>
            <a:off x="9610725"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仮押さえ</a:t>
            </a:r>
            <a:endParaRPr lang="en-US" sz="1800">
              <a:solidFill>
                <a:srgbClr val="02022E"/>
              </a:solidFill>
            </a:endParaRPr>
          </a:p>
        </p:txBody>
      </p:sp>
      <p:sp>
        <p:nvSpPr>
          <p:cNvPr id="34" name="Object33"/>
          <p:cNvSpPr/>
          <p:nvPr/>
        </p:nvSpPr>
        <p:spPr>
          <a:xfrm>
            <a:off x="15697200" y="962025"/>
            <a:ext cx="514350"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考査</a:t>
            </a:r>
            <a:endParaRPr lang="en-US" sz="1800">
              <a:solidFill>
                <a:srgbClr val="02022E"/>
              </a:solidFill>
            </a:endParaRPr>
          </a:p>
        </p:txBody>
      </p:sp>
      <p:sp>
        <p:nvSpPr>
          <p:cNvPr id="63" name="Object62"/>
          <p:cNvSpPr/>
          <p:nvPr/>
        </p:nvSpPr>
        <p:spPr>
          <a:xfrm>
            <a:off x="10353675" y="8915400"/>
            <a:ext cx="161925" cy="161925"/>
          </a:xfrm>
          <a:prstGeom prst="rect">
            <a:avLst/>
          </a:prstGeom>
          <a:noFill/>
          <a:ln/>
        </p:spPr>
        <p:txBody>
          <a:bodyPr wrap="square" lIns="0" tIns="0" rIns="0" bIns="0" rtlCol="0" anchor="t">
            <a:spAutoFit/>
          </a:bodyPr>
          <a:lstStyle/>
          <a:p>
            <a:pPr algn="l">
              <a:lnSpc>
                <a:spcPts val="1260"/>
              </a:lnSpc>
            </a:pPr>
            <a:endParaRPr lang="en-US" sz="1050"/>
          </a:p>
        </p:txBody>
      </p:sp>
      <p:sp>
        <p:nvSpPr>
          <p:cNvPr id="67" name="テキスト プレースホルダー 66">
            <a:extLst>
              <a:ext uri="{FF2B5EF4-FFF2-40B4-BE49-F238E27FC236}">
                <a16:creationId xmlns:a16="http://schemas.microsoft.com/office/drawing/2014/main" id="{05BBCAD7-F330-08A9-3F8E-58F2C3C4B7A3}"/>
              </a:ext>
            </a:extLst>
          </p:cNvPr>
          <p:cNvSpPr>
            <a:spLocks noGrp="1"/>
          </p:cNvSpPr>
          <p:nvPr>
            <p:ph type="body" sz="quarter" idx="10"/>
          </p:nvPr>
        </p:nvSpPr>
        <p:spPr/>
        <p:txBody>
          <a:bodyPr>
            <a:noAutofit/>
          </a:bodyPr>
          <a:lstStyle/>
          <a:p>
            <a:r>
              <a:rPr lang="ja-JP" altLang="en-US"/>
              <a:t>申し込みから掲載開始まで</a:t>
            </a:r>
          </a:p>
        </p:txBody>
      </p:sp>
      <p:pic>
        <p:nvPicPr>
          <p:cNvPr id="73" name="Object 8" descr="preencoded.png">
            <a:extLst>
              <a:ext uri="{FF2B5EF4-FFF2-40B4-BE49-F238E27FC236}">
                <a16:creationId xmlns:a16="http://schemas.microsoft.com/office/drawing/2014/main" id="{35AFFCBA-3BCC-7782-9F5E-26D3804F37C7}"/>
              </a:ext>
            </a:extLst>
          </p:cNvPr>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0" y="5629275"/>
            <a:ext cx="3390900" cy="638175"/>
          </a:xfrm>
          <a:prstGeom prst="rect">
            <a:avLst/>
          </a:prstGeom>
        </p:spPr>
      </p:pic>
      <p:pic>
        <p:nvPicPr>
          <p:cNvPr id="74" name="Object 9" descr="preencoded.png">
            <a:extLst>
              <a:ext uri="{FF2B5EF4-FFF2-40B4-BE49-F238E27FC236}">
                <a16:creationId xmlns:a16="http://schemas.microsoft.com/office/drawing/2014/main" id="{D02F3E10-F42E-5DB5-A9AA-544F9644E508}"/>
              </a:ext>
            </a:extLst>
          </p:cNvPr>
          <p:cNvPicPr>
            <a:picLocks noChangeAspect="1"/>
          </p:cNvPicPr>
          <p:nvPr/>
        </p:nvPicPr>
        <p:blipFill>
          <a:blip r:embed="rId37">
            <a:extLst>
              <a:ext uri="{96DAC541-7B7A-43D3-8B79-37D633B846F1}">
                <asvg:svgBlip xmlns:asvg="http://schemas.microsoft.com/office/drawing/2016/SVG/main" r:embed="rId38"/>
              </a:ext>
            </a:extLst>
          </a:blip>
          <a:srcRect/>
          <a:stretch/>
        </p:blipFill>
        <p:spPr>
          <a:xfrm>
            <a:off x="3390900" y="5629275"/>
            <a:ext cx="3238500" cy="647699"/>
          </a:xfrm>
          <a:prstGeom prst="rect">
            <a:avLst/>
          </a:prstGeom>
        </p:spPr>
      </p:pic>
      <p:pic>
        <p:nvPicPr>
          <p:cNvPr id="75" name="Object 10" descr="preencoded.png">
            <a:extLst>
              <a:ext uri="{FF2B5EF4-FFF2-40B4-BE49-F238E27FC236}">
                <a16:creationId xmlns:a16="http://schemas.microsoft.com/office/drawing/2014/main" id="{4C8F8B4A-17DF-9348-F312-55884B7D3F10}"/>
              </a:ext>
            </a:extLst>
          </p:cNvPr>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6629400" y="5629275"/>
            <a:ext cx="3390900" cy="638175"/>
          </a:xfrm>
          <a:prstGeom prst="rect">
            <a:avLst/>
          </a:prstGeom>
        </p:spPr>
      </p:pic>
      <p:pic>
        <p:nvPicPr>
          <p:cNvPr id="76" name="Object 11" descr="preencoded.png">
            <a:extLst>
              <a:ext uri="{FF2B5EF4-FFF2-40B4-BE49-F238E27FC236}">
                <a16:creationId xmlns:a16="http://schemas.microsoft.com/office/drawing/2014/main" id="{F797BC69-08FB-FBDD-073D-B9955B534A6A}"/>
              </a:ext>
            </a:extLst>
          </p:cNvPr>
          <p:cNvPicPr>
            <a:picLocks noChangeAspect="1"/>
          </p:cNvPicPr>
          <p:nvPr/>
        </p:nvPicPr>
        <p:blipFill>
          <a:blip r:embed="rId41" cstate="email">
            <a:extLst>
              <a:ext uri="{28A0092B-C50C-407E-A947-70E740481C1C}">
                <a14:useLocalDpi xmlns:a14="http://schemas.microsoft.com/office/drawing/2010/main"/>
              </a:ext>
              <a:ext uri="{96DAC541-7B7A-43D3-8B79-37D633B846F1}">
                <asvg:svgBlip xmlns:asvg="http://schemas.microsoft.com/office/drawing/2016/SVG/main" r:embed="rId42"/>
              </a:ext>
            </a:extLst>
          </a:blip>
          <a:srcRect/>
          <a:stretch/>
        </p:blipFill>
        <p:spPr>
          <a:xfrm>
            <a:off x="10020300" y="5629275"/>
            <a:ext cx="3561671" cy="638175"/>
          </a:xfrm>
          <a:prstGeom prst="rect">
            <a:avLst/>
          </a:prstGeom>
        </p:spPr>
      </p:pic>
      <p:pic>
        <p:nvPicPr>
          <p:cNvPr id="77" name="Object 15" descr="preencoded.png">
            <a:extLst>
              <a:ext uri="{FF2B5EF4-FFF2-40B4-BE49-F238E27FC236}">
                <a16:creationId xmlns:a16="http://schemas.microsoft.com/office/drawing/2014/main" id="{E1D93C52-AB20-BF39-4155-25AB12423C56}"/>
              </a:ext>
            </a:extLst>
          </p:cNvPr>
          <p:cNvPicPr>
            <a:picLocks noChangeAspect="1"/>
          </p:cNvPicPr>
          <p:nvPr/>
        </p:nvPicPr>
        <p:blipFill>
          <a:blip r:embed="rId43">
            <a:extLst>
              <a:ext uri="{96DAC541-7B7A-43D3-8B79-37D633B846F1}">
                <asvg:svgBlip xmlns:asvg="http://schemas.microsoft.com/office/drawing/2016/SVG/main" r:embed="rId44"/>
              </a:ext>
            </a:extLst>
          </a:blip>
          <a:srcRect/>
          <a:stretch/>
        </p:blipFill>
        <p:spPr>
          <a:xfrm>
            <a:off x="3390900" y="5619750"/>
            <a:ext cx="123825" cy="638175"/>
          </a:xfrm>
          <a:prstGeom prst="rect">
            <a:avLst/>
          </a:prstGeom>
        </p:spPr>
      </p:pic>
      <p:pic>
        <p:nvPicPr>
          <p:cNvPr id="78" name="Object 16" descr="preencoded.png">
            <a:extLst>
              <a:ext uri="{FF2B5EF4-FFF2-40B4-BE49-F238E27FC236}">
                <a16:creationId xmlns:a16="http://schemas.microsoft.com/office/drawing/2014/main" id="{E58E02B3-4DEB-703F-6372-B19411BC574E}"/>
              </a:ext>
            </a:extLst>
          </p:cNvPr>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6629400" y="5629275"/>
            <a:ext cx="123825" cy="638175"/>
          </a:xfrm>
          <a:prstGeom prst="rect">
            <a:avLst/>
          </a:prstGeom>
        </p:spPr>
      </p:pic>
      <p:pic>
        <p:nvPicPr>
          <p:cNvPr id="79" name="Object 17" descr="preencoded.png">
            <a:extLst>
              <a:ext uri="{FF2B5EF4-FFF2-40B4-BE49-F238E27FC236}">
                <a16:creationId xmlns:a16="http://schemas.microsoft.com/office/drawing/2014/main" id="{E479A2FB-1FF5-9758-B682-0B33E7BD0AFD}"/>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10020300" y="5629275"/>
            <a:ext cx="123825" cy="638175"/>
          </a:xfrm>
          <a:prstGeom prst="rect">
            <a:avLst/>
          </a:prstGeom>
        </p:spPr>
      </p:pic>
      <p:sp>
        <p:nvSpPr>
          <p:cNvPr id="80" name="Object34">
            <a:extLst>
              <a:ext uri="{FF2B5EF4-FFF2-40B4-BE49-F238E27FC236}">
                <a16:creationId xmlns:a16="http://schemas.microsoft.com/office/drawing/2014/main" id="{B67E0F38-AD0C-1821-650B-28170A48B25D}"/>
              </a:ext>
            </a:extLst>
          </p:cNvPr>
          <p:cNvSpPr/>
          <p:nvPr/>
        </p:nvSpPr>
        <p:spPr>
          <a:xfrm>
            <a:off x="1400175" y="5715000"/>
            <a:ext cx="514350"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申込</a:t>
            </a:r>
            <a:endParaRPr lang="en-US" sz="1800"/>
          </a:p>
        </p:txBody>
      </p:sp>
      <p:sp>
        <p:nvSpPr>
          <p:cNvPr id="81" name="Object35">
            <a:extLst>
              <a:ext uri="{FF2B5EF4-FFF2-40B4-BE49-F238E27FC236}">
                <a16:creationId xmlns:a16="http://schemas.microsoft.com/office/drawing/2014/main" id="{9807DF96-C938-893B-1E2F-5E268F996E1D}"/>
              </a:ext>
            </a:extLst>
          </p:cNvPr>
          <p:cNvSpPr/>
          <p:nvPr/>
        </p:nvSpPr>
        <p:spPr>
          <a:xfrm>
            <a:off x="4695825" y="5715000"/>
            <a:ext cx="514350"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入稿</a:t>
            </a:r>
            <a:endParaRPr lang="en-US" sz="1800"/>
          </a:p>
        </p:txBody>
      </p:sp>
      <p:sp>
        <p:nvSpPr>
          <p:cNvPr id="82" name="Object36">
            <a:extLst>
              <a:ext uri="{FF2B5EF4-FFF2-40B4-BE49-F238E27FC236}">
                <a16:creationId xmlns:a16="http://schemas.microsoft.com/office/drawing/2014/main" id="{CF1FD74D-485B-4BCB-989F-1EF6D0BDABC8}"/>
              </a:ext>
            </a:extLst>
          </p:cNvPr>
          <p:cNvSpPr/>
          <p:nvPr/>
        </p:nvSpPr>
        <p:spPr>
          <a:xfrm>
            <a:off x="8010525" y="5715000"/>
            <a:ext cx="476250"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FIX</a:t>
            </a:r>
            <a:endParaRPr lang="en-US" sz="1800"/>
          </a:p>
        </p:txBody>
      </p:sp>
      <p:sp>
        <p:nvSpPr>
          <p:cNvPr id="83" name="Object37">
            <a:extLst>
              <a:ext uri="{FF2B5EF4-FFF2-40B4-BE49-F238E27FC236}">
                <a16:creationId xmlns:a16="http://schemas.microsoft.com/office/drawing/2014/main" id="{4B96B4A6-7B8A-AA4F-E4DE-BFAD07874311}"/>
              </a:ext>
            </a:extLst>
          </p:cNvPr>
          <p:cNvSpPr/>
          <p:nvPr/>
        </p:nvSpPr>
        <p:spPr>
          <a:xfrm>
            <a:off x="11230743" y="5715000"/>
            <a:ext cx="1019175"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掲載開始</a:t>
            </a:r>
            <a:endParaRPr lang="en-US" sz="1800"/>
          </a:p>
        </p:txBody>
      </p:sp>
      <p:sp>
        <p:nvSpPr>
          <p:cNvPr id="2" name="Object38">
            <a:extLst>
              <a:ext uri="{FF2B5EF4-FFF2-40B4-BE49-F238E27FC236}">
                <a16:creationId xmlns:a16="http://schemas.microsoft.com/office/drawing/2014/main" id="{4495D301-FA85-B3A2-9D05-E16CC6D2C3B6}"/>
              </a:ext>
            </a:extLst>
          </p:cNvPr>
          <p:cNvSpPr/>
          <p:nvPr/>
        </p:nvSpPr>
        <p:spPr>
          <a:xfrm>
            <a:off x="333375" y="1809750"/>
            <a:ext cx="2886075" cy="12192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当社営業担当まで企業・商材（訴求内容）とクリエイティブをご連絡ください。商材・クリエイティブは仮審査をいたします。</a:t>
            </a:r>
            <a:endParaRPr lang="en-US" sz="1200">
              <a:solidFill>
                <a:srgbClr val="02022E"/>
              </a:solidFill>
            </a:endParaRPr>
          </a:p>
        </p:txBody>
      </p:sp>
      <p:sp>
        <p:nvSpPr>
          <p:cNvPr id="3" name="Object39">
            <a:extLst>
              <a:ext uri="{FF2B5EF4-FFF2-40B4-BE49-F238E27FC236}">
                <a16:creationId xmlns:a16="http://schemas.microsoft.com/office/drawing/2014/main" id="{84DC2C93-305D-B4B6-D66E-AEEF62A729AF}"/>
              </a:ext>
            </a:extLst>
          </p:cNvPr>
          <p:cNvSpPr/>
          <p:nvPr/>
        </p:nvSpPr>
        <p:spPr>
          <a:xfrm>
            <a:off x="3829051" y="1819275"/>
            <a:ext cx="2914650" cy="963682"/>
          </a:xfrm>
          <a:prstGeom prst="rect">
            <a:avLst/>
          </a:prstGeom>
          <a:noFill/>
          <a:ln/>
        </p:spPr>
        <p:txBody>
          <a:bodyPr wrap="square" lIns="0" tIns="0" rIns="0" bIns="0" rtlCol="0" anchor="t">
            <a:noAutofit/>
          </a:bodyPr>
          <a:lstStyle/>
          <a:p>
            <a:pPr>
              <a:lnSpc>
                <a:spcPts val="2400"/>
              </a:lnSpc>
            </a:pPr>
            <a:r>
              <a:rPr lang="es-ES" altLang="ja-JP" sz="1200">
                <a:solidFill>
                  <a:srgbClr val="02022E"/>
                </a:solidFill>
                <a:latin typeface="Noto Serif JP" panose="02020400000000000000" pitchFamily="18" charset="-128"/>
                <a:ea typeface="Noto Serif JP" panose="02020400000000000000" pitchFamily="18" charset="-128"/>
                <a:hlinkClick r:id="rId49">
                  <a:extLst>
                    <a:ext uri="{A12FA001-AC4F-418D-AE19-62706E023703}">
                      <ahyp:hlinkClr xmlns:ahyp="http://schemas.microsoft.com/office/drawing/2018/hyperlinkcolor" val="tx"/>
                    </a:ext>
                  </a:extLst>
                </a:hlinkClick>
              </a:rPr>
              <a:t>https://www.tokyo-prime.jp/calendar/</a:t>
            </a:r>
            <a:r>
              <a:rPr lang="ja-JP" altLang="en-US" sz="1200">
                <a:solidFill>
                  <a:srgbClr val="02022E"/>
                </a:solidFill>
                <a:latin typeface="Noto Serif JP" panose="02020400000000000000" pitchFamily="18" charset="-128"/>
                <a:ea typeface="Noto Serif JP" panose="02020400000000000000" pitchFamily="18" charset="-128"/>
              </a:rPr>
              <a:t>よりご確認ください。</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4" name="Object43">
            <a:extLst>
              <a:ext uri="{FF2B5EF4-FFF2-40B4-BE49-F238E27FC236}">
                <a16:creationId xmlns:a16="http://schemas.microsoft.com/office/drawing/2014/main" id="{76400E39-28A4-0C93-8AEA-129542FE8C68}"/>
              </a:ext>
            </a:extLst>
          </p:cNvPr>
          <p:cNvSpPr/>
          <p:nvPr/>
        </p:nvSpPr>
        <p:spPr>
          <a:xfrm>
            <a:off x="7258050" y="1809750"/>
            <a:ext cx="5972175" cy="3473387"/>
          </a:xfrm>
          <a:prstGeom prst="rect">
            <a:avLst/>
          </a:prstGeom>
          <a:noFill/>
          <a:ln/>
        </p:spPr>
        <p:txBody>
          <a:bodyPr wrap="square" lIns="0" tIns="0" rIns="0" bIns="0" rtlCol="0" anchor="t">
            <a:spAutoFit/>
          </a:bodyPr>
          <a:lstStyle/>
          <a:p>
            <a:pPr algn="l">
              <a:lnSpc>
                <a:spcPts val="2400"/>
              </a:lnSpc>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仮押さえが必要な場合、Tokyo Prime申込フォームよりご依頼ください。</a:t>
            </a:r>
          </a:p>
          <a:p>
            <a:pPr algn="l">
              <a:lnSpc>
                <a:spcPts val="2400"/>
              </a:lnSpc>
            </a:pPr>
            <a:endParaRPr lang="en-US" altLang="ja-JP" sz="1200" kern="0" spc="120" dirty="0">
              <a:solidFill>
                <a:srgbClr val="02022E"/>
              </a:solidFill>
              <a:latin typeface="Noto Serif JP Regular" pitchFamily="34" charset="0"/>
              <a:ea typeface="Noto Serif JP Regular" pitchFamily="34" charset="-122"/>
            </a:endParaRPr>
          </a:p>
          <a:p>
            <a:pPr>
              <a:lnSpc>
                <a:spcPts val="2400"/>
              </a:lnSpc>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有効期間は「フォームからの仮押さえ依頼日を含めて5営業日以内」とし、最終日の17時に自動解放いたします。仮押さえ回数に上限はございません </a:t>
            </a:r>
          </a:p>
          <a:p>
            <a:pPr>
              <a:lnSpc>
                <a:spcPts val="2400"/>
              </a:lnSpc>
            </a:pPr>
            <a:endParaRPr lang="en-US" sz="1200" kern="0" spc="105" dirty="0">
              <a:solidFill>
                <a:srgbClr val="02022E"/>
              </a:solidFill>
              <a:latin typeface="Noto Serif JP Regular" pitchFamily="34" charset="0"/>
              <a:ea typeface="Noto Serif JP Regular" pitchFamily="34" charset="-122"/>
              <a:cs typeface="Noto Serif JP Regular" pitchFamily="34" charset="-120"/>
            </a:endParaRPr>
          </a:p>
          <a:p>
            <a:pPr>
              <a:lnSpc>
                <a:spcPts val="2400"/>
              </a:lnSpc>
            </a:pPr>
            <a:r>
              <a:rPr lang="en-US" sz="1000" kern="0" spc="105" dirty="0">
                <a:solidFill>
                  <a:srgbClr val="02022E"/>
                </a:solidFill>
                <a:latin typeface="Noto Serif JP Regular" pitchFamily="34" charset="0"/>
                <a:ea typeface="Noto Serif JP Regular" pitchFamily="34" charset="-122"/>
                <a:cs typeface="Noto Serif JP Regular" pitchFamily="34" charset="-120"/>
              </a:rPr>
              <a:t>条件</a:t>
            </a:r>
            <a:r>
              <a:rPr lang="en-US" sz="1000" b="0" i="0" kern="0" spc="105" dirty="0">
                <a:solidFill>
                  <a:srgbClr val="02022E"/>
                </a:solidFill>
                <a:latin typeface="Noto Serif JP Regular" pitchFamily="34" charset="0"/>
                <a:ea typeface="Noto Serif JP Regular" pitchFamily="34" charset="-122"/>
                <a:cs typeface="Noto Serif JP Regular" pitchFamily="34" charset="-120"/>
              </a:rPr>
              <a:t>1  </a:t>
            </a:r>
            <a:r>
              <a:rPr lang="en-US" altLang="ja-JP" sz="1000" b="0" i="0" kern="0" spc="105" dirty="0">
                <a:solidFill>
                  <a:srgbClr val="02022E"/>
                </a:solidFill>
                <a:latin typeface="Noto Serif JP Regular" pitchFamily="34" charset="0"/>
                <a:ea typeface="Noto Serif JP Regular" pitchFamily="34" charset="-122"/>
                <a:cs typeface="Noto Serif JP Regular" pitchFamily="34" charset="-120"/>
              </a:rPr>
              <a:t>同一広告主による2回目以降の仮押さえは、有効期間を過ぎたことによる仮押さえの解除の翌営業日を1営業日目として、5営業日以上経過してからであれば可能となります。</a:t>
            </a:r>
          </a:p>
          <a:p>
            <a:pPr>
              <a:lnSpc>
                <a:spcPts val="2100"/>
              </a:lnSpc>
            </a:pPr>
            <a:r>
              <a:rPr lang="ja-JP" altLang="en-US" sz="1000" kern="0" spc="105">
                <a:solidFill>
                  <a:srgbClr val="02022E"/>
                </a:solidFill>
                <a:latin typeface="Noto Serif JP Regular" pitchFamily="34" charset="0"/>
                <a:ea typeface="Noto Serif JP Regular" pitchFamily="34" charset="-122"/>
                <a:cs typeface="Noto Serif JP Regular" pitchFamily="34" charset="-120"/>
              </a:rPr>
              <a:t>条件</a:t>
            </a:r>
            <a:r>
              <a:rPr lang="en-US" altLang="ja-JP" sz="1000" kern="0" spc="105" dirty="0">
                <a:solidFill>
                  <a:srgbClr val="02022E"/>
                </a:solidFill>
                <a:latin typeface="Noto Serif JP Regular" pitchFamily="34" charset="0"/>
                <a:ea typeface="Noto Serif JP Regular" pitchFamily="34" charset="-122"/>
                <a:cs typeface="Noto Serif JP Regular" pitchFamily="34" charset="-120"/>
              </a:rPr>
              <a:t>2  </a:t>
            </a:r>
            <a:r>
              <a:rPr lang="en-US" altLang="ja-JP" sz="1000" b="0" i="0" kern="0" spc="105" dirty="0">
                <a:solidFill>
                  <a:srgbClr val="02022E"/>
                </a:solidFill>
                <a:latin typeface="Noto Serif JP Regular" pitchFamily="34" charset="0"/>
                <a:ea typeface="Noto Serif JP Regular" pitchFamily="34" charset="-122"/>
                <a:cs typeface="Noto Serif JP Regular" pitchFamily="34" charset="-120"/>
              </a:rPr>
              <a:t>条件1は、枠や期間を変更したとしても適用されます。</a:t>
            </a:r>
          </a:p>
          <a:p>
            <a:pPr>
              <a:lnSpc>
                <a:spcPts val="2100"/>
              </a:lnSpc>
            </a:pPr>
            <a:endParaRPr lang="en-US" altLang="ja-JP" sz="1200" kern="0" spc="105" dirty="0">
              <a:solidFill>
                <a:srgbClr val="02022E"/>
              </a:solidFill>
              <a:latin typeface="Noto Serif JP Regular" pitchFamily="34" charset="0"/>
              <a:ea typeface="Noto Serif JP Regular" pitchFamily="34" charset="-122"/>
            </a:endParaRPr>
          </a:p>
          <a:p>
            <a:pPr>
              <a:lnSpc>
                <a:spcPts val="2100"/>
              </a:lnSpc>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仮押さえ期間中の追加での仮押さえは、一番早い仮押さえ期日に合わせるものとします。仮押さえの際には担当営業にTokyo Prime申込フォームの共有をご依頼ください。</a:t>
            </a:r>
            <a:endParaRPr lang="en-US" altLang="ja-JP" sz="1200" dirty="0">
              <a:solidFill>
                <a:srgbClr val="02022E"/>
              </a:solidFill>
            </a:endParaRPr>
          </a:p>
        </p:txBody>
      </p:sp>
      <p:sp>
        <p:nvSpPr>
          <p:cNvPr id="9" name="Object48">
            <a:extLst>
              <a:ext uri="{FF2B5EF4-FFF2-40B4-BE49-F238E27FC236}">
                <a16:creationId xmlns:a16="http://schemas.microsoft.com/office/drawing/2014/main" id="{2132F3CB-9533-986E-D99F-1D56EBF2846A}"/>
              </a:ext>
            </a:extLst>
          </p:cNvPr>
          <p:cNvSpPr/>
          <p:nvPr/>
        </p:nvSpPr>
        <p:spPr>
          <a:xfrm>
            <a:off x="13954125" y="1819274"/>
            <a:ext cx="4019550" cy="2611420"/>
          </a:xfrm>
          <a:prstGeom prst="rect">
            <a:avLst/>
          </a:prstGeom>
          <a:noFill/>
          <a:ln/>
        </p:spPr>
        <p:txBody>
          <a:bodyPr wrap="square" lIns="0" tIns="0" rIns="0" bIns="0" rtlCol="0" anchor="t">
            <a:noAutofit/>
          </a:bodyPr>
          <a:lstStyle/>
          <a:p>
            <a:pPr>
              <a:lnSpc>
                <a:spcPts val="2400"/>
              </a:lnSpc>
            </a:pPr>
            <a:r>
              <a:rPr lang="ja-JP" altLang="en-US" sz="1200" b="0" i="0" kern="0" spc="105">
                <a:solidFill>
                  <a:srgbClr val="FF0000"/>
                </a:solidFill>
                <a:latin typeface="Noto Serif JP Regular" pitchFamily="34" charset="0"/>
                <a:ea typeface="Noto Serif JP Regular" pitchFamily="34" charset="-122"/>
                <a:cs typeface="Noto Serif JP Regular" pitchFamily="34" charset="-120"/>
              </a:rPr>
              <a:t>締切：入稿期日</a:t>
            </a:r>
            <a:r>
              <a:rPr lang="ja-JP" altLang="en-US" sz="1200" kern="0" spc="105">
                <a:solidFill>
                  <a:srgbClr val="FF0000"/>
                </a:solidFill>
                <a:latin typeface="Noto Serif JP Regular" pitchFamily="34" charset="0"/>
                <a:ea typeface="Noto Serif JP Regular" pitchFamily="34" charset="-122"/>
                <a:cs typeface="Noto Serif JP Regular" pitchFamily="34" charset="-120"/>
              </a:rPr>
              <a:t>の</a:t>
            </a:r>
            <a:r>
              <a:rPr lang="en-US" altLang="ja-JP" sz="1200" kern="0" spc="105" dirty="0">
                <a:solidFill>
                  <a:srgbClr val="FF0000"/>
                </a:solidFill>
                <a:latin typeface="Noto Serif JP Regular" pitchFamily="34" charset="0"/>
                <a:ea typeface="Noto Serif JP Regular" pitchFamily="34" charset="-122"/>
                <a:cs typeface="Noto Serif JP Regular" pitchFamily="34" charset="-120"/>
              </a:rPr>
              <a:t>3</a:t>
            </a:r>
            <a:r>
              <a:rPr lang="en-US" altLang="ja-JP" sz="1200" b="0" i="0" kern="0" spc="105" dirty="0">
                <a:solidFill>
                  <a:srgbClr val="FF0000"/>
                </a:solidFill>
                <a:latin typeface="Noto Serif JP Regular" pitchFamily="34" charset="0"/>
                <a:ea typeface="Noto Serif JP Regular" pitchFamily="34" charset="-122"/>
                <a:cs typeface="Noto Serif JP Regular" pitchFamily="34" charset="-120"/>
              </a:rPr>
              <a:t>営業日前 17時まで</a:t>
            </a:r>
            <a:endParaRPr lang="en-US" altLang="ja-JP" sz="1200" dirty="0">
              <a:solidFill>
                <a:srgbClr val="FF0000"/>
              </a:solidFill>
              <a:ea typeface="Noto Serif JP Regular" pitchFamily="34" charset="-122"/>
            </a:endParaRPr>
          </a:p>
          <a:p>
            <a:pPr>
              <a:lnSpc>
                <a:spcPct val="150000"/>
              </a:lnSpc>
            </a:pPr>
            <a:br>
              <a:rPr lang="en-US" sz="100" b="0" i="0" kern="0" spc="120" dirty="0">
                <a:solidFill>
                  <a:srgbClr val="02022E"/>
                </a:solidFill>
                <a:latin typeface="+mn-ea"/>
                <a:ea typeface="Noto Serif JP Regular" pitchFamily="34" charset="-122"/>
                <a:cs typeface="Noto Serif JP Regular" pitchFamily="34" charset="-120"/>
              </a:rPr>
            </a:b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クリエイティブ考査を行います。</a:t>
            </a:r>
          </a:p>
          <a:p>
            <a:pPr>
              <a:lnSpc>
                <a:spcPct val="1500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
</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入稿までにクリエイティブ考査が必須となります。</a:t>
            </a:r>
          </a:p>
          <a:p>
            <a:pPr algn="l">
              <a:lnSpc>
                <a:spcPct val="1500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申込受付後、クリエイティブ考査落ちでキャンセルになる場合もキャンセル料を頂戴いたしますので申込前にクリエイティブ考査をご依頼ください。</a:t>
            </a:r>
          </a:p>
          <a:p>
            <a:pPr algn="l">
              <a:lnSpc>
                <a:spcPts val="2400"/>
              </a:lnSpc>
            </a:pPr>
            <a:endParaRPr lang="en-US" sz="1200" b="0" i="0" kern="0" spc="105" dirty="0">
              <a:solidFill>
                <a:srgbClr val="02022E"/>
              </a:solidFill>
              <a:latin typeface="Noto Serif JP Regular" pitchFamily="34" charset="0"/>
              <a:ea typeface="Noto Serif JP Regular" pitchFamily="34" charset="-122"/>
              <a:cs typeface="Noto Serif JP Regular" pitchFamily="34" charset="-120"/>
            </a:endParaRPr>
          </a:p>
          <a:p>
            <a:pPr algn="l">
              <a:lnSpc>
                <a:spcPts val="2400"/>
              </a:lnSpc>
            </a:pPr>
            <a:r>
              <a:rPr lang="en-US" sz="1200" kern="0" spc="105" dirty="0">
                <a:solidFill>
                  <a:srgbClr val="02022E"/>
                </a:solidFill>
                <a:latin typeface="Noto Serif JP Regular" pitchFamily="34" charset="0"/>
                <a:ea typeface="Noto Serif JP Regular" pitchFamily="34" charset="-122"/>
              </a:rPr>
              <a:t>考査には2営業日程度かかりますので余裕を持ってクリエイティブ考査をご依頼ください。</a:t>
            </a:r>
          </a:p>
          <a:p>
            <a:pPr algn="l">
              <a:lnSpc>
                <a:spcPts val="2400"/>
              </a:lnSpc>
            </a:pPr>
            <a:endParaRPr lang="en-US" sz="1200" dirty="0">
              <a:solidFill>
                <a:srgbClr val="02022E"/>
              </a:solidFill>
            </a:endParaRPr>
          </a:p>
        </p:txBody>
      </p:sp>
      <p:sp>
        <p:nvSpPr>
          <p:cNvPr id="10" name="Object49">
            <a:extLst>
              <a:ext uri="{FF2B5EF4-FFF2-40B4-BE49-F238E27FC236}">
                <a16:creationId xmlns:a16="http://schemas.microsoft.com/office/drawing/2014/main" id="{083E1314-E0D7-66BA-0D57-4AA00A69BB09}"/>
              </a:ext>
            </a:extLst>
          </p:cNvPr>
          <p:cNvSpPr/>
          <p:nvPr/>
        </p:nvSpPr>
        <p:spPr>
          <a:xfrm>
            <a:off x="333375" y="6572249"/>
            <a:ext cx="2752725" cy="944682"/>
          </a:xfrm>
          <a:prstGeom prst="rect">
            <a:avLst/>
          </a:prstGeom>
          <a:noFill/>
          <a:ln/>
        </p:spPr>
        <p:txBody>
          <a:bodyPr wrap="square" lIns="0" tIns="0" rIns="0" bIns="0" rtlCol="0" anchor="t">
            <a:spAutoFit/>
          </a:bodyPr>
          <a:lstStyle/>
          <a:p>
            <a:r>
              <a:rPr lang="ja-JP" altLang="en-US" sz="1200" b="0" i="0" kern="0" spc="105">
                <a:solidFill>
                  <a:srgbClr val="FF0000"/>
                </a:solidFill>
                <a:latin typeface="Noto Serif JP Regular" pitchFamily="34" charset="0"/>
                <a:ea typeface="Noto Serif JP Regular" pitchFamily="34" charset="-122"/>
                <a:cs typeface="Noto Serif JP Regular" pitchFamily="34" charset="-120"/>
              </a:rPr>
              <a:t>締切：</a:t>
            </a:r>
            <a:r>
              <a:rPr lang="en-US" altLang="ja-JP" sz="1200" b="0" i="0" kern="0" spc="105" dirty="0">
                <a:solidFill>
                  <a:srgbClr val="FF0000"/>
                </a:solidFill>
                <a:latin typeface="Noto Serif JP Regular" pitchFamily="34" charset="0"/>
                <a:ea typeface="Noto Serif JP Regular" pitchFamily="34" charset="-122"/>
                <a:cs typeface="Noto Serif JP Regular" pitchFamily="34" charset="-120"/>
              </a:rPr>
              <a:t>掲載開始7営業日前 17時まで</a:t>
            </a:r>
          </a:p>
          <a:p>
            <a:endParaRPr lang="ja-JP" altLang="en-US" sz="1200">
              <a:solidFill>
                <a:srgbClr val="FF0000"/>
              </a:solidFill>
            </a:endParaRPr>
          </a:p>
          <a:p>
            <a:pPr>
              <a:lnSpc>
                <a:spcPts val="2400"/>
              </a:lnSpc>
            </a:pPr>
            <a:r>
              <a:rPr lang="ja-JP" altLang="en-US" sz="1200">
                <a:solidFill>
                  <a:srgbClr val="02022E"/>
                </a:solidFill>
                <a:latin typeface="Noto Serif JP" panose="02020400000000000000" pitchFamily="18" charset="-128"/>
                <a:ea typeface="Noto Serif JP" panose="02020400000000000000" pitchFamily="18" charset="-128"/>
              </a:rPr>
              <a:t>申込の際には担当営業に</a:t>
            </a:r>
            <a:r>
              <a:rPr lang="en-US" altLang="ja-JP" sz="1200" dirty="0">
                <a:solidFill>
                  <a:srgbClr val="02022E"/>
                </a:solidFill>
                <a:latin typeface="Noto Serif JP" panose="02020400000000000000" pitchFamily="18" charset="-128"/>
                <a:ea typeface="Noto Serif JP" panose="02020400000000000000" pitchFamily="18" charset="-128"/>
              </a:rPr>
              <a:t>Tokyo Prime</a:t>
            </a:r>
            <a:r>
              <a:rPr lang="ja-JP" altLang="en-US" sz="1200">
                <a:solidFill>
                  <a:srgbClr val="02022E"/>
                </a:solidFill>
                <a:latin typeface="Noto Serif JP" panose="02020400000000000000" pitchFamily="18" charset="-128"/>
                <a:ea typeface="Noto Serif JP" panose="02020400000000000000" pitchFamily="18" charset="-128"/>
              </a:rPr>
              <a:t>申込フォームの共有をご依頼ください。</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1" name="Object50">
            <a:extLst>
              <a:ext uri="{FF2B5EF4-FFF2-40B4-BE49-F238E27FC236}">
                <a16:creationId xmlns:a16="http://schemas.microsoft.com/office/drawing/2014/main" id="{427EA13F-4570-AA3A-6EAE-B03C6852DA7C}"/>
              </a:ext>
            </a:extLst>
          </p:cNvPr>
          <p:cNvSpPr/>
          <p:nvPr/>
        </p:nvSpPr>
        <p:spPr>
          <a:xfrm>
            <a:off x="3600443" y="6583277"/>
            <a:ext cx="2800350" cy="947695"/>
          </a:xfrm>
          <a:prstGeom prst="rect">
            <a:avLst/>
          </a:prstGeom>
          <a:noFill/>
          <a:ln/>
        </p:spPr>
        <p:txBody>
          <a:bodyPr wrap="square" lIns="0" tIns="0" rIns="0" bIns="0" rtlCol="0" anchor="t">
            <a:spAutoFit/>
          </a:bodyPr>
          <a:lstStyle/>
          <a:p>
            <a:r>
              <a:rPr lang="ja-JP" altLang="en-US" sz="1200" b="0" i="0" kern="0" spc="105">
                <a:solidFill>
                  <a:srgbClr val="FF0000"/>
                </a:solidFill>
                <a:latin typeface="Noto Serif JP Regular" pitchFamily="34" charset="0"/>
                <a:ea typeface="Noto Serif JP Regular" pitchFamily="34" charset="-122"/>
                <a:cs typeface="Noto Serif JP Regular" pitchFamily="34" charset="-120"/>
              </a:rPr>
              <a:t>締切：</a:t>
            </a:r>
            <a:r>
              <a:rPr lang="en-US" altLang="ja-JP" sz="1200" b="0" i="0" kern="0" spc="105" dirty="0">
                <a:solidFill>
                  <a:srgbClr val="FF0000"/>
                </a:solidFill>
                <a:latin typeface="Noto Serif JP Regular" pitchFamily="34" charset="0"/>
                <a:ea typeface="Noto Serif JP Regular" pitchFamily="34" charset="-122"/>
                <a:cs typeface="Noto Serif JP Regular" pitchFamily="34" charset="-120"/>
              </a:rPr>
              <a:t>掲載開始7営業日前 17時まで</a:t>
            </a:r>
          </a:p>
          <a:p>
            <a:endParaRPr lang="ja-JP" altLang="en-US" sz="1200">
              <a:solidFill>
                <a:srgbClr val="FF0000"/>
              </a:solidFill>
            </a:endParaRPr>
          </a:p>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入稿の際には担当営業に入稿フォームの共有をご依頼ください。</a:t>
            </a:r>
            <a:endParaRPr lang="en-US" sz="1200" dirty="0">
              <a:solidFill>
                <a:srgbClr val="02022E"/>
              </a:solidFill>
            </a:endParaRPr>
          </a:p>
        </p:txBody>
      </p:sp>
      <p:sp>
        <p:nvSpPr>
          <p:cNvPr id="12" name="Object51">
            <a:extLst>
              <a:ext uri="{FF2B5EF4-FFF2-40B4-BE49-F238E27FC236}">
                <a16:creationId xmlns:a16="http://schemas.microsoft.com/office/drawing/2014/main" id="{7BAA7ED9-203C-D966-7D08-856862C87C6E}"/>
              </a:ext>
            </a:extLst>
          </p:cNvPr>
          <p:cNvSpPr/>
          <p:nvPr/>
        </p:nvSpPr>
        <p:spPr>
          <a:xfrm>
            <a:off x="6962775" y="6572250"/>
            <a:ext cx="2752725" cy="578363"/>
          </a:xfrm>
          <a:prstGeom prst="rect">
            <a:avLst/>
          </a:prstGeom>
          <a:noFill/>
          <a:ln/>
        </p:spPr>
        <p:txBody>
          <a:bodyPr wrap="square" lIns="0" tIns="0" rIns="0" bIns="0" rtlCol="0" anchor="t">
            <a:sp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当社にて入稿内容を確認し、掲載準備をいたします。</a:t>
            </a:r>
            <a:endParaRPr lang="en-US" sz="1200">
              <a:solidFill>
                <a:srgbClr val="02022E"/>
              </a:solidFill>
            </a:endParaRPr>
          </a:p>
        </p:txBody>
      </p:sp>
      <p:sp>
        <p:nvSpPr>
          <p:cNvPr id="16" name="Object53">
            <a:extLst>
              <a:ext uri="{FF2B5EF4-FFF2-40B4-BE49-F238E27FC236}">
                <a16:creationId xmlns:a16="http://schemas.microsoft.com/office/drawing/2014/main" id="{4DE84542-C2D9-2A7C-169B-866235893401}"/>
              </a:ext>
            </a:extLst>
          </p:cNvPr>
          <p:cNvSpPr/>
          <p:nvPr/>
        </p:nvSpPr>
        <p:spPr>
          <a:xfrm>
            <a:off x="10353675" y="6572250"/>
            <a:ext cx="2771775" cy="578363"/>
          </a:xfrm>
          <a:prstGeom prst="rect">
            <a:avLst/>
          </a:prstGeom>
          <a:noFill/>
          <a:ln/>
        </p:spPr>
        <p:txBody>
          <a:bodyPr wrap="square" lIns="0" tIns="0" rIns="0" bIns="0" rtlCol="0" anchor="t">
            <a:sp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毎週月曜日 0:00 に、掲載開始いたします。</a:t>
            </a:r>
            <a:endParaRPr lang="en-US" sz="1200">
              <a:solidFill>
                <a:srgbClr val="02022E"/>
              </a:solidFill>
            </a:endParaRPr>
          </a:p>
        </p:txBody>
      </p:sp>
      <p:sp>
        <p:nvSpPr>
          <p:cNvPr id="17" name="Object59">
            <a:extLst>
              <a:ext uri="{FF2B5EF4-FFF2-40B4-BE49-F238E27FC236}">
                <a16:creationId xmlns:a16="http://schemas.microsoft.com/office/drawing/2014/main" id="{F4F621DD-04E6-C99F-E7F4-9FFC5BE79BC0}"/>
              </a:ext>
            </a:extLst>
          </p:cNvPr>
          <p:cNvSpPr/>
          <p:nvPr/>
        </p:nvSpPr>
        <p:spPr>
          <a:xfrm>
            <a:off x="13819346" y="6172200"/>
            <a:ext cx="4222432" cy="1401666"/>
          </a:xfrm>
          <a:prstGeom prst="rect">
            <a:avLst/>
          </a:prstGeom>
          <a:noFill/>
          <a:ln/>
        </p:spPr>
        <p:txBody>
          <a:bodyPr wrap="square" lIns="0" tIns="0" rIns="0" bIns="0" rtlCol="0" anchor="t">
            <a:spAutoFit/>
          </a:bodyPr>
          <a:lstStyle/>
          <a:p>
            <a:pPr algn="l">
              <a:lnSpc>
                <a:spcPct val="150000"/>
              </a:lnSpc>
            </a:pPr>
            <a:r>
              <a:rPr lang="en-US" altLang="ja-JP" sz="1400" b="0" i="0" kern="0" spc="120" dirty="0">
                <a:solidFill>
                  <a:srgbClr val="34363D"/>
                </a:solidFill>
                <a:latin typeface="Noto Serif JP Regular" pitchFamily="34" charset="0"/>
                <a:ea typeface="Noto Serif JP Regular" pitchFamily="34" charset="-122"/>
                <a:cs typeface="Noto Serif JP Regular" pitchFamily="34" charset="-120"/>
              </a:rPr>
              <a:t>注意事項</a:t>
            </a:r>
            <a:r>
              <a:rPr lang="en-US" altLang="ja-JP" sz="1200" b="0" i="0" kern="0" spc="120" dirty="0">
                <a:solidFill>
                  <a:srgbClr val="34363D"/>
                </a:solidFill>
                <a:latin typeface="Noto Serif JP Regular" pitchFamily="34" charset="0"/>
                <a:ea typeface="Noto Serif JP Regular" pitchFamily="34" charset="-122"/>
                <a:cs typeface="Noto Serif JP Regular" pitchFamily="34" charset="-120"/>
              </a:rPr>
              <a:t> </a:t>
            </a:r>
          </a:p>
          <a:p>
            <a:pPr marL="171450" indent="-171450">
              <a:lnSpc>
                <a:spcPct val="150000"/>
              </a:lnSpc>
              <a:buFont typeface="Arial" panose="020B0604020202020204" pitchFamily="34" charset="0"/>
              <a:buChar char="•"/>
            </a:pPr>
            <a:r>
              <a:rPr lang="en-US" altLang="ja-JP" sz="1200" b="0" i="0" kern="0" spc="126" dirty="0">
                <a:solidFill>
                  <a:srgbClr val="34363D"/>
                </a:solidFill>
                <a:latin typeface="Noto Serif JP Regular" pitchFamily="34" charset="0"/>
                <a:ea typeface="Noto Serif JP Regular" pitchFamily="34" charset="-122"/>
                <a:cs typeface="Noto Serif JP Regular" pitchFamily="34" charset="-120"/>
              </a:rPr>
              <a:t>仮押さえ・申込は「フォームからの依頼のみ有効」かつ「フォームからのリクエスト到着順」で枠決定させていただきます。</a:t>
            </a:r>
            <a:endParaRPr lang="en-US" altLang="ja-JP" sz="1200" dirty="0">
              <a:solidFill>
                <a:srgbClr val="34363D"/>
              </a:solidFill>
            </a:endParaRPr>
          </a:p>
          <a:p>
            <a:pPr marL="171450" indent="-171450">
              <a:lnSpc>
                <a:spcPct val="150000"/>
              </a:lnSpc>
              <a:buFont typeface="Arial" panose="020B0604020202020204" pitchFamily="34" charset="0"/>
              <a:buChar char="•"/>
            </a:pPr>
            <a:r>
              <a:rPr lang="en-US" altLang="ja-JP" sz="1200" b="0" i="0" kern="0" spc="126" dirty="0">
                <a:solidFill>
                  <a:srgbClr val="34363D"/>
                </a:solidFill>
                <a:latin typeface="Noto Serif JP Regular" pitchFamily="34" charset="0"/>
                <a:ea typeface="Noto Serif JP Regular" pitchFamily="34" charset="-122"/>
                <a:cs typeface="Noto Serif JP Regular" pitchFamily="34" charset="-120"/>
              </a:rPr>
              <a:t>17時以降の仮押さえは翌日の仮押さえとみなします。</a:t>
            </a:r>
            <a:endParaRPr lang="en-US" altLang="ja-JP" sz="1200" dirty="0">
              <a:solidFill>
                <a:srgbClr val="34363D"/>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17">
    <p:bg>
      <p:bgPr>
        <a:solidFill>
          <a:srgbClr val="F0F2FB"/>
        </a:solidFill>
        <a:effectLst/>
      </p:bgPr>
    </p:bg>
    <p:spTree>
      <p:nvGrpSpPr>
        <p:cNvPr id="1" name=""/>
        <p:cNvGrpSpPr/>
        <p:nvPr/>
      </p:nvGrpSpPr>
      <p:grpSpPr>
        <a:xfrm>
          <a:off x="0" y="0"/>
          <a:ext cx="0" cy="0"/>
          <a:chOff x="0" y="0"/>
          <a:chExt cx="0" cy="0"/>
        </a:xfrm>
      </p:grpSpPr>
      <p:pic>
        <p:nvPicPr>
          <p:cNvPr id="7" name="Object 6"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876300"/>
            <a:ext cx="6096000" cy="8858250"/>
          </a:xfrm>
          <a:prstGeom prst="rect">
            <a:avLst/>
          </a:prstGeom>
        </p:spPr>
      </p:pic>
      <p:pic>
        <p:nvPicPr>
          <p:cNvPr id="9" name="Object 8" descr="preencoded.png"/>
          <p:cNvPicPr>
            <a:picLocks noChangeAspect="1"/>
          </p:cNvPicPr>
          <p:nvPr/>
        </p:nvPicPr>
        <p:blipFill>
          <a:blip r:embed="rId5"/>
          <a:srcRect/>
          <a:stretch/>
        </p:blipFill>
        <p:spPr>
          <a:xfrm>
            <a:off x="1390651" y="3681776"/>
            <a:ext cx="3311705" cy="4644000"/>
          </a:xfrm>
          <a:prstGeom prst="rect">
            <a:avLst/>
          </a:prstGeom>
        </p:spPr>
      </p:pic>
      <p:pic>
        <p:nvPicPr>
          <p:cNvPr id="10" name="Object 9"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192000" y="876300"/>
            <a:ext cx="6096000" cy="8858250"/>
          </a:xfrm>
          <a:prstGeom prst="rect">
            <a:avLst/>
          </a:prstGeom>
        </p:spPr>
      </p:pic>
      <p:pic>
        <p:nvPicPr>
          <p:cNvPr id="13" name="Object 12"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934200" y="2133600"/>
            <a:ext cx="4644887" cy="895350"/>
          </a:xfrm>
          <a:prstGeom prst="rect">
            <a:avLst/>
          </a:prstGeom>
        </p:spPr>
      </p:pic>
      <p:pic>
        <p:nvPicPr>
          <p:cNvPr id="14" name="Object 13" descr="preencoded.png"/>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3568680" y="2133600"/>
            <a:ext cx="3359497" cy="466725"/>
          </a:xfrm>
          <a:prstGeom prst="rect">
            <a:avLst/>
          </a:prstGeom>
        </p:spPr>
      </p:pic>
      <p:pic>
        <p:nvPicPr>
          <p:cNvPr id="15" name="Object 14" descr="preencoded.png"/>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393372" y="2133600"/>
            <a:ext cx="3292929" cy="466725"/>
          </a:xfrm>
          <a:prstGeom prst="rect">
            <a:avLst/>
          </a:prstGeom>
        </p:spPr>
      </p:pic>
      <p:sp>
        <p:nvSpPr>
          <p:cNvPr id="20" name="Object19"/>
          <p:cNvSpPr/>
          <p:nvPr/>
        </p:nvSpPr>
        <p:spPr>
          <a:xfrm>
            <a:off x="7981950" y="1133475"/>
            <a:ext cx="2352675" cy="609600"/>
          </a:xfrm>
          <a:prstGeom prst="rect">
            <a:avLst/>
          </a:prstGeom>
          <a:noFill/>
          <a:ln/>
        </p:spPr>
        <p:txBody>
          <a:bodyPr wrap="square" lIns="0" tIns="0" rIns="0" bIns="0" rtlCol="0" anchor="t">
            <a:noAutofit/>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仮押さえ・申込</a:t>
            </a:r>
            <a:endParaRPr lang="en-US" sz="2400"/>
          </a:p>
        </p:txBody>
      </p:sp>
      <p:sp>
        <p:nvSpPr>
          <p:cNvPr id="22" name="Object21"/>
          <p:cNvSpPr/>
          <p:nvPr/>
        </p:nvSpPr>
        <p:spPr>
          <a:xfrm>
            <a:off x="377338" y="2861163"/>
            <a:ext cx="5575053" cy="209545"/>
          </a:xfrm>
          <a:prstGeom prst="rect">
            <a:avLst/>
          </a:prstGeom>
          <a:noFill/>
          <a:ln/>
        </p:spPr>
        <p:txBody>
          <a:bodyPr wrap="square" lIns="0" tIns="0" rIns="0" bIns="0" rtlCol="0" anchor="t">
            <a:spAutoFit/>
          </a:bodyPr>
          <a:lstStyle/>
          <a:p>
            <a:pPr algn="l">
              <a:lnSpc>
                <a:spcPts val="1800"/>
              </a:lnSpc>
            </a:pPr>
            <a:r>
              <a:rPr lang="en-US" sz="1100" b="0" i="0" kern="0" spc="90">
                <a:solidFill>
                  <a:srgbClr val="34363D"/>
                </a:solidFill>
                <a:latin typeface="Noto Serif JP Regular" pitchFamily="34" charset="0"/>
                <a:ea typeface="Noto Serif JP Regular" pitchFamily="34" charset="-122"/>
                <a:cs typeface="Noto Serif JP Regular" pitchFamily="34" charset="-120"/>
              </a:rPr>
              <a:t>※考査は余裕をもってご依頼ください</a:t>
            </a:r>
            <a:endParaRPr lang="en-US" sz="1100"/>
          </a:p>
        </p:txBody>
      </p:sp>
      <p:sp>
        <p:nvSpPr>
          <p:cNvPr id="23" name="Object22"/>
          <p:cNvSpPr/>
          <p:nvPr/>
        </p:nvSpPr>
        <p:spPr>
          <a:xfrm>
            <a:off x="2724150" y="1228725"/>
            <a:ext cx="676275" cy="609600"/>
          </a:xfrm>
          <a:prstGeom prst="rect">
            <a:avLst/>
          </a:prstGeom>
          <a:noFill/>
          <a:ln/>
        </p:spPr>
        <p:txBody>
          <a:bodyPr wrap="square" lIns="0" tIns="0" rIns="0" bIns="0" rtlCol="0" anchor="t">
            <a:noAutofit/>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考査</a:t>
            </a:r>
            <a:endParaRPr lang="en-US" sz="2400"/>
          </a:p>
        </p:txBody>
      </p:sp>
      <p:sp>
        <p:nvSpPr>
          <p:cNvPr id="25" name="Object24"/>
          <p:cNvSpPr/>
          <p:nvPr/>
        </p:nvSpPr>
        <p:spPr>
          <a:xfrm>
            <a:off x="14077950" y="1228725"/>
            <a:ext cx="2352675" cy="609600"/>
          </a:xfrm>
          <a:prstGeom prst="rect">
            <a:avLst/>
          </a:prstGeom>
          <a:noFill/>
          <a:ln/>
        </p:spPr>
        <p:txBody>
          <a:bodyPr wrap="square" lIns="0" tIns="0" rIns="0" bIns="0" rtlCol="0" anchor="t">
            <a:noAutofit/>
          </a:bodyPr>
          <a:lstStyle/>
          <a:p>
            <a:pPr algn="ctr">
              <a:lnSpc>
                <a:spcPts val="4800"/>
              </a:lnSpc>
            </a:pPr>
            <a:r>
              <a:rPr lang="en-US" sz="2400" kern="0" spc="240">
                <a:solidFill>
                  <a:srgbClr val="02022E"/>
                </a:solidFill>
                <a:latin typeface="Noto Serif JP Regular" pitchFamily="34" charset="0"/>
                <a:ea typeface="Noto Serif JP Regular" pitchFamily="34" charset="-122"/>
              </a:rPr>
              <a:t>入稿</a:t>
            </a:r>
            <a:endParaRPr lang="en-US" sz="2400"/>
          </a:p>
        </p:txBody>
      </p:sp>
      <p:sp>
        <p:nvSpPr>
          <p:cNvPr id="37" name="テキスト プレースホルダー 36">
            <a:extLst>
              <a:ext uri="{FF2B5EF4-FFF2-40B4-BE49-F238E27FC236}">
                <a16:creationId xmlns:a16="http://schemas.microsoft.com/office/drawing/2014/main" id="{7C57D5AE-4C84-A64D-8D82-45257AF77EFA}"/>
              </a:ext>
            </a:extLst>
          </p:cNvPr>
          <p:cNvSpPr>
            <a:spLocks noGrp="1"/>
          </p:cNvSpPr>
          <p:nvPr>
            <p:ph type="body" sz="quarter" idx="10"/>
          </p:nvPr>
        </p:nvSpPr>
        <p:spPr>
          <a:xfrm>
            <a:off x="674804" y="129266"/>
            <a:ext cx="6840421" cy="639762"/>
          </a:xfrm>
        </p:spPr>
        <p:txBody>
          <a:bodyPr/>
          <a:lstStyle/>
          <a:p>
            <a:r>
              <a:rPr lang="ja-JP" altLang="en-US"/>
              <a:t>各種フォーム・メールフォーマット</a:t>
            </a:r>
          </a:p>
        </p:txBody>
      </p:sp>
      <p:sp>
        <p:nvSpPr>
          <p:cNvPr id="38" name="テキスト プレースホルダー 37">
            <a:extLst>
              <a:ext uri="{FF2B5EF4-FFF2-40B4-BE49-F238E27FC236}">
                <a16:creationId xmlns:a16="http://schemas.microsoft.com/office/drawing/2014/main" id="{FA6F6D8A-BDDE-E8EB-FAFA-F2330E2C2E8F}"/>
              </a:ext>
            </a:extLst>
          </p:cNvPr>
          <p:cNvSpPr>
            <a:spLocks noGrp="1"/>
          </p:cNvSpPr>
          <p:nvPr>
            <p:ph type="body" sz="quarter" idx="11"/>
          </p:nvPr>
        </p:nvSpPr>
        <p:spPr>
          <a:xfrm>
            <a:off x="7543799" y="127194"/>
            <a:ext cx="10624221" cy="639762"/>
          </a:xfrm>
        </p:spPr>
        <p:txBody>
          <a:bodyPr/>
          <a:lstStyle/>
          <a:p>
            <a:r>
              <a:rPr lang="ja-JP" altLang="en-US"/>
              <a:t>仮押さえ、申込、入稿フォームの共有は担当営業にご依頼いただくか、お問い合わせフォームよりご連絡ください。</a:t>
            </a:r>
          </a:p>
        </p:txBody>
      </p:sp>
      <p:pic>
        <p:nvPicPr>
          <p:cNvPr id="3" name="図 2" descr="テーブル&#10;&#10;自動的に生成された説明">
            <a:extLst>
              <a:ext uri="{FF2B5EF4-FFF2-40B4-BE49-F238E27FC236}">
                <a16:creationId xmlns:a16="http://schemas.microsoft.com/office/drawing/2014/main" id="{D7326735-21D1-493F-48B4-C3691F7293D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145337" y="3681776"/>
            <a:ext cx="4025900" cy="5664200"/>
          </a:xfrm>
          <a:prstGeom prst="rect">
            <a:avLst/>
          </a:prstGeom>
        </p:spPr>
      </p:pic>
      <p:pic>
        <p:nvPicPr>
          <p:cNvPr id="4" name="図 3" descr="グラフィカル ユーザー インターフェイス, アプリケーション&#10;&#10;自動的に生成された説明">
            <a:extLst>
              <a:ext uri="{FF2B5EF4-FFF2-40B4-BE49-F238E27FC236}">
                <a16:creationId xmlns:a16="http://schemas.microsoft.com/office/drawing/2014/main" id="{34FDA280-4C61-5BE7-8FB5-40C09E065F23}"/>
              </a:ext>
            </a:extLst>
          </p:cNvPr>
          <p:cNvPicPr>
            <a:picLocks noChangeAspect="1"/>
          </p:cNvPicPr>
          <p:nvPr/>
        </p:nvPicPr>
        <p:blipFill>
          <a:blip r:embed="rId11"/>
          <a:stretch>
            <a:fillRect/>
          </a:stretch>
        </p:blipFill>
        <p:spPr>
          <a:xfrm>
            <a:off x="13121957" y="3681776"/>
            <a:ext cx="4383305" cy="5374212"/>
          </a:xfrm>
          <a:prstGeom prst="rect">
            <a:avLst/>
          </a:prstGeom>
        </p:spPr>
      </p:pic>
      <p:sp>
        <p:nvSpPr>
          <p:cNvPr id="12" name="Object21">
            <a:extLst>
              <a:ext uri="{FF2B5EF4-FFF2-40B4-BE49-F238E27FC236}">
                <a16:creationId xmlns:a16="http://schemas.microsoft.com/office/drawing/2014/main" id="{E9578438-E206-98DD-7F6F-F788138F11BD}"/>
              </a:ext>
            </a:extLst>
          </p:cNvPr>
          <p:cNvSpPr/>
          <p:nvPr/>
        </p:nvSpPr>
        <p:spPr>
          <a:xfrm>
            <a:off x="6473338" y="3081351"/>
            <a:ext cx="5575053" cy="209545"/>
          </a:xfrm>
          <a:prstGeom prst="rect">
            <a:avLst/>
          </a:prstGeom>
          <a:noFill/>
          <a:ln/>
        </p:spPr>
        <p:txBody>
          <a:bodyPr wrap="square" lIns="0" tIns="0" rIns="0" bIns="0" rtlCol="0" anchor="t">
            <a:spAutoFit/>
          </a:bodyPr>
          <a:lstStyle/>
          <a:p>
            <a:pPr>
              <a:lnSpc>
                <a:spcPts val="1800"/>
              </a:lnSpc>
            </a:pPr>
            <a:r>
              <a:rPr lang="en-US" sz="1100" b="0" i="0" kern="0" spc="90">
                <a:solidFill>
                  <a:srgbClr val="34363D"/>
                </a:solidFill>
                <a:latin typeface="Noto Serif JP Regular" pitchFamily="34" charset="0"/>
                <a:ea typeface="Noto Serif JP Regular" pitchFamily="34" charset="-122"/>
                <a:cs typeface="Noto Serif JP Regular" pitchFamily="34" charset="-120"/>
              </a:rPr>
              <a:t>※</a:t>
            </a:r>
            <a:r>
              <a:rPr lang="en-US" altLang="ja-JP" sz="1100" b="0" i="0" kern="0" spc="126">
                <a:solidFill>
                  <a:srgbClr val="34363D"/>
                </a:solidFill>
                <a:latin typeface="Noto Serif JP Regular" pitchFamily="34" charset="0"/>
                <a:ea typeface="Noto Serif JP Regular" pitchFamily="34" charset="-122"/>
                <a:cs typeface="Noto Serif JP Regular" pitchFamily="34" charset="-120"/>
              </a:rPr>
              <a:t>Area Ads</a:t>
            </a:r>
            <a:r>
              <a:rPr lang="ja-JP" altLang="en-US" sz="1100" b="0" i="0" kern="0" spc="126">
                <a:solidFill>
                  <a:srgbClr val="34363D"/>
                </a:solidFill>
                <a:latin typeface="Noto Serif JP Regular" pitchFamily="34" charset="0"/>
                <a:ea typeface="Noto Serif JP Regular" pitchFamily="34" charset="-122"/>
                <a:cs typeface="Noto Serif JP Regular" pitchFamily="34" charset="-120"/>
              </a:rPr>
              <a:t>沖縄は「連続した</a:t>
            </a:r>
            <a:r>
              <a:rPr lang="en-US" altLang="ja-JP" sz="1100" b="0" i="0" kern="0" spc="126">
                <a:solidFill>
                  <a:srgbClr val="34363D"/>
                </a:solidFill>
                <a:latin typeface="Noto Serif JP Regular" pitchFamily="34" charset="0"/>
                <a:ea typeface="Noto Serif JP Regular" pitchFamily="34" charset="-122"/>
                <a:cs typeface="Noto Serif JP Regular" pitchFamily="34" charset="-120"/>
              </a:rPr>
              <a:t>4</a:t>
            </a:r>
            <a:r>
              <a:rPr lang="ja-JP" altLang="en-US" sz="1100" b="0" i="0" kern="0" spc="126">
                <a:solidFill>
                  <a:srgbClr val="34363D"/>
                </a:solidFill>
                <a:latin typeface="Noto Serif JP Regular" pitchFamily="34" charset="0"/>
                <a:ea typeface="Noto Serif JP Regular" pitchFamily="34" charset="-122"/>
                <a:cs typeface="Noto Serif JP Regular" pitchFamily="34" charset="-120"/>
              </a:rPr>
              <a:t>週間」を選択の上、お申込をお願いいたします。</a:t>
            </a:r>
            <a:endParaRPr lang="en-US" altLang="ja-JP" sz="1100"/>
          </a:p>
        </p:txBody>
      </p:sp>
      <p:sp>
        <p:nvSpPr>
          <p:cNvPr id="2" name="Object33">
            <a:extLst>
              <a:ext uri="{FF2B5EF4-FFF2-40B4-BE49-F238E27FC236}">
                <a16:creationId xmlns:a16="http://schemas.microsoft.com/office/drawing/2014/main" id="{F760EFB8-5DEC-E49E-32D4-A3D49F3D762C}"/>
              </a:ext>
            </a:extLst>
          </p:cNvPr>
          <p:cNvSpPr/>
          <p:nvPr/>
        </p:nvSpPr>
        <p:spPr>
          <a:xfrm>
            <a:off x="1452174" y="2228214"/>
            <a:ext cx="3042185"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申込締切     入稿期日の3営業日前まで</a:t>
            </a:r>
            <a:endParaRPr lang="en-US" sz="1200" dirty="0"/>
          </a:p>
        </p:txBody>
      </p:sp>
      <p:sp>
        <p:nvSpPr>
          <p:cNvPr id="6" name="Object33">
            <a:extLst>
              <a:ext uri="{FF2B5EF4-FFF2-40B4-BE49-F238E27FC236}">
                <a16:creationId xmlns:a16="http://schemas.microsoft.com/office/drawing/2014/main" id="{45FDEE0A-B3C7-DEA8-5442-FFA91378B58E}"/>
              </a:ext>
            </a:extLst>
          </p:cNvPr>
          <p:cNvSpPr/>
          <p:nvPr/>
        </p:nvSpPr>
        <p:spPr>
          <a:xfrm>
            <a:off x="6934200" y="2238375"/>
            <a:ext cx="4732850" cy="241733"/>
          </a:xfrm>
          <a:prstGeom prst="rect">
            <a:avLst/>
          </a:prstGeom>
          <a:noFill/>
          <a:ln/>
        </p:spPr>
        <p:txBody>
          <a:bodyPr wrap="square" lIns="0" tIns="0" rIns="0" bIns="0" rtlCol="0" anchor="t">
            <a:spAutoFit/>
          </a:bodyPr>
          <a:lstStyle/>
          <a:p>
            <a:pPr>
              <a:lnSpc>
                <a:spcPts val="2100"/>
              </a:lnSpc>
            </a:pPr>
            <a:r>
              <a:rPr lang="en-US" altLang="ja-JP" sz="1200" b="0" i="0" kern="0" spc="105">
                <a:solidFill>
                  <a:srgbClr val="34363D"/>
                </a:solidFill>
                <a:latin typeface="Noto Serif JP Regular" pitchFamily="34" charset="0"/>
                <a:ea typeface="Noto Serif JP Regular" pitchFamily="34" charset="-122"/>
                <a:cs typeface="Noto Serif JP Regular" pitchFamily="34" charset="-120"/>
              </a:rPr>
              <a:t>仮押さえ有効期間</a:t>
            </a:r>
            <a:r>
              <a:rPr lang="ja-JP" altLang="en-US" sz="1200" b="0" i="0" kern="0" spc="105">
                <a:solidFill>
                  <a:srgbClr val="34363D"/>
                </a:solidFill>
                <a:latin typeface="Noto Serif JP Regular" pitchFamily="34" charset="0"/>
                <a:ea typeface="Noto Serif JP Regular" pitchFamily="34" charset="-122"/>
                <a:cs typeface="Noto Serif JP Regular" pitchFamily="34" charset="-120"/>
              </a:rPr>
              <a:t>　</a:t>
            </a: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仮押さえ依頼日を含む5営業日後 17時まで</a:t>
            </a:r>
            <a:endParaRPr lang="en-US" altLang="ja-JP" sz="1200"/>
          </a:p>
        </p:txBody>
      </p:sp>
      <p:sp>
        <p:nvSpPr>
          <p:cNvPr id="16" name="Object33">
            <a:extLst>
              <a:ext uri="{FF2B5EF4-FFF2-40B4-BE49-F238E27FC236}">
                <a16:creationId xmlns:a16="http://schemas.microsoft.com/office/drawing/2014/main" id="{263D6C87-9A81-8EE8-686C-37B54234F98A}"/>
              </a:ext>
            </a:extLst>
          </p:cNvPr>
          <p:cNvSpPr/>
          <p:nvPr/>
        </p:nvSpPr>
        <p:spPr>
          <a:xfrm>
            <a:off x="6934200" y="2665095"/>
            <a:ext cx="4732850" cy="241733"/>
          </a:xfrm>
          <a:prstGeom prst="rect">
            <a:avLst/>
          </a:prstGeom>
          <a:noFill/>
          <a:ln/>
        </p:spPr>
        <p:txBody>
          <a:bodyPr wrap="square" lIns="0" tIns="0" rIns="0" bIns="0" rtlCol="0" anchor="t">
            <a:spAutoFit/>
          </a:bodyPr>
          <a:lstStyle/>
          <a:p>
            <a:pPr>
              <a:lnSpc>
                <a:spcPts val="2100"/>
              </a:lnSpc>
            </a:pPr>
            <a:r>
              <a:rPr lang="ja-JP" altLang="en-US" sz="1200" b="0" i="0" kern="0" spc="105">
                <a:solidFill>
                  <a:srgbClr val="34363D"/>
                </a:solidFill>
                <a:latin typeface="Noto Serif JP Regular" pitchFamily="34" charset="0"/>
                <a:ea typeface="Noto Serif JP Regular" pitchFamily="34" charset="-122"/>
                <a:cs typeface="Noto Serif JP Regular" pitchFamily="34" charset="-120"/>
              </a:rPr>
              <a:t>申込締切　</a:t>
            </a:r>
            <a:r>
              <a:rPr lang="en-US" altLang="ja-JP" sz="1200" b="0" i="0" kern="0" spc="105" dirty="0">
                <a:solidFill>
                  <a:srgbClr val="34363D"/>
                </a:solidFill>
                <a:latin typeface="Noto Serif JP Regular" pitchFamily="34" charset="0"/>
                <a:ea typeface="Noto Serif JP Regular" pitchFamily="34" charset="-122"/>
                <a:cs typeface="Noto Serif JP Regular" pitchFamily="34" charset="-120"/>
              </a:rPr>
              <a:t>            </a:t>
            </a: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掲載開始7営業日前 17時まで</a:t>
            </a:r>
            <a:endParaRPr lang="en-US" altLang="ja-JP" sz="1200" dirty="0"/>
          </a:p>
        </p:txBody>
      </p:sp>
      <p:sp>
        <p:nvSpPr>
          <p:cNvPr id="17" name="Object33">
            <a:extLst>
              <a:ext uri="{FF2B5EF4-FFF2-40B4-BE49-F238E27FC236}">
                <a16:creationId xmlns:a16="http://schemas.microsoft.com/office/drawing/2014/main" id="{2F16DACD-5EB2-2966-4819-266733FDF840}"/>
              </a:ext>
            </a:extLst>
          </p:cNvPr>
          <p:cNvSpPr/>
          <p:nvPr/>
        </p:nvSpPr>
        <p:spPr>
          <a:xfrm>
            <a:off x="13568680" y="2247549"/>
            <a:ext cx="3359497" cy="241733"/>
          </a:xfrm>
          <a:prstGeom prst="rect">
            <a:avLst/>
          </a:prstGeom>
          <a:noFill/>
          <a:ln/>
        </p:spPr>
        <p:txBody>
          <a:bodyPr wrap="square" lIns="0" tIns="0" rIns="0" bIns="0" rtlCol="0" anchor="t">
            <a:spAutoFit/>
          </a:bodyPr>
          <a:lstStyle/>
          <a:p>
            <a:pPr>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申込締切     </a:t>
            </a: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掲載開始7営業日前 17時まで</a:t>
            </a:r>
            <a:endParaRPr lang="en-US" altLang="ja-JP" sz="1200" dirty="0"/>
          </a:p>
        </p:txBody>
      </p:sp>
      <p:sp>
        <p:nvSpPr>
          <p:cNvPr id="18" name="Object20">
            <a:extLst>
              <a:ext uri="{FF2B5EF4-FFF2-40B4-BE49-F238E27FC236}">
                <a16:creationId xmlns:a16="http://schemas.microsoft.com/office/drawing/2014/main" id="{3A111871-1010-A73A-C6C8-5868B4BDE56A}"/>
              </a:ext>
            </a:extLst>
          </p:cNvPr>
          <p:cNvSpPr/>
          <p:nvPr/>
        </p:nvSpPr>
        <p:spPr>
          <a:xfrm>
            <a:off x="9038687" y="1753099"/>
            <a:ext cx="523875" cy="190500"/>
          </a:xfrm>
          <a:prstGeom prst="rect">
            <a:avLst/>
          </a:prstGeom>
          <a:noFill/>
          <a:ln/>
        </p:spPr>
        <p:txBody>
          <a:bodyPr wrap="square" lIns="0" tIns="0" rIns="0" bIns="0" rtlCol="0" anchor="t">
            <a:noAutofit/>
          </a:bodyPr>
          <a:lstStyle/>
          <a:p>
            <a:pPr algn="l">
              <a:lnSpc>
                <a:spcPts val="1530"/>
              </a:lnSpc>
            </a:pPr>
            <a:r>
              <a:rPr lang="en-US" sz="900" b="0" i="0" kern="0" spc="90">
                <a:solidFill>
                  <a:schemeClr val="bg1"/>
                </a:solidFill>
                <a:highlight>
                  <a:srgbClr val="34363D"/>
                </a:highlight>
                <a:latin typeface="Noto Serif JP Regular" pitchFamily="34" charset="0"/>
                <a:ea typeface="Noto Serif JP Regular" pitchFamily="34" charset="-122"/>
                <a:cs typeface="Noto Serif JP Regular" pitchFamily="34" charset="-120"/>
              </a:rPr>
              <a:t>フォーム</a:t>
            </a:r>
            <a:endParaRPr lang="en-US" sz="900">
              <a:solidFill>
                <a:schemeClr val="bg1"/>
              </a:solidFill>
              <a:highlight>
                <a:srgbClr val="34363D"/>
              </a:highlight>
            </a:endParaRPr>
          </a:p>
        </p:txBody>
      </p:sp>
      <p:sp>
        <p:nvSpPr>
          <p:cNvPr id="19" name="Object23">
            <a:extLst>
              <a:ext uri="{FF2B5EF4-FFF2-40B4-BE49-F238E27FC236}">
                <a16:creationId xmlns:a16="http://schemas.microsoft.com/office/drawing/2014/main" id="{569EF71E-058E-9464-74E1-4C9AE076A2C7}"/>
              </a:ext>
            </a:extLst>
          </p:cNvPr>
          <p:cNvSpPr/>
          <p:nvPr/>
        </p:nvSpPr>
        <p:spPr>
          <a:xfrm>
            <a:off x="2835095" y="1759052"/>
            <a:ext cx="480918" cy="190500"/>
          </a:xfrm>
          <a:prstGeom prst="rect">
            <a:avLst/>
          </a:prstGeom>
          <a:noFill/>
          <a:ln/>
        </p:spPr>
        <p:txBody>
          <a:bodyPr wrap="square" lIns="0" tIns="0" rIns="0" bIns="0" rtlCol="0" anchor="t">
            <a:noAutofit/>
          </a:bodyPr>
          <a:lstStyle/>
          <a:p>
            <a:pPr algn="l">
              <a:lnSpc>
                <a:spcPts val="1530"/>
              </a:lnSpc>
            </a:pPr>
            <a:r>
              <a:rPr lang="en-US" sz="900" b="0" i="0" kern="0" spc="90">
                <a:solidFill>
                  <a:srgbClr val="FFFFFF"/>
                </a:solidFill>
                <a:highlight>
                  <a:srgbClr val="2F3B6C"/>
                </a:highlight>
                <a:latin typeface="Noto Serif JP Regular" pitchFamily="34" charset="0"/>
                <a:ea typeface="Noto Serif JP Regular" pitchFamily="34" charset="-122"/>
                <a:cs typeface="Noto Serif JP Regular" pitchFamily="34" charset="-120"/>
              </a:rPr>
              <a:t> メール</a:t>
            </a:r>
            <a:endParaRPr lang="en-US" sz="900">
              <a:highlight>
                <a:srgbClr val="2F3B6C"/>
              </a:highlight>
            </a:endParaRPr>
          </a:p>
        </p:txBody>
      </p:sp>
      <p:sp>
        <p:nvSpPr>
          <p:cNvPr id="35" name="Object20">
            <a:extLst>
              <a:ext uri="{FF2B5EF4-FFF2-40B4-BE49-F238E27FC236}">
                <a16:creationId xmlns:a16="http://schemas.microsoft.com/office/drawing/2014/main" id="{B8C27FD4-FAFA-38D0-9F2B-A2FB50263C1A}"/>
              </a:ext>
            </a:extLst>
          </p:cNvPr>
          <p:cNvSpPr/>
          <p:nvPr/>
        </p:nvSpPr>
        <p:spPr>
          <a:xfrm>
            <a:off x="14986490" y="1758113"/>
            <a:ext cx="523875" cy="190500"/>
          </a:xfrm>
          <a:prstGeom prst="rect">
            <a:avLst/>
          </a:prstGeom>
          <a:noFill/>
          <a:ln/>
        </p:spPr>
        <p:txBody>
          <a:bodyPr wrap="square" lIns="0" tIns="0" rIns="0" bIns="0" rtlCol="0" anchor="t">
            <a:noAutofit/>
          </a:bodyPr>
          <a:lstStyle/>
          <a:p>
            <a:pPr algn="l">
              <a:lnSpc>
                <a:spcPts val="1530"/>
              </a:lnSpc>
            </a:pPr>
            <a:r>
              <a:rPr lang="en-US" sz="900" b="0" i="0" kern="0" spc="90">
                <a:solidFill>
                  <a:schemeClr val="bg1"/>
                </a:solidFill>
                <a:highlight>
                  <a:srgbClr val="34363D"/>
                </a:highlight>
                <a:latin typeface="Noto Serif JP Regular" pitchFamily="34" charset="0"/>
                <a:ea typeface="Noto Serif JP Regular" pitchFamily="34" charset="-122"/>
                <a:cs typeface="Noto Serif JP Regular" pitchFamily="34" charset="-120"/>
              </a:rPr>
              <a:t>フォーム</a:t>
            </a:r>
            <a:endParaRPr lang="en-US" sz="900">
              <a:solidFill>
                <a:schemeClr val="bg1"/>
              </a:solidFill>
              <a:highlight>
                <a:srgbClr val="34363D"/>
              </a:high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19" name="Object 18" descr="preencoded.png"/>
          <p:cNvPicPr>
            <a:picLocks noChangeAspect="1"/>
          </p:cNvPicPr>
          <p:nvPr/>
        </p:nvPicPr>
        <p:blipFill>
          <a:blip r:embed="rId3"/>
          <a:srcRect/>
          <a:stretch/>
        </p:blipFill>
        <p:spPr>
          <a:xfrm>
            <a:off x="0" y="9734550"/>
            <a:ext cx="18288000" cy="552450"/>
          </a:xfrm>
          <a:prstGeom prst="rect">
            <a:avLst/>
          </a:prstGeom>
        </p:spPr>
      </p:pic>
      <p:sp>
        <p:nvSpPr>
          <p:cNvPr id="20" name="Object19"/>
          <p:cNvSpPr/>
          <p:nvPr/>
        </p:nvSpPr>
        <p:spPr>
          <a:xfrm>
            <a:off x="631658" y="593453"/>
            <a:ext cx="1676400" cy="438150"/>
          </a:xfrm>
          <a:prstGeom prst="rect">
            <a:avLst/>
          </a:prstGeom>
          <a:noFill/>
          <a:ln/>
        </p:spPr>
        <p:txBody>
          <a:bodyPr wrap="square" lIns="0" tIns="0" rIns="0" bIns="0" rtlCol="0" anchor="t">
            <a:normAutofit/>
          </a:bodyPr>
          <a:lstStyle/>
          <a:p>
            <a:pPr marL="0" marR="0" lvl="0" indent="0" algn="l" defTabSz="914400" rtl="0" eaLnBrk="1" fontAlgn="auto" latinLnBrk="0" hangingPunct="1">
              <a:lnSpc>
                <a:spcPts val="2775"/>
              </a:lnSpc>
              <a:spcBef>
                <a:spcPts val="0"/>
              </a:spcBef>
              <a:spcAft>
                <a:spcPts val="0"/>
              </a:spcAft>
              <a:buClrTx/>
              <a:buSzTx/>
              <a:buFontTx/>
              <a:buNone/>
              <a:tabLst/>
              <a:defRPr/>
            </a:pPr>
            <a:r>
              <a:rPr kumimoji="0" lang="en-US" sz="2400" b="0" i="0" u="none" strike="noStrike" kern="0" cap="none" spc="240" normalizeH="0" baseline="0" noProof="0" dirty="0">
                <a:ln>
                  <a:noFill/>
                </a:ln>
                <a:solidFill>
                  <a:srgbClr val="02022E"/>
                </a:solidFill>
                <a:effectLst/>
                <a:uLnTx/>
                <a:uFillTx/>
                <a:latin typeface="Noto Serif JP Regular" pitchFamily="34" charset="0"/>
                <a:ea typeface="Noto Serif JP Regular" pitchFamily="34" charset="-122"/>
                <a:cs typeface="Noto Serif JP Regular" pitchFamily="34" charset="-120"/>
              </a:rPr>
              <a:t>主要変更点</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Object6">
            <a:extLst>
              <a:ext uri="{FF2B5EF4-FFF2-40B4-BE49-F238E27FC236}">
                <a16:creationId xmlns:a16="http://schemas.microsoft.com/office/drawing/2014/main" id="{4BD4714E-3AFF-7CD5-ACB3-61FAB9123844}"/>
              </a:ext>
            </a:extLst>
          </p:cNvPr>
          <p:cNvSpPr/>
          <p:nvPr/>
        </p:nvSpPr>
        <p:spPr>
          <a:xfrm>
            <a:off x="17528934" y="9914856"/>
            <a:ext cx="238125" cy="281143"/>
          </a:xfrm>
          <a:prstGeom prst="rect">
            <a:avLst/>
          </a:prstGeom>
          <a:noFill/>
          <a:ln/>
        </p:spPr>
        <p:txBody>
          <a:bodyPr wrap="square" lIns="0" tIns="0" rIns="0" bIns="0" rtlCol="0" anchor="ctr" anchorCtr="0"/>
          <a:lstStyle/>
          <a:p>
            <a:pPr marL="0" marR="0" lvl="0" indent="0" algn="ctr" defTabSz="914400" rtl="0" eaLnBrk="1" fontAlgn="auto" latinLnBrk="0" hangingPunct="1">
              <a:lnSpc>
                <a:spcPts val="1575"/>
              </a:lnSpc>
              <a:spcBef>
                <a:spcPts val="0"/>
              </a:spcBef>
              <a:spcAft>
                <a:spcPts val="0"/>
              </a:spcAft>
              <a:buClrTx/>
              <a:buSzTx/>
              <a:buFontTx/>
              <a:buNone/>
              <a:tabLst/>
              <a:defRPr/>
            </a:pPr>
            <a:r>
              <a:rPr kumimoji="0" lang="en-US" sz="1800" b="0" i="0" u="none" strike="noStrike" kern="0" cap="none" spc="135" normalizeH="0" baseline="0" noProof="0">
                <a:ln>
                  <a:noFill/>
                </a:ln>
                <a:solidFill>
                  <a:srgbClr val="FFFFFF"/>
                </a:solidFill>
                <a:effectLst/>
                <a:uLnTx/>
                <a:uFillTx/>
                <a:latin typeface="Noto Serif JP Regular" pitchFamily="34" charset="0"/>
                <a:ea typeface="Noto Serif JP Regular" pitchFamily="34" charset="-122"/>
                <a:cs typeface="Noto Serif JP Regular" pitchFamily="34" charset="-120"/>
              </a:rPr>
              <a:t>4</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5" name="表 5">
            <a:extLst>
              <a:ext uri="{FF2B5EF4-FFF2-40B4-BE49-F238E27FC236}">
                <a16:creationId xmlns:a16="http://schemas.microsoft.com/office/drawing/2014/main" id="{AC918C5C-DB53-95F0-6603-9DD325AD76AB}"/>
              </a:ext>
            </a:extLst>
          </p:cNvPr>
          <p:cNvGraphicFramePr>
            <a:graphicFrameLocks noGrp="1"/>
          </p:cNvGraphicFramePr>
          <p:nvPr>
            <p:extLst>
              <p:ext uri="{D42A27DB-BD31-4B8C-83A1-F6EECF244321}">
                <p14:modId xmlns:p14="http://schemas.microsoft.com/office/powerpoint/2010/main" val="2840527774"/>
              </p:ext>
            </p:extLst>
          </p:nvPr>
        </p:nvGraphicFramePr>
        <p:xfrm>
          <a:off x="790574" y="1569605"/>
          <a:ext cx="16706852" cy="2846159"/>
        </p:xfrm>
        <a:graphic>
          <a:graphicData uri="http://schemas.openxmlformats.org/drawingml/2006/table">
            <a:tbl>
              <a:tblPr firstRow="1" bandRow="1">
                <a:tableStyleId>{5C22544A-7EE6-4342-B048-85BDC9FD1C3A}</a:tableStyleId>
              </a:tblPr>
              <a:tblGrid>
                <a:gridCol w="2895601">
                  <a:extLst>
                    <a:ext uri="{9D8B030D-6E8A-4147-A177-3AD203B41FA5}">
                      <a16:colId xmlns:a16="http://schemas.microsoft.com/office/drawing/2014/main" val="3611488747"/>
                    </a:ext>
                  </a:extLst>
                </a:gridCol>
                <a:gridCol w="1508125">
                  <a:extLst>
                    <a:ext uri="{9D8B030D-6E8A-4147-A177-3AD203B41FA5}">
                      <a16:colId xmlns:a16="http://schemas.microsoft.com/office/drawing/2014/main" val="3842385258"/>
                    </a:ext>
                  </a:extLst>
                </a:gridCol>
                <a:gridCol w="5283200">
                  <a:extLst>
                    <a:ext uri="{9D8B030D-6E8A-4147-A177-3AD203B41FA5}">
                      <a16:colId xmlns:a16="http://schemas.microsoft.com/office/drawing/2014/main" val="343632341"/>
                    </a:ext>
                  </a:extLst>
                </a:gridCol>
                <a:gridCol w="7019926">
                  <a:extLst>
                    <a:ext uri="{9D8B030D-6E8A-4147-A177-3AD203B41FA5}">
                      <a16:colId xmlns:a16="http://schemas.microsoft.com/office/drawing/2014/main" val="2783257346"/>
                    </a:ext>
                  </a:extLst>
                </a:gridCol>
              </a:tblGrid>
              <a:tr h="3263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該当箇所</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ページ番号</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変更前</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変更後</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extLst>
                  <a:ext uri="{0D108BD9-81ED-4DB2-BD59-A6C34878D82A}">
                    <a16:rowId xmlns:a16="http://schemas.microsoft.com/office/drawing/2014/main" val="1196587055"/>
                  </a:ext>
                </a:extLst>
              </a:tr>
              <a:tr h="571225">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ja-JP" altLang="en-US"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主要タクシー会社</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dirty="0">
                          <a:latin typeface="Noto Serif JP" panose="02020400000000000000" pitchFamily="18" charset="-128"/>
                          <a:ea typeface="Noto Serif JP" panose="02020400000000000000" pitchFamily="18" charset="-128"/>
                        </a:rPr>
                        <a:t>10</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システムフォント（レギュラー）"/>
                        <a:buNone/>
                        <a:tabLst/>
                        <a:defRPr/>
                      </a:pPr>
                      <a:r>
                        <a:rPr lang="en-US" altLang="ja-JP" sz="1100" kern="0" spc="126" dirty="0">
                          <a:solidFill>
                            <a:srgbClr val="02022E"/>
                          </a:solidFill>
                          <a:latin typeface="Noto Serif JP Regular" pitchFamily="34" charset="0"/>
                          <a:ea typeface="Noto Serif JP Regular" pitchFamily="34" charset="-122"/>
                        </a:rPr>
                        <a:t>-</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kern="0" spc="126">
                          <a:solidFill>
                            <a:srgbClr val="02022E"/>
                          </a:solidFill>
                          <a:latin typeface="Noto Serif JP Regular" pitchFamily="34" charset="0"/>
                          <a:ea typeface="Noto Serif JP Regular" pitchFamily="34" charset="-122"/>
                        </a:rPr>
                        <a:t>主要都道府県における主な設置タクシー会社一覧を追加</a:t>
                      </a:r>
                      <a:endParaRPr lang="en-US" altLang="ja-JP" sz="1100" kern="0" spc="126" dirty="0">
                        <a:solidFill>
                          <a:srgbClr val="02022E"/>
                        </a:solidFill>
                        <a:latin typeface="Noto Serif JP Regular" pitchFamily="34" charset="0"/>
                        <a:ea typeface="Noto Serif JP Regular" pitchFamily="34" charset="-122"/>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825961772"/>
                  </a:ext>
                </a:extLst>
              </a:tr>
              <a:tr h="456855">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Area Ads</a:t>
                      </a:r>
                      <a:r>
                        <a:rPr lang="ja-JP" altLang="en-US"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メニュー</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dirty="0">
                          <a:latin typeface="Noto Serif JP" panose="02020400000000000000" pitchFamily="18" charset="-128"/>
                          <a:ea typeface="Noto Serif JP" panose="02020400000000000000" pitchFamily="18" charset="-128"/>
                        </a:rPr>
                        <a:t>19</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dirty="0">
                          <a:solidFill>
                            <a:srgbClr val="02022E"/>
                          </a:solidFill>
                          <a:latin typeface="Noto Serif JP" panose="02020400000000000000" pitchFamily="18" charset="-128"/>
                          <a:ea typeface="Noto Serif JP" panose="02020400000000000000" pitchFamily="18" charset="-128"/>
                        </a:rPr>
                        <a:t>Area Ads</a:t>
                      </a:r>
                      <a:r>
                        <a:rPr lang="ja-JP" altLang="en-US" sz="1100" b="0" i="0" dirty="0">
                          <a:solidFill>
                            <a:srgbClr val="02022E"/>
                          </a:solidFill>
                          <a:latin typeface="Noto Serif JP" panose="02020400000000000000" pitchFamily="18" charset="-128"/>
                          <a:ea typeface="Noto Serif JP" panose="02020400000000000000" pitchFamily="18" charset="-128"/>
                        </a:rPr>
                        <a:t>関東の配信対象都道府県は、東京・神奈川・埼玉・千葉・茨城・栃木・群馬</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en-US" altLang="ja-JP" sz="1100" b="0" i="0" dirty="0">
                          <a:solidFill>
                            <a:srgbClr val="02022E"/>
                          </a:solidFill>
                          <a:latin typeface="Noto Serif JP" panose="02020400000000000000" pitchFamily="18" charset="-128"/>
                          <a:ea typeface="Noto Serif JP" panose="02020400000000000000" pitchFamily="18" charset="-128"/>
                        </a:rPr>
                        <a:t>Area Ads </a:t>
                      </a:r>
                      <a:r>
                        <a:rPr lang="ja-JP" altLang="en-US" sz="1100" b="0" i="0">
                          <a:solidFill>
                            <a:srgbClr val="02022E"/>
                          </a:solidFill>
                          <a:latin typeface="Noto Serif JP" panose="02020400000000000000" pitchFamily="18" charset="-128"/>
                          <a:ea typeface="Noto Serif JP" panose="02020400000000000000" pitchFamily="18" charset="-128"/>
                        </a:rPr>
                        <a:t>関東の配信対象から東京を除外</a:t>
                      </a:r>
                      <a:r>
                        <a:rPr lang="ja-JP" altLang="en-US" sz="1100" b="0" i="0" dirty="0">
                          <a:solidFill>
                            <a:srgbClr val="02022E"/>
                          </a:solidFill>
                          <a:latin typeface="Noto Serif JP" panose="02020400000000000000" pitchFamily="18" charset="-128"/>
                          <a:ea typeface="Noto Serif JP" panose="02020400000000000000" pitchFamily="18" charset="-128"/>
                        </a:rPr>
                        <a:t>し、</a:t>
                      </a:r>
                      <a:r>
                        <a:rPr lang="en-US" altLang="ja-JP" sz="1100" b="0" i="0" dirty="0">
                          <a:solidFill>
                            <a:srgbClr val="02022E"/>
                          </a:solidFill>
                          <a:latin typeface="Noto Serif JP" panose="02020400000000000000" pitchFamily="18" charset="-128"/>
                          <a:ea typeface="Noto Serif JP" panose="02020400000000000000" pitchFamily="18" charset="-128"/>
                        </a:rPr>
                        <a:t>Area Ads </a:t>
                      </a:r>
                      <a:r>
                        <a:rPr lang="ja-JP" altLang="en-US" sz="1100" b="0" i="0">
                          <a:solidFill>
                            <a:srgbClr val="02022E"/>
                          </a:solidFill>
                          <a:latin typeface="Noto Serif JP" panose="02020400000000000000" pitchFamily="18" charset="-128"/>
                          <a:ea typeface="Noto Serif JP" panose="02020400000000000000" pitchFamily="18" charset="-128"/>
                        </a:rPr>
                        <a:t>関東</a:t>
                      </a:r>
                      <a:r>
                        <a:rPr lang="en-US" altLang="ja-JP" sz="1100" b="0" i="0" dirty="0">
                          <a:solidFill>
                            <a:srgbClr val="02022E"/>
                          </a:solidFill>
                          <a:latin typeface="Noto Serif JP" panose="02020400000000000000" pitchFamily="18" charset="-128"/>
                          <a:ea typeface="Noto Serif JP" panose="02020400000000000000" pitchFamily="18" charset="-128"/>
                        </a:rPr>
                        <a:t> [HALF] </a:t>
                      </a:r>
                      <a:r>
                        <a:rPr lang="ja-JP" altLang="en-US" sz="1100" b="0" i="0">
                          <a:solidFill>
                            <a:srgbClr val="02022E"/>
                          </a:solidFill>
                          <a:latin typeface="Noto Serif JP" panose="02020400000000000000" pitchFamily="18" charset="-128"/>
                          <a:ea typeface="Noto Serif JP" panose="02020400000000000000" pitchFamily="18" charset="-128"/>
                        </a:rPr>
                        <a:t>を廃止</a:t>
                      </a:r>
                      <a:endParaRPr lang="en-US" altLang="ja-JP" sz="1100" b="0" i="0">
                        <a:solidFill>
                          <a:srgbClr val="02022E"/>
                        </a:solidFill>
                        <a:latin typeface="Noto Serif JP" panose="02020400000000000000" pitchFamily="18" charset="-128"/>
                        <a:ea typeface="Noto Serif JP" panose="02020400000000000000" pitchFamily="18" charset="-128"/>
                      </a:endParaRPr>
                    </a:p>
                    <a:p>
                      <a:pPr>
                        <a:lnSpc>
                          <a:spcPct val="100000"/>
                        </a:lnSpc>
                      </a:pPr>
                      <a:r>
                        <a:rPr lang="ja-JP" altLang="en-US" sz="1100" b="0" i="0">
                          <a:solidFill>
                            <a:srgbClr val="02022E"/>
                          </a:solidFill>
                          <a:latin typeface="Noto Serif JP" panose="02020400000000000000" pitchFamily="18" charset="-128"/>
                          <a:ea typeface="Noto Serif JP" panose="02020400000000000000" pitchFamily="18" charset="-128"/>
                        </a:rPr>
                        <a:t>（東京への指定配信は</a:t>
                      </a:r>
                      <a:r>
                        <a:rPr lang="en-US" altLang="ja-JP" sz="1100" b="0" i="0">
                          <a:solidFill>
                            <a:srgbClr val="02022E"/>
                          </a:solidFill>
                          <a:latin typeface="Noto Serif JP" panose="02020400000000000000" pitchFamily="18" charset="-128"/>
                          <a:ea typeface="Noto Serif JP" panose="02020400000000000000" pitchFamily="18" charset="-128"/>
                        </a:rPr>
                        <a:t>Area Ads</a:t>
                      </a:r>
                      <a:r>
                        <a:rPr lang="ja-JP" altLang="en-US" sz="1100" b="0" i="0">
                          <a:solidFill>
                            <a:srgbClr val="02022E"/>
                          </a:solidFill>
                          <a:latin typeface="Noto Serif JP" panose="02020400000000000000" pitchFamily="18" charset="-128"/>
                          <a:ea typeface="Noto Serif JP" panose="02020400000000000000" pitchFamily="18" charset="-128"/>
                        </a:rPr>
                        <a:t>東京にて対応）</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079692610"/>
                  </a:ext>
                </a:extLst>
              </a:tr>
              <a:tr h="1354249">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ja-JP" altLang="en-US" sz="1400" b="0" i="0">
                          <a:latin typeface="Noto Serif JP" panose="02020400000000000000" pitchFamily="18" charset="-128"/>
                          <a:ea typeface="Noto Serif JP" panose="02020400000000000000" pitchFamily="18" charset="-128"/>
                        </a:rPr>
                        <a:t>マーケティングリサーチ</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dirty="0">
                          <a:latin typeface="Noto Serif JP" panose="02020400000000000000" pitchFamily="18" charset="-128"/>
                          <a:ea typeface="Noto Serif JP" panose="02020400000000000000" pitchFamily="18" charset="-128"/>
                        </a:rPr>
                        <a:t>24</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ja-JP" altLang="en-US" sz="1100" b="0" i="0">
                          <a:solidFill>
                            <a:srgbClr val="02022E"/>
                          </a:solidFill>
                          <a:latin typeface="Noto Serif JP" panose="02020400000000000000" pitchFamily="18" charset="-128"/>
                          <a:ea typeface="Noto Serif JP" panose="02020400000000000000" pitchFamily="18" charset="-128"/>
                        </a:rPr>
                        <a:t>非接触者の定義：</a:t>
                      </a:r>
                      <a:r>
                        <a:rPr lang="ja-JP" altLang="en-US" sz="1100" b="0" i="0">
                          <a:solidFill>
                            <a:srgbClr val="02022E"/>
                          </a:solidFill>
                          <a:latin typeface="Noto Serif JP" panose="02020400000000000000" pitchFamily="18" charset="-128"/>
                          <a:ea typeface="Noto Serif JP" panose="02020400000000000000" pitchFamily="18" charset="-128"/>
                          <a:cs typeface="Arial"/>
                          <a:sym typeface="Arial"/>
                        </a:rPr>
                        <a:t>広告配信期間に「東京</a:t>
                      </a:r>
                      <a:r>
                        <a:rPr lang="en-US" altLang="ja-JP" sz="1100" b="0" i="0" dirty="0">
                          <a:solidFill>
                            <a:srgbClr val="02022E"/>
                          </a:solidFill>
                          <a:latin typeface="Noto Serif JP" panose="02020400000000000000" pitchFamily="18" charset="-128"/>
                          <a:ea typeface="Noto Serif JP" panose="02020400000000000000" pitchFamily="18" charset="-128"/>
                          <a:cs typeface="Arial"/>
                          <a:sym typeface="Arial"/>
                        </a:rPr>
                        <a:t>23</a:t>
                      </a:r>
                      <a:r>
                        <a:rPr lang="ja-JP" altLang="en-US" sz="1100" b="0" i="0">
                          <a:solidFill>
                            <a:srgbClr val="02022E"/>
                          </a:solidFill>
                          <a:latin typeface="Noto Serif JP" panose="02020400000000000000" pitchFamily="18" charset="-128"/>
                          <a:ea typeface="Noto Serif JP" panose="02020400000000000000" pitchFamily="18" charset="-128"/>
                          <a:cs typeface="Arial"/>
                          <a:sym typeface="Arial"/>
                        </a:rPr>
                        <a:t>区で日本交通、帝都自動車交通、</a:t>
                      </a:r>
                      <a:endParaRPr lang="en-US" altLang="ja-JP" sz="1100" b="0" i="0" dirty="0">
                        <a:solidFill>
                          <a:srgbClr val="02022E"/>
                        </a:solidFill>
                        <a:latin typeface="Noto Serif JP" panose="02020400000000000000" pitchFamily="18" charset="-128"/>
                        <a:ea typeface="Noto Serif JP" panose="02020400000000000000" pitchFamily="18" charset="-128"/>
                        <a:cs typeface="Arial"/>
                        <a:sym typeface="Arial"/>
                      </a:endParaRPr>
                    </a:p>
                    <a:p>
                      <a:pPr>
                        <a:lnSpc>
                          <a:spcPct val="100000"/>
                        </a:lnSpc>
                      </a:pPr>
                      <a:r>
                        <a:rPr lang="ja-JP" altLang="en-US" sz="1100" b="0" i="0">
                          <a:solidFill>
                            <a:srgbClr val="02022E"/>
                          </a:solidFill>
                          <a:latin typeface="Noto Serif JP" panose="02020400000000000000" pitchFamily="18" charset="-128"/>
                          <a:ea typeface="Noto Serif JP" panose="02020400000000000000" pitchFamily="18" charset="-128"/>
                          <a:cs typeface="Arial"/>
                          <a:sym typeface="Arial"/>
                        </a:rPr>
                        <a:t>東京無線、日の丸交通、東都自動車のタクシーに乗車していない」と回答したユーザー</a:t>
                      </a:r>
                      <a:endParaRPr lang="en-US" altLang="ja-JP" sz="1100" b="0" i="0" dirty="0">
                        <a:solidFill>
                          <a:srgbClr val="02022E"/>
                        </a:solidFill>
                        <a:latin typeface="Noto Serif JP" panose="02020400000000000000" pitchFamily="18" charset="-128"/>
                        <a:ea typeface="Noto Serif JP" panose="02020400000000000000" pitchFamily="18" charset="-128"/>
                        <a:cs typeface="Arial"/>
                        <a:sym typeface="Arial"/>
                      </a:endParaRPr>
                    </a:p>
                    <a:p>
                      <a:pPr>
                        <a:lnSpc>
                          <a:spcPct val="100000"/>
                        </a:lnSpc>
                      </a:pPr>
                      <a:endParaRPr lang="en-US" altLang="ja-JP" sz="1100" b="0" i="0" dirty="0">
                        <a:solidFill>
                          <a:srgbClr val="02022E"/>
                        </a:solidFill>
                        <a:latin typeface="Noto Serif JP" panose="02020400000000000000" pitchFamily="18" charset="-128"/>
                        <a:ea typeface="Noto Serif JP" panose="02020400000000000000" pitchFamily="18" charset="-128"/>
                        <a:cs typeface="Arial"/>
                        <a:sym typeface="Arial"/>
                      </a:endParaRPr>
                    </a:p>
                    <a:p>
                      <a:pPr>
                        <a:lnSpc>
                          <a:spcPct val="100000"/>
                        </a:lnSpc>
                      </a:pPr>
                      <a:r>
                        <a:rPr lang="ja-JP" altLang="en-US" sz="1100" b="0" i="0">
                          <a:solidFill>
                            <a:srgbClr val="02022E"/>
                          </a:solidFill>
                          <a:latin typeface="Noto Serif JP" panose="02020400000000000000" pitchFamily="18" charset="-128"/>
                          <a:ea typeface="Noto Serif JP" panose="02020400000000000000" pitchFamily="18" charset="-128"/>
                          <a:cs typeface="Arial"/>
                          <a:sym typeface="Arial"/>
                        </a:rPr>
                        <a:t>調査項目</a:t>
                      </a:r>
                      <a:r>
                        <a:rPr lang="ja-JP" altLang="en-US" sz="1100" b="0" i="0" dirty="0">
                          <a:solidFill>
                            <a:srgbClr val="02022E"/>
                          </a:solidFill>
                          <a:latin typeface="Noto Serif JP" panose="02020400000000000000" pitchFamily="18" charset="-128"/>
                          <a:ea typeface="Noto Serif JP" panose="02020400000000000000" pitchFamily="18" charset="-128"/>
                          <a:cs typeface="Arial"/>
                          <a:sym typeface="Arial"/>
                        </a:rPr>
                        <a:t>：</a:t>
                      </a:r>
                      <a:r>
                        <a:rPr lang="ja-JP" altLang="en-US" sz="1100" b="0" i="0">
                          <a:solidFill>
                            <a:srgbClr val="02022E"/>
                          </a:solidFill>
                          <a:latin typeface="Noto Serif JP" panose="02020400000000000000" pitchFamily="18" charset="-128"/>
                          <a:ea typeface="Noto Serif JP" panose="02020400000000000000" pitchFamily="18" charset="-128"/>
                          <a:cs typeface="Arial"/>
                          <a:sym typeface="Arial"/>
                        </a:rPr>
                        <a:t>ブランド認知度、ブランド指標好感度・来店意向・推奨意向、購入経路、広告認知率、広告をきっかけとしたアクション</a:t>
                      </a:r>
                      <a:endParaRPr lang="ja-JP" altLang="en-US" sz="1000" b="0" i="0">
                        <a:solidFill>
                          <a:srgbClr val="02022E"/>
                        </a:solidFill>
                        <a:latin typeface="Noto Serif JP" panose="02020400000000000000" pitchFamily="18" charset="-128"/>
                        <a:ea typeface="Noto Serif JP" panose="02020400000000000000" pitchFamily="18" charset="-128"/>
                        <a:cs typeface="Arial"/>
                        <a:sym typeface="Arial"/>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ja-JP" altLang="en-US" sz="1100" b="0" i="0">
                          <a:solidFill>
                            <a:srgbClr val="02022E"/>
                          </a:solidFill>
                          <a:latin typeface="Noto Serif JP" panose="02020400000000000000" pitchFamily="18" charset="-128"/>
                          <a:ea typeface="Noto Serif JP" panose="02020400000000000000" pitchFamily="18" charset="-128"/>
                        </a:rPr>
                        <a:t>・調査条件を修正</a:t>
                      </a:r>
                      <a:endParaRPr lang="en-US" altLang="ja-JP" sz="1100" b="0" i="0" dirty="0">
                        <a:solidFill>
                          <a:srgbClr val="02022E"/>
                        </a:solidFill>
                        <a:latin typeface="Noto Serif JP" panose="02020400000000000000" pitchFamily="18" charset="-128"/>
                        <a:ea typeface="Noto Serif JP" panose="02020400000000000000" pitchFamily="18" charset="-128"/>
                      </a:endParaRPr>
                    </a:p>
                    <a:p>
                      <a:pPr>
                        <a:lnSpc>
                          <a:spcPct val="100000"/>
                        </a:lnSpc>
                      </a:pPr>
                      <a:r>
                        <a:rPr lang="en-US" altLang="ja-JP" sz="1100" b="0" i="0" dirty="0">
                          <a:solidFill>
                            <a:srgbClr val="02022E"/>
                          </a:solidFill>
                          <a:latin typeface="Noto Serif JP" panose="02020400000000000000" pitchFamily="18" charset="-128"/>
                          <a:ea typeface="Noto Serif JP" panose="02020400000000000000" pitchFamily="18" charset="-128"/>
                        </a:rPr>
                        <a:t> -</a:t>
                      </a:r>
                      <a:r>
                        <a:rPr lang="ja-JP" altLang="en-US" sz="1100" b="0" i="0">
                          <a:solidFill>
                            <a:srgbClr val="02022E"/>
                          </a:solidFill>
                          <a:latin typeface="Noto Serif JP" panose="02020400000000000000" pitchFamily="18" charset="-128"/>
                          <a:ea typeface="Noto Serif JP" panose="02020400000000000000" pitchFamily="18" charset="-128"/>
                        </a:rPr>
                        <a:t>非接触者の定義：「広告配信期間中、タクシーに乗車していない人」</a:t>
                      </a:r>
                      <a:endParaRPr lang="en-US" altLang="ja-JP" sz="1100" b="0" i="0" dirty="0">
                        <a:solidFill>
                          <a:srgbClr val="02022E"/>
                        </a:solidFill>
                        <a:latin typeface="Noto Serif JP" panose="02020400000000000000" pitchFamily="18" charset="-128"/>
                        <a:ea typeface="Noto Serif JP" panose="02020400000000000000" pitchFamily="18" charset="-128"/>
                      </a:endParaRPr>
                    </a:p>
                    <a:p>
                      <a:pPr>
                        <a:lnSpc>
                          <a:spcPct val="100000"/>
                        </a:lnSpc>
                      </a:pPr>
                      <a:endParaRPr lang="en-US" altLang="ja-JP" sz="1100" b="0" i="0" dirty="0">
                        <a:solidFill>
                          <a:srgbClr val="02022E"/>
                        </a:solidFill>
                        <a:latin typeface="Noto Serif JP" panose="02020400000000000000" pitchFamily="18" charset="-128"/>
                        <a:ea typeface="Noto Serif JP" panose="02020400000000000000" pitchFamily="18" charset="-128"/>
                      </a:endParaRPr>
                    </a:p>
                    <a:p>
                      <a:pPr>
                        <a:lnSpc>
                          <a:spcPct val="100000"/>
                        </a:lnSpc>
                      </a:pPr>
                      <a:r>
                        <a:rPr lang="ja-JP" altLang="en-US" sz="1100" b="0" i="0">
                          <a:solidFill>
                            <a:srgbClr val="02022E"/>
                          </a:solidFill>
                          <a:latin typeface="Noto Serif JP" panose="02020400000000000000" pitchFamily="18" charset="-128"/>
                          <a:ea typeface="Noto Serif JP" panose="02020400000000000000" pitchFamily="18" charset="-128"/>
                        </a:rPr>
                        <a:t>・調査項目を修正</a:t>
                      </a:r>
                      <a:endParaRPr lang="en-US" altLang="ja-JP" sz="1100" b="0" i="0" dirty="0">
                        <a:solidFill>
                          <a:srgbClr val="02022E"/>
                        </a:solidFill>
                        <a:latin typeface="Noto Serif JP" panose="02020400000000000000" pitchFamily="18" charset="-128"/>
                        <a:ea typeface="Noto Serif JP" panose="02020400000000000000" pitchFamily="18" charset="-128"/>
                      </a:endParaRPr>
                    </a:p>
                    <a:p>
                      <a:pPr marL="0" marR="0" lvl="0" indent="0" algn="l" rtl="0">
                        <a:lnSpc>
                          <a:spcPct val="130000"/>
                        </a:lnSpc>
                        <a:spcBef>
                          <a:spcPts val="0"/>
                        </a:spcBef>
                        <a:spcAft>
                          <a:spcPts val="0"/>
                        </a:spcAft>
                        <a:buNone/>
                      </a:pPr>
                      <a:r>
                        <a:rPr lang="en-US" altLang="ja-JP" sz="1100" b="0" i="0" dirty="0">
                          <a:solidFill>
                            <a:srgbClr val="02022E"/>
                          </a:solidFill>
                          <a:latin typeface="Noto Serif JP" panose="02020400000000000000" pitchFamily="18" charset="-128"/>
                          <a:ea typeface="Noto Serif JP" panose="02020400000000000000" pitchFamily="18" charset="-128"/>
                          <a:cs typeface="Arial"/>
                          <a:sym typeface="Arial"/>
                        </a:rPr>
                        <a:t>-</a:t>
                      </a:r>
                      <a:r>
                        <a:rPr lang="ja-JP" altLang="en-US" sz="1100" b="0" i="0">
                          <a:solidFill>
                            <a:srgbClr val="02022E"/>
                          </a:solidFill>
                          <a:latin typeface="Noto Serif JP" panose="02020400000000000000" pitchFamily="18" charset="-128"/>
                          <a:ea typeface="Noto Serif JP" panose="02020400000000000000" pitchFamily="18" charset="-128"/>
                          <a:cs typeface="Arial"/>
                          <a:sym typeface="Arial"/>
                        </a:rPr>
                        <a:t>商品認知、商品に関する各指標</a:t>
                      </a:r>
                      <a:r>
                        <a:rPr lang="en-US" altLang="ja-JP" sz="1100" b="0" i="0" dirty="0">
                          <a:solidFill>
                            <a:srgbClr val="02022E"/>
                          </a:solidFill>
                          <a:latin typeface="Noto Serif JP" panose="02020400000000000000" pitchFamily="18" charset="-128"/>
                          <a:ea typeface="Noto Serif JP" panose="02020400000000000000" pitchFamily="18" charset="-128"/>
                          <a:cs typeface="Arial"/>
                          <a:sym typeface="Arial"/>
                        </a:rPr>
                        <a:t>(</a:t>
                      </a:r>
                      <a:r>
                        <a:rPr lang="ja-JP" altLang="en-US" sz="1100" b="0" i="0">
                          <a:solidFill>
                            <a:srgbClr val="02022E"/>
                          </a:solidFill>
                          <a:latin typeface="Noto Serif JP" panose="02020400000000000000" pitchFamily="18" charset="-128"/>
                          <a:ea typeface="Noto Serif JP" panose="02020400000000000000" pitchFamily="18" charset="-128"/>
                          <a:cs typeface="Arial"/>
                          <a:sym typeface="Arial"/>
                        </a:rPr>
                        <a:t>好感度・興味関心・比較検討、使用意向、推奨意向</a:t>
                      </a:r>
                      <a:r>
                        <a:rPr lang="en-US" altLang="ja-JP" sz="1100" b="0" i="0" dirty="0">
                          <a:solidFill>
                            <a:srgbClr val="02022E"/>
                          </a:solidFill>
                          <a:latin typeface="Noto Serif JP" panose="02020400000000000000" pitchFamily="18" charset="-128"/>
                          <a:ea typeface="Noto Serif JP" panose="02020400000000000000" pitchFamily="18" charset="-128"/>
                          <a:cs typeface="Arial"/>
                          <a:sym typeface="Arial"/>
                        </a:rPr>
                        <a:t>)</a:t>
                      </a:r>
                      <a:r>
                        <a:rPr lang="ja-JP" altLang="en-US" sz="1100" b="0" i="0">
                          <a:solidFill>
                            <a:srgbClr val="02022E"/>
                          </a:solidFill>
                          <a:latin typeface="Noto Serif JP" panose="02020400000000000000" pitchFamily="18" charset="-128"/>
                          <a:ea typeface="Noto Serif JP" panose="02020400000000000000" pitchFamily="18" charset="-128"/>
                          <a:cs typeface="Arial"/>
                          <a:sym typeface="Arial"/>
                        </a:rPr>
                        <a:t>、</a:t>
                      </a:r>
                      <a:endParaRPr lang="en-US" altLang="ja-JP" sz="1100" b="0" i="0" dirty="0">
                        <a:solidFill>
                          <a:srgbClr val="02022E"/>
                        </a:solidFill>
                        <a:latin typeface="Noto Serif JP" panose="02020400000000000000" pitchFamily="18" charset="-128"/>
                        <a:ea typeface="Noto Serif JP" panose="02020400000000000000" pitchFamily="18" charset="-128"/>
                        <a:cs typeface="Arial"/>
                        <a:sym typeface="Arial"/>
                      </a:endParaRPr>
                    </a:p>
                    <a:p>
                      <a:pPr marL="0" marR="0" lvl="0" indent="0" algn="l" rtl="0">
                        <a:lnSpc>
                          <a:spcPct val="130000"/>
                        </a:lnSpc>
                        <a:spcBef>
                          <a:spcPts val="0"/>
                        </a:spcBef>
                        <a:spcAft>
                          <a:spcPts val="0"/>
                        </a:spcAft>
                        <a:buNone/>
                      </a:pPr>
                      <a:r>
                        <a:rPr lang="ja-JP" altLang="en-US" sz="1100" b="0" i="0">
                          <a:solidFill>
                            <a:srgbClr val="02022E"/>
                          </a:solidFill>
                          <a:latin typeface="Noto Serif JP" panose="02020400000000000000" pitchFamily="18" charset="-128"/>
                          <a:ea typeface="Noto Serif JP" panose="02020400000000000000" pitchFamily="18" charset="-128"/>
                          <a:cs typeface="Arial"/>
                          <a:sym typeface="Arial"/>
                        </a:rPr>
                        <a:t>広告認知、広告評価</a:t>
                      </a:r>
                      <a:r>
                        <a:rPr lang="en-US" altLang="ja-JP" sz="1100" b="0" i="0" dirty="0">
                          <a:solidFill>
                            <a:srgbClr val="02022E"/>
                          </a:solidFill>
                          <a:latin typeface="Noto Serif JP" panose="02020400000000000000" pitchFamily="18" charset="-128"/>
                          <a:ea typeface="Noto Serif JP" panose="02020400000000000000" pitchFamily="18" charset="-128"/>
                          <a:cs typeface="Arial"/>
                          <a:sym typeface="Arial"/>
                        </a:rPr>
                        <a:t>(</a:t>
                      </a:r>
                      <a:r>
                        <a:rPr lang="ja-JP" altLang="en-US" sz="1100" b="0" i="0">
                          <a:solidFill>
                            <a:srgbClr val="02022E"/>
                          </a:solidFill>
                          <a:latin typeface="Noto Serif JP" panose="02020400000000000000" pitchFamily="18" charset="-128"/>
                          <a:ea typeface="Noto Serif JP" panose="02020400000000000000" pitchFamily="18" charset="-128"/>
                          <a:cs typeface="Arial"/>
                          <a:sym typeface="Arial"/>
                        </a:rPr>
                        <a:t>内容理解、好感、印象</a:t>
                      </a:r>
                      <a:r>
                        <a:rPr lang="en-US" altLang="ja-JP" sz="1100" b="0" i="0" dirty="0">
                          <a:solidFill>
                            <a:srgbClr val="02022E"/>
                          </a:solidFill>
                          <a:latin typeface="Noto Serif JP" panose="02020400000000000000" pitchFamily="18" charset="-128"/>
                          <a:ea typeface="Noto Serif JP" panose="02020400000000000000" pitchFamily="18" charset="-128"/>
                          <a:cs typeface="Arial"/>
                          <a:sym typeface="Arial"/>
                        </a:rPr>
                        <a:t>)</a:t>
                      </a:r>
                      <a:r>
                        <a:rPr lang="ja-JP" altLang="en-US" sz="1100" b="0" i="0">
                          <a:solidFill>
                            <a:srgbClr val="02022E"/>
                          </a:solidFill>
                          <a:latin typeface="Noto Serif JP" panose="02020400000000000000" pitchFamily="18" charset="-128"/>
                          <a:ea typeface="Noto Serif JP" panose="02020400000000000000" pitchFamily="18" charset="-128"/>
                          <a:cs typeface="Arial"/>
                          <a:sym typeface="Arial"/>
                        </a:rPr>
                        <a:t>、広告をきっかけとしたアクション</a:t>
                      </a: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3546942944"/>
                  </a:ext>
                </a:extLst>
              </a:tr>
            </a:tbl>
          </a:graphicData>
        </a:graphic>
      </p:graphicFrame>
      <p:sp>
        <p:nvSpPr>
          <p:cNvPr id="4" name="Object29">
            <a:extLst>
              <a:ext uri="{FF2B5EF4-FFF2-40B4-BE49-F238E27FC236}">
                <a16:creationId xmlns:a16="http://schemas.microsoft.com/office/drawing/2014/main" id="{57E73E4D-5A4E-053D-598F-36F0160A6C1F}"/>
              </a:ext>
            </a:extLst>
          </p:cNvPr>
          <p:cNvSpPr/>
          <p:nvPr/>
        </p:nvSpPr>
        <p:spPr>
          <a:xfrm>
            <a:off x="2200275" y="9947275"/>
            <a:ext cx="1219200" cy="180975"/>
          </a:xfrm>
          <a:prstGeom prst="rect">
            <a:avLst/>
          </a:prstGeom>
          <a:noFill/>
          <a:ln/>
        </p:spPr>
        <p:txBody>
          <a:bodyPr wrap="square" lIns="0" tIns="0" rIns="0" bIns="0" rtlCol="0" anchor="ctr" anchorCtr="0"/>
          <a:lstStyle/>
          <a:p>
            <a:pPr marL="0" marR="0" lvl="0" indent="0" algn="r" defTabSz="914400" rtl="0" eaLnBrk="1" fontAlgn="auto" latinLnBrk="0" hangingPunct="1">
              <a:lnSpc>
                <a:spcPts val="1125"/>
              </a:lnSpc>
              <a:spcBef>
                <a:spcPts val="0"/>
              </a:spcBef>
              <a:spcAft>
                <a:spcPts val="0"/>
              </a:spcAft>
              <a:buClrTx/>
              <a:buSzTx/>
              <a:buFontTx/>
              <a:buNone/>
              <a:tabLst/>
              <a:defRPr/>
            </a:pPr>
            <a:r>
              <a:rPr kumimoji="0" lang="en-US" sz="975" b="0" i="0" u="none" strike="noStrike" kern="0" cap="none" spc="98" normalizeH="0" baseline="0" noProof="0" dirty="0">
                <a:ln>
                  <a:noFill/>
                </a:ln>
                <a:solidFill>
                  <a:srgbClr val="E8E8E8"/>
                </a:solidFill>
                <a:effectLst/>
                <a:uLnTx/>
                <a:uFillTx/>
                <a:latin typeface="Noto Serif JP Regular" pitchFamily="34" charset="0"/>
                <a:ea typeface="Noto Serif JP Regular" pitchFamily="34" charset="-122"/>
                <a:cs typeface="Noto Serif JP Regular" pitchFamily="34" charset="-120"/>
              </a:rPr>
              <a:t>2024.</a:t>
            </a:r>
            <a:r>
              <a:rPr kumimoji="0" lang="en-US" altLang="ja-JP" sz="975" b="0" i="0" u="none" strike="noStrike" kern="0" cap="none" spc="98" normalizeH="0" baseline="0" noProof="0" dirty="0">
                <a:ln>
                  <a:noFill/>
                </a:ln>
                <a:solidFill>
                  <a:srgbClr val="E8E8E8"/>
                </a:solidFill>
                <a:effectLst/>
                <a:uLnTx/>
                <a:uFillTx/>
                <a:latin typeface="Noto Serif JP Regular" pitchFamily="34" charset="0"/>
                <a:ea typeface="Noto Serif JP Regular" pitchFamily="34" charset="-122"/>
                <a:cs typeface="Noto Serif JP Regular" pitchFamily="34" charset="-120"/>
              </a:rPr>
              <a:t>01</a:t>
            </a:r>
            <a:r>
              <a:rPr kumimoji="0" lang="en-US" sz="975" b="0" i="0" u="none" strike="noStrike" kern="0" cap="none" spc="98" normalizeH="0" baseline="0" noProof="0" dirty="0">
                <a:ln>
                  <a:noFill/>
                </a:ln>
                <a:solidFill>
                  <a:srgbClr val="E8E8E8"/>
                </a:solidFill>
                <a:effectLst/>
                <a:uLnTx/>
                <a:uFillTx/>
                <a:latin typeface="Noto Serif JP Regular" pitchFamily="34" charset="0"/>
                <a:ea typeface="Noto Serif JP Regular" pitchFamily="34" charset="-122"/>
                <a:cs typeface="Noto Serif JP Regular" pitchFamily="34" charset="-120"/>
              </a:rPr>
              <a:t> - 2024.03</a:t>
            </a:r>
            <a:endParaRPr kumimoji="0" lang="en-US" sz="975"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2502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1">
    <p:bg>
      <p:bgPr>
        <a:solidFill>
          <a:srgbClr val="F0F2FB"/>
        </a:solidFill>
        <a:effectLst/>
      </p:bgPr>
    </p:bg>
    <p:spTree>
      <p:nvGrpSpPr>
        <p:cNvPr id="1" name=""/>
        <p:cNvGrpSpPr/>
        <p:nvPr/>
      </p:nvGrpSpPr>
      <p:grpSpPr>
        <a:xfrm>
          <a:off x="0" y="0"/>
          <a:ext cx="0" cy="0"/>
          <a:chOff x="0" y="0"/>
          <a:chExt cx="0" cy="0"/>
        </a:xfrm>
      </p:grpSpPr>
      <p:pic>
        <p:nvPicPr>
          <p:cNvPr id="7" name="Object 6" descr="preencoded.png"/>
          <p:cNvPicPr>
            <a:picLocks noChangeAspect="1"/>
          </p:cNvPicPr>
          <p:nvPr/>
        </p:nvPicPr>
        <p:blipFill rotWithShape="1">
          <a:blip r:embed="rId3">
            <a:extLst>
              <a:ext uri="{96DAC541-7B7A-43D3-8B79-37D633B846F1}">
                <asvg:svgBlip xmlns:asvg="http://schemas.microsoft.com/office/drawing/2016/SVG/main" r:embed="rId4"/>
              </a:ext>
            </a:extLst>
          </a:blip>
          <a:srcRect b="1074"/>
          <a:stretch/>
        </p:blipFill>
        <p:spPr>
          <a:xfrm>
            <a:off x="7848600" y="879475"/>
            <a:ext cx="10439400" cy="8772525"/>
          </a:xfrm>
          <a:prstGeom prst="rect">
            <a:avLst/>
          </a:prstGeom>
        </p:spPr>
      </p:pic>
      <p:pic>
        <p:nvPicPr>
          <p:cNvPr id="8" name="Object 7"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486775" y="1524000"/>
            <a:ext cx="2259583" cy="457200"/>
          </a:xfrm>
          <a:prstGeom prst="rect">
            <a:avLst/>
          </a:prstGeom>
        </p:spPr>
      </p:pic>
      <p:sp>
        <p:nvSpPr>
          <p:cNvPr id="31" name="Object30"/>
          <p:cNvSpPr/>
          <p:nvPr/>
        </p:nvSpPr>
        <p:spPr>
          <a:xfrm>
            <a:off x="8774683" y="1524000"/>
            <a:ext cx="2000250" cy="457200"/>
          </a:xfrm>
          <a:prstGeom prst="rect">
            <a:avLst/>
          </a:prstGeom>
          <a:noFill/>
          <a:ln/>
        </p:spPr>
        <p:txBody>
          <a:bodyPr wrap="square" lIns="0" tIns="0" rIns="0" bIns="0" rtlCol="0" anchor="t">
            <a:normAutofit fontScale="92500"/>
          </a:bodyPr>
          <a:lstStyle/>
          <a:p>
            <a:pPr algn="l">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レポートイメージ</a:t>
            </a:r>
            <a:endParaRPr lang="en-US" sz="1800"/>
          </a:p>
        </p:txBody>
      </p:sp>
      <p:sp>
        <p:nvSpPr>
          <p:cNvPr id="32" name="テキスト プレースホルダー 31">
            <a:extLst>
              <a:ext uri="{FF2B5EF4-FFF2-40B4-BE49-F238E27FC236}">
                <a16:creationId xmlns:a16="http://schemas.microsoft.com/office/drawing/2014/main" id="{620D17FB-8D16-D31F-E65E-094E47BCB6F6}"/>
              </a:ext>
            </a:extLst>
          </p:cNvPr>
          <p:cNvSpPr>
            <a:spLocks noGrp="1"/>
          </p:cNvSpPr>
          <p:nvPr>
            <p:ph type="body" sz="quarter" idx="10"/>
          </p:nvPr>
        </p:nvSpPr>
        <p:spPr/>
        <p:txBody>
          <a:bodyPr/>
          <a:lstStyle/>
          <a:p>
            <a:r>
              <a:rPr lang="ja-JP" altLang="en-US"/>
              <a:t>通常レポート</a:t>
            </a:r>
          </a:p>
        </p:txBody>
      </p:sp>
      <p:pic>
        <p:nvPicPr>
          <p:cNvPr id="3" name="図 2" descr="テーブル&#10;&#10;自動的に生成された説明">
            <a:extLst>
              <a:ext uri="{FF2B5EF4-FFF2-40B4-BE49-F238E27FC236}">
                <a16:creationId xmlns:a16="http://schemas.microsoft.com/office/drawing/2014/main" id="{9C838B14-AB8C-07D4-06E0-05BDFFB6616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18233" y="2065337"/>
            <a:ext cx="7100134" cy="7108825"/>
          </a:xfrm>
          <a:prstGeom prst="rect">
            <a:avLst/>
          </a:prstGeom>
        </p:spPr>
      </p:pic>
      <p:sp>
        <p:nvSpPr>
          <p:cNvPr id="2" name="Object12">
            <a:extLst>
              <a:ext uri="{FF2B5EF4-FFF2-40B4-BE49-F238E27FC236}">
                <a16:creationId xmlns:a16="http://schemas.microsoft.com/office/drawing/2014/main" id="{EE96A8C1-1666-1E45-991C-47BB8B1AF01A}"/>
              </a:ext>
            </a:extLst>
          </p:cNvPr>
          <p:cNvSpPr/>
          <p:nvPr/>
        </p:nvSpPr>
        <p:spPr>
          <a:xfrm>
            <a:off x="1265183" y="1634060"/>
            <a:ext cx="4229100" cy="815608"/>
          </a:xfrm>
          <a:prstGeom prst="rect">
            <a:avLst/>
          </a:prstGeom>
          <a:noFill/>
          <a:ln/>
        </p:spPr>
        <p:txBody>
          <a:bodyPr wrap="square" lIns="0" tIns="0" rIns="0" bIns="0" rtlCol="0" anchor="t">
            <a:spAutoFit/>
          </a:bodyPr>
          <a:lstStyle/>
          <a:p>
            <a:pPr marL="285750" indent="-285750">
              <a:lnSpc>
                <a:spcPts val="2160"/>
              </a:lnSpc>
              <a:buClr>
                <a:srgbClr val="BCA46F"/>
              </a:buClr>
              <a:buFont typeface="Wingdings" pitchFamily="2" charset="2"/>
              <a:buChar char="u"/>
            </a:pPr>
            <a:r>
              <a:rPr lang="en-US" altLang="ja-JP" b="0" i="0" kern="0" spc="180">
                <a:solidFill>
                  <a:srgbClr val="02022E"/>
                </a:solidFill>
                <a:latin typeface="Noto Serif JP Regular" pitchFamily="34" charset="0"/>
                <a:ea typeface="Noto Serif JP Regular" pitchFamily="34" charset="-122"/>
                <a:cs typeface="Noto Serif JP Regular" pitchFamily="34" charset="-120"/>
              </a:rPr>
              <a:t>ご提出期限</a:t>
            </a:r>
            <a:endParaRPr lang="en-US" altLang="ja-JP">
              <a:solidFill>
                <a:srgbClr val="02022E"/>
              </a:solidFill>
            </a:endParaRPr>
          </a:p>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広告掲載完了日から5営業日ほどで広告掲載レポートを送付させていただきます。</a:t>
            </a:r>
            <a:endParaRPr lang="en-US" sz="1200">
              <a:solidFill>
                <a:srgbClr val="02022E"/>
              </a:solidFill>
            </a:endParaRPr>
          </a:p>
        </p:txBody>
      </p:sp>
      <p:sp>
        <p:nvSpPr>
          <p:cNvPr id="9" name="Object13">
            <a:extLst>
              <a:ext uri="{FF2B5EF4-FFF2-40B4-BE49-F238E27FC236}">
                <a16:creationId xmlns:a16="http://schemas.microsoft.com/office/drawing/2014/main" id="{9A7D6A04-0E03-A952-3898-0585B100D9E4}"/>
              </a:ext>
            </a:extLst>
          </p:cNvPr>
          <p:cNvSpPr/>
          <p:nvPr/>
        </p:nvSpPr>
        <p:spPr>
          <a:xfrm>
            <a:off x="1261646" y="3419412"/>
            <a:ext cx="5534025" cy="2318905"/>
          </a:xfrm>
          <a:prstGeom prst="rect">
            <a:avLst/>
          </a:prstGeom>
          <a:noFill/>
          <a:ln/>
        </p:spPr>
        <p:txBody>
          <a:bodyPr wrap="square" lIns="0" tIns="0" rIns="0" bIns="0" rtlCol="0" anchor="t">
            <a:spAutoFit/>
          </a:bodyPr>
          <a:lstStyle/>
          <a:p>
            <a:pPr marL="285750" indent="-285750">
              <a:lnSpc>
                <a:spcPts val="2160"/>
              </a:lnSpc>
              <a:buClr>
                <a:srgbClr val="BCA46F"/>
              </a:buClr>
              <a:buFont typeface="Wingdings" pitchFamily="2" charset="2"/>
              <a:buChar char="u"/>
            </a:pPr>
            <a:r>
              <a:rPr lang="en-US" altLang="ja-JP" b="0" i="0" kern="0" spc="180">
                <a:solidFill>
                  <a:srgbClr val="02022E"/>
                </a:solidFill>
                <a:latin typeface="Noto Serif JP Regular" pitchFamily="34" charset="0"/>
                <a:ea typeface="Noto Serif JP Regular" pitchFamily="34" charset="-122"/>
                <a:cs typeface="Noto Serif JP Regular" pitchFamily="34" charset="-120"/>
              </a:rPr>
              <a:t>ご提供項目</a:t>
            </a:r>
            <a:endParaRPr lang="en-US" altLang="ja-JP">
              <a:solidFill>
                <a:srgbClr val="02022E"/>
              </a:solidFill>
            </a:endParaRPr>
          </a:p>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日別・時間帯別・再生秒数別で以下の項目をお出し致します。</a:t>
            </a:r>
          </a:p>
          <a:p>
            <a:pPr algn="l">
              <a:lnSpc>
                <a:spcPts val="2160"/>
              </a:lnSpc>
            </a:pPr>
            <a:endParaRPr lang="en-US" sz="1200" kern="0" spc="120">
              <a:solidFill>
                <a:srgbClr val="02022E"/>
              </a:solidFill>
              <a:latin typeface="Noto Serif JP Regular" pitchFamily="34" charset="0"/>
              <a:ea typeface="Noto Serif JP Regular" pitchFamily="34" charset="-122"/>
            </a:endParaRPr>
          </a:p>
          <a:p>
            <a:pPr marL="171450" indent="-171450" algn="l">
              <a:lnSpc>
                <a:spcPts val="240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再生数</a:t>
            </a:r>
          </a:p>
          <a:p>
            <a:pPr marL="171450" indent="-171450">
              <a:lnSpc>
                <a:spcPts val="240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再生完了数</a:t>
            </a:r>
            <a:endParaRPr lang="en-US" altLang="ja-JP" sz="1200">
              <a:solidFill>
                <a:srgbClr val="02022E"/>
              </a:solidFill>
            </a:endParaRPr>
          </a:p>
          <a:p>
            <a:pPr marL="171450" indent="-171450">
              <a:lnSpc>
                <a:spcPts val="240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詳細ボタンタップ数</a:t>
            </a:r>
            <a:endParaRPr lang="en-US" altLang="ja-JP" sz="1200">
              <a:solidFill>
                <a:srgbClr val="02022E"/>
              </a:solidFill>
            </a:endParaRPr>
          </a:p>
          <a:p>
            <a:pPr marL="171450" indent="-171450">
              <a:lnSpc>
                <a:spcPts val="240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画面オフタップ数</a:t>
            </a:r>
            <a:endParaRPr lang="en-US" altLang="ja-JP" sz="1200">
              <a:solidFill>
                <a:srgbClr val="02022E"/>
              </a:solidFill>
            </a:endParaRPr>
          </a:p>
          <a:p>
            <a:pPr>
              <a:lnSpc>
                <a:spcPts val="2160"/>
              </a:lnSpc>
            </a:pPr>
            <a:r>
              <a:rPr lang="en-US" altLang="ja-JP" sz="900" b="0" i="0" kern="0" spc="90">
                <a:solidFill>
                  <a:srgbClr val="02022E"/>
                </a:solidFill>
                <a:latin typeface="Noto Serif JP Regular" pitchFamily="34" charset="0"/>
                <a:ea typeface="Noto Serif JP Regular" pitchFamily="34" charset="-122"/>
                <a:cs typeface="Noto Serif JP Regular" pitchFamily="34" charset="-120"/>
              </a:rPr>
              <a:t>※再生秒数別は、のべ詳細ボタンタップ数と画面オフ数のみとなります。</a:t>
            </a:r>
            <a:endParaRPr lang="en-US" altLang="ja-JP" sz="900">
              <a:solidFill>
                <a:srgbClr val="02022E"/>
              </a:solidFill>
            </a:endParaRPr>
          </a:p>
        </p:txBody>
      </p:sp>
      <p:sp>
        <p:nvSpPr>
          <p:cNvPr id="10" name="Object12">
            <a:extLst>
              <a:ext uri="{FF2B5EF4-FFF2-40B4-BE49-F238E27FC236}">
                <a16:creationId xmlns:a16="http://schemas.microsoft.com/office/drawing/2014/main" id="{3093188D-0464-2F18-B976-C6A18E431367}"/>
              </a:ext>
            </a:extLst>
          </p:cNvPr>
          <p:cNvSpPr/>
          <p:nvPr/>
        </p:nvSpPr>
        <p:spPr>
          <a:xfrm>
            <a:off x="1265183" y="6463133"/>
            <a:ext cx="4229100" cy="1556388"/>
          </a:xfrm>
          <a:prstGeom prst="rect">
            <a:avLst/>
          </a:prstGeom>
          <a:noFill/>
          <a:ln/>
        </p:spPr>
        <p:txBody>
          <a:bodyPr wrap="square" lIns="0" tIns="0" rIns="0" bIns="0" rtlCol="0" anchor="t">
            <a:spAutoFit/>
          </a:bodyPr>
          <a:lstStyle/>
          <a:p>
            <a:pPr marL="285750" indent="-285750" algn="l">
              <a:lnSpc>
                <a:spcPts val="3600"/>
              </a:lnSpc>
              <a:buClr>
                <a:srgbClr val="BCA46F"/>
              </a:buClr>
              <a:buFont typeface="Wingdings" pitchFamily="2" charset="2"/>
              <a:buChar char="u"/>
            </a:pPr>
            <a:r>
              <a:rPr lang="en-US" altLang="ja-JP" sz="1800" b="0" i="0" kern="0" spc="180" dirty="0">
                <a:solidFill>
                  <a:srgbClr val="02022E"/>
                </a:solidFill>
                <a:latin typeface="Noto Serif JP Regular" pitchFamily="34" charset="0"/>
                <a:ea typeface="Noto Serif JP Regular" pitchFamily="34" charset="-122"/>
                <a:cs typeface="Noto Serif JP Regular" pitchFamily="34" charset="-120"/>
              </a:rPr>
              <a:t>注意事項</a:t>
            </a:r>
            <a:endParaRPr lang="en-US" altLang="ja-JP" sz="1800" dirty="0">
              <a:solidFill>
                <a:srgbClr val="02022E"/>
              </a:solidFill>
            </a:endParaRPr>
          </a:p>
          <a:p>
            <a:pPr algn="l">
              <a:lnSpc>
                <a:spcPts val="2160"/>
              </a:lnSpc>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レポート提出に関して、年末年始など会社休業がある場合や、システムの調整がある場合など、広告掲載レポートの送付に要する日数が前後する場合がありますのでご了承ください。</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11">
    <p:bg>
      <p:bgPr>
        <a:solidFill>
          <a:srgbClr val="02022E"/>
        </a:solidFill>
        <a:effectLst/>
      </p:bgPr>
    </p:bg>
    <p:spTree>
      <p:nvGrpSpPr>
        <p:cNvPr id="1" name=""/>
        <p:cNvGrpSpPr/>
        <p:nvPr/>
      </p:nvGrpSpPr>
      <p:grpSpPr>
        <a:xfrm>
          <a:off x="0" y="0"/>
          <a:ext cx="0" cy="0"/>
          <a:chOff x="0" y="0"/>
          <a:chExt cx="0" cy="0"/>
        </a:xfrm>
      </p:grpSpPr>
      <p:pic>
        <p:nvPicPr>
          <p:cNvPr id="5" name="図 4" descr="レンガ造りの建物&#10;&#10;自動的に生成された説明">
            <a:extLst>
              <a:ext uri="{FF2B5EF4-FFF2-40B4-BE49-F238E27FC236}">
                <a16:creationId xmlns:a16="http://schemas.microsoft.com/office/drawing/2014/main" id="{4A16D7E8-332F-EB41-F7F2-1291ED9222D5}"/>
              </a:ext>
            </a:extLst>
          </p:cNvPr>
          <p:cNvPicPr>
            <a:picLocks noChangeAspect="1"/>
          </p:cNvPicPr>
          <p:nvPr/>
        </p:nvPicPr>
        <p:blipFill>
          <a:blip r:embed="rId3"/>
          <a:stretch>
            <a:fillRect/>
          </a:stretch>
        </p:blipFill>
        <p:spPr>
          <a:xfrm>
            <a:off x="4762" y="0"/>
            <a:ext cx="18278475" cy="10287000"/>
          </a:xfrm>
          <a:prstGeom prst="rect">
            <a:avLst/>
          </a:prstGeom>
        </p:spPr>
      </p:pic>
      <p:pic>
        <p:nvPicPr>
          <p:cNvPr id="11" name="Object 2" descr="preencoded.png">
            <a:extLst>
              <a:ext uri="{FF2B5EF4-FFF2-40B4-BE49-F238E27FC236}">
                <a16:creationId xmlns:a16="http://schemas.microsoft.com/office/drawing/2014/main" id="{BCB86D0E-F835-C04D-2411-727967F642C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0A533086-B8F6-A0F0-92FE-424A77E281E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48" cy="419100"/>
          </a:xfrm>
          <a:prstGeom prst="rect">
            <a:avLst/>
          </a:prstGeom>
        </p:spPr>
      </p:pic>
      <p:sp>
        <p:nvSpPr>
          <p:cNvPr id="13" name="テキスト ボックス 12">
            <a:extLst>
              <a:ext uri="{FF2B5EF4-FFF2-40B4-BE49-F238E27FC236}">
                <a16:creationId xmlns:a16="http://schemas.microsoft.com/office/drawing/2014/main" id="{82BE24AD-FCA7-98E3-FDE6-8343CBB79A06}"/>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41</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027B71FF-4847-7258-6389-980F3A215683}"/>
              </a:ext>
            </a:extLst>
          </p:cNvPr>
          <p:cNvSpPr/>
          <p:nvPr/>
        </p:nvSpPr>
        <p:spPr>
          <a:xfrm>
            <a:off x="1006367" y="8610309"/>
            <a:ext cx="13436464" cy="1436291"/>
          </a:xfrm>
          <a:prstGeom prst="rect">
            <a:avLst/>
          </a:prstGeom>
          <a:noFill/>
          <a:ln/>
        </p:spPr>
        <p:txBody>
          <a:bodyPr wrap="square" lIns="0" tIns="0" rIns="0" bIns="0" rtlCol="0" anchor="t">
            <a:spAutoFit/>
          </a:bodyPr>
          <a:lstStyle/>
          <a:p>
            <a:pP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各種仕様 / 入稿規定 / </a:t>
            </a:r>
          </a:p>
          <a:p>
            <a:pP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キャンセル規定 / 注意事項</a:t>
            </a:r>
            <a:endParaRPr lang="en-US" altLang="ja-JP" sz="5400" dirty="0"/>
          </a:p>
        </p:txBody>
      </p:sp>
      <p:sp>
        <p:nvSpPr>
          <p:cNvPr id="15" name="Object5">
            <a:extLst>
              <a:ext uri="{FF2B5EF4-FFF2-40B4-BE49-F238E27FC236}">
                <a16:creationId xmlns:a16="http://schemas.microsoft.com/office/drawing/2014/main" id="{753FC5CA-D968-A0A7-D53C-DB75E22FC976}"/>
              </a:ext>
            </a:extLst>
          </p:cNvPr>
          <p:cNvSpPr/>
          <p:nvPr/>
        </p:nvSpPr>
        <p:spPr>
          <a:xfrm>
            <a:off x="973982" y="7981278"/>
            <a:ext cx="1495679" cy="342914"/>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8</a:t>
            </a:r>
            <a:endParaRPr lang="en-US" sz="24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18">
    <p:bg>
      <p:bgPr>
        <a:solidFill>
          <a:srgbClr val="F0F2FB"/>
        </a:solidFill>
        <a:effectLst/>
      </p:bgPr>
    </p:bg>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06D321E1-8774-DF4D-3AFA-E70D99D5E2F6}"/>
              </a:ext>
            </a:extLst>
          </p:cNvPr>
          <p:cNvGrpSpPr/>
          <p:nvPr/>
        </p:nvGrpSpPr>
        <p:grpSpPr>
          <a:xfrm>
            <a:off x="447675" y="2028825"/>
            <a:ext cx="8777957" cy="5476874"/>
            <a:chOff x="480162" y="3986213"/>
            <a:chExt cx="8777957" cy="5476874"/>
          </a:xfrm>
        </p:grpSpPr>
        <p:pic>
          <p:nvPicPr>
            <p:cNvPr id="4" name="図 3" descr="テーブル が含まれている画像&#10;&#10;自動的に生成された説明">
              <a:extLst>
                <a:ext uri="{FF2B5EF4-FFF2-40B4-BE49-F238E27FC236}">
                  <a16:creationId xmlns:a16="http://schemas.microsoft.com/office/drawing/2014/main" id="{D86A76D6-3BB7-C7A5-177C-AB1F737CE34B}"/>
                </a:ext>
              </a:extLst>
            </p:cNvPr>
            <p:cNvPicPr>
              <a:picLocks noChangeAspect="1"/>
            </p:cNvPicPr>
            <p:nvPr/>
          </p:nvPicPr>
          <p:blipFill>
            <a:blip r:embed="rId3"/>
            <a:stretch>
              <a:fillRect/>
            </a:stretch>
          </p:blipFill>
          <p:spPr>
            <a:xfrm>
              <a:off x="480162" y="3986213"/>
              <a:ext cx="8762998" cy="5476874"/>
            </a:xfrm>
            <a:prstGeom prst="rect">
              <a:avLst/>
            </a:prstGeom>
          </p:spPr>
        </p:pic>
        <p:pic>
          <p:nvPicPr>
            <p:cNvPr id="6" name="Object 5" descr="preencoded.png"/>
            <p:cNvPicPr>
              <a:picLocks noChangeAspect="1"/>
            </p:cNvPicPr>
            <p:nvPr/>
          </p:nvPicPr>
          <p:blipFill>
            <a:blip r:embed="rId4"/>
            <a:srcRect/>
            <a:stretch/>
          </p:blipFill>
          <p:spPr>
            <a:xfrm>
              <a:off x="480162" y="3986213"/>
              <a:ext cx="8777957" cy="4949675"/>
            </a:xfrm>
            <a:prstGeom prst="rect">
              <a:avLst/>
            </a:prstGeom>
          </p:spPr>
        </p:pic>
      </p:grpSp>
      <p:pic>
        <p:nvPicPr>
          <p:cNvPr id="7" name="Object 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874329" y="6877050"/>
            <a:ext cx="2345871" cy="733425"/>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48825" y="2019300"/>
            <a:ext cx="8191500" cy="5486400"/>
          </a:xfrm>
          <a:prstGeom prst="rect">
            <a:avLst/>
          </a:prstGeom>
        </p:spPr>
      </p:pic>
      <p:pic>
        <p:nvPicPr>
          <p:cNvPr id="9" name="Object 8" descr="preencoded.png"/>
          <p:cNvPicPr>
            <a:picLocks noChangeAspect="1"/>
          </p:cNvPicPr>
          <p:nvPr/>
        </p:nvPicPr>
        <p:blipFill>
          <a:blip r:embed="rId9"/>
          <a:srcRect/>
          <a:stretch/>
        </p:blipFill>
        <p:spPr>
          <a:xfrm>
            <a:off x="10248900" y="3038475"/>
            <a:ext cx="3181350" cy="4105275"/>
          </a:xfrm>
          <a:prstGeom prst="rect">
            <a:avLst/>
          </a:prstGeom>
        </p:spPr>
      </p:pic>
      <p:pic>
        <p:nvPicPr>
          <p:cNvPr id="10" name="Object 9"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9658350" y="2028825"/>
            <a:ext cx="8181975" cy="561975"/>
          </a:xfrm>
          <a:prstGeom prst="rect">
            <a:avLst/>
          </a:prstGeom>
        </p:spPr>
      </p:pic>
      <p:pic>
        <p:nvPicPr>
          <p:cNvPr id="11" name="Object 10" descr="preencoded.png"/>
          <p:cNvPicPr>
            <a:picLocks noChangeAspect="1"/>
          </p:cNvPicPr>
          <p:nvPr/>
        </p:nvPicPr>
        <p:blipFill>
          <a:blip r:embed="rId12"/>
          <a:srcRect/>
          <a:stretch/>
        </p:blipFill>
        <p:spPr>
          <a:xfrm>
            <a:off x="14039850" y="3038475"/>
            <a:ext cx="3190875" cy="4105275"/>
          </a:xfrm>
          <a:prstGeom prst="rect">
            <a:avLst/>
          </a:prstGeom>
        </p:spPr>
      </p:pic>
      <p:pic>
        <p:nvPicPr>
          <p:cNvPr id="12" name="Object 11"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191625" y="2276475"/>
            <a:ext cx="561975" cy="4981575"/>
          </a:xfrm>
          <a:prstGeom prst="rect">
            <a:avLst/>
          </a:prstGeom>
        </p:spPr>
      </p:pic>
      <p:sp>
        <p:nvSpPr>
          <p:cNvPr id="18" name="Object17"/>
          <p:cNvSpPr/>
          <p:nvPr/>
        </p:nvSpPr>
        <p:spPr>
          <a:xfrm>
            <a:off x="523874" y="9115424"/>
            <a:ext cx="7286625" cy="231775"/>
          </a:xfrm>
          <a:prstGeom prst="rect">
            <a:avLst/>
          </a:prstGeom>
          <a:noFill/>
          <a:ln/>
        </p:spPr>
        <p:txBody>
          <a:bodyPr wrap="square" lIns="0" tIns="0" rIns="0" bIns="0" rtlCol="0" anchor="t">
            <a:noAutofit/>
          </a:bodyPr>
          <a:lstStyle/>
          <a:p>
            <a:pPr marL="171450" indent="-171450" algn="l">
              <a:lnSpc>
                <a:spcPts val="975"/>
              </a:lnSpc>
              <a:buFont typeface="システムフォント（レギュラー）"/>
              <a:buChar char="※"/>
            </a:pPr>
            <a:r>
              <a:rPr lang="en-US" sz="1000" b="0" i="0" kern="0" spc="83">
                <a:solidFill>
                  <a:srgbClr val="34363D"/>
                </a:solidFill>
                <a:latin typeface="Noto Sans JP Light" pitchFamily="34" charset="0"/>
                <a:ea typeface="Noto Sans JP Light" pitchFamily="34" charset="-122"/>
                <a:cs typeface="Noto Sans JP Light" pitchFamily="34" charset="-120"/>
              </a:rPr>
              <a:t>東京無線協同組合、旧 Premium Taxi Vision にネットワークされていた端末は画面構成が一部異なります。</a:t>
            </a:r>
            <a:endParaRPr lang="en-US" sz="1000"/>
          </a:p>
        </p:txBody>
      </p:sp>
      <p:sp>
        <p:nvSpPr>
          <p:cNvPr id="20" name="Object19"/>
          <p:cNvSpPr/>
          <p:nvPr/>
        </p:nvSpPr>
        <p:spPr>
          <a:xfrm>
            <a:off x="10325100" y="5210175"/>
            <a:ext cx="1162050" cy="209550"/>
          </a:xfrm>
          <a:prstGeom prst="rect">
            <a:avLst/>
          </a:prstGeom>
          <a:noFill/>
          <a:ln/>
        </p:spPr>
        <p:txBody>
          <a:bodyPr wrap="square" lIns="0" tIns="0" rIns="0" bIns="0" rtlCol="0" anchor="t">
            <a:normAutofit/>
          </a:bodyPr>
          <a:lstStyle/>
          <a:p>
            <a:pPr algn="l">
              <a:lnSpc>
                <a:spcPts val="1680"/>
              </a:lnSpc>
            </a:pPr>
            <a:r>
              <a:rPr lang="en-US" sz="1050" b="0" i="0" kern="0" spc="126">
                <a:solidFill>
                  <a:srgbClr val="FFFFFF"/>
                </a:solidFill>
                <a:latin typeface="Noto Serif JP Regular" pitchFamily="34" charset="0"/>
                <a:ea typeface="Noto Serif JP Regular" pitchFamily="34" charset="-122"/>
                <a:cs typeface="Noto Serif JP Regular" pitchFamily="34" charset="-120"/>
              </a:rPr>
              <a:t>無償オプションA</a:t>
            </a:r>
            <a:endParaRPr lang="en-US" sz="1050"/>
          </a:p>
        </p:txBody>
      </p:sp>
      <p:sp>
        <p:nvSpPr>
          <p:cNvPr id="25" name="Object24"/>
          <p:cNvSpPr/>
          <p:nvPr/>
        </p:nvSpPr>
        <p:spPr>
          <a:xfrm>
            <a:off x="14116050" y="5210175"/>
            <a:ext cx="1152525" cy="209550"/>
          </a:xfrm>
          <a:prstGeom prst="rect">
            <a:avLst/>
          </a:prstGeom>
          <a:noFill/>
          <a:ln/>
        </p:spPr>
        <p:txBody>
          <a:bodyPr wrap="square" lIns="0" tIns="0" rIns="0" bIns="0" rtlCol="0" anchor="t">
            <a:normAutofit/>
          </a:bodyPr>
          <a:lstStyle/>
          <a:p>
            <a:pPr algn="l">
              <a:lnSpc>
                <a:spcPts val="1680"/>
              </a:lnSpc>
            </a:pPr>
            <a:r>
              <a:rPr lang="en-US" sz="1050" b="0" i="0" kern="0" spc="126">
                <a:solidFill>
                  <a:srgbClr val="FFFFFF"/>
                </a:solidFill>
                <a:latin typeface="Noto Serif JP Regular" pitchFamily="34" charset="0"/>
                <a:ea typeface="Noto Serif JP Regular" pitchFamily="34" charset="-122"/>
                <a:cs typeface="Noto Serif JP Regular" pitchFamily="34" charset="-120"/>
              </a:rPr>
              <a:t>無償オプションB</a:t>
            </a:r>
            <a:endParaRPr lang="en-US" sz="1050"/>
          </a:p>
        </p:txBody>
      </p:sp>
      <p:sp>
        <p:nvSpPr>
          <p:cNvPr id="27" name="Object26"/>
          <p:cNvSpPr/>
          <p:nvPr/>
        </p:nvSpPr>
        <p:spPr>
          <a:xfrm>
            <a:off x="11525250" y="2152650"/>
            <a:ext cx="4476750" cy="304800"/>
          </a:xfrm>
          <a:prstGeom prst="rect">
            <a:avLst/>
          </a:prstGeom>
          <a:noFill/>
          <a:ln/>
        </p:spPr>
        <p:txBody>
          <a:bodyPr wrap="square" lIns="0" tIns="0" rIns="0" bIns="0" rtlCol="0" anchor="t">
            <a:normAutofit fontScale="92500"/>
          </a:bodyPr>
          <a:lstStyle/>
          <a:p>
            <a:pPr algn="l">
              <a:lnSpc>
                <a:spcPts val="2400"/>
              </a:lnSpc>
            </a:pPr>
            <a:r>
              <a:rPr lang="en-US" sz="1500" b="1" i="0" kern="0" spc="180">
                <a:solidFill>
                  <a:srgbClr val="FFFFFF"/>
                </a:solidFill>
                <a:latin typeface="Noto Serif JP Bold" pitchFamily="34" charset="0"/>
                <a:ea typeface="Noto Serif JP Bold" pitchFamily="34" charset="-122"/>
                <a:cs typeface="Noto Serif JP Bold" pitchFamily="34" charset="-120"/>
              </a:rPr>
              <a:t>「詳しくはこちら」タップ時の無償オプション</a:t>
            </a:r>
            <a:endParaRPr lang="en-US" sz="1500"/>
          </a:p>
        </p:txBody>
      </p:sp>
      <p:sp>
        <p:nvSpPr>
          <p:cNvPr id="28" name="テキスト プレースホルダー 27">
            <a:extLst>
              <a:ext uri="{FF2B5EF4-FFF2-40B4-BE49-F238E27FC236}">
                <a16:creationId xmlns:a16="http://schemas.microsoft.com/office/drawing/2014/main" id="{4C75D68F-7593-D497-608B-6E5A4B8748CC}"/>
              </a:ext>
            </a:extLst>
          </p:cNvPr>
          <p:cNvSpPr>
            <a:spLocks noGrp="1"/>
          </p:cNvSpPr>
          <p:nvPr>
            <p:ph type="body" sz="quarter" idx="10"/>
          </p:nvPr>
        </p:nvSpPr>
        <p:spPr/>
        <p:txBody>
          <a:bodyPr/>
          <a:lstStyle/>
          <a:p>
            <a:r>
              <a:rPr lang="ja-JP" altLang="en-US"/>
              <a:t>画面構成と動作の仕様</a:t>
            </a:r>
          </a:p>
        </p:txBody>
      </p:sp>
      <p:sp>
        <p:nvSpPr>
          <p:cNvPr id="29" name="テキスト プレースホルダー 28">
            <a:extLst>
              <a:ext uri="{FF2B5EF4-FFF2-40B4-BE49-F238E27FC236}">
                <a16:creationId xmlns:a16="http://schemas.microsoft.com/office/drawing/2014/main" id="{068AACD6-362E-8C08-0B9E-360355EF6420}"/>
              </a:ext>
            </a:extLst>
          </p:cNvPr>
          <p:cNvSpPr>
            <a:spLocks noGrp="1"/>
          </p:cNvSpPr>
          <p:nvPr>
            <p:ph type="body" sz="quarter" idx="11"/>
          </p:nvPr>
        </p:nvSpPr>
        <p:spPr>
          <a:xfrm>
            <a:off x="5029235" y="127194"/>
            <a:ext cx="8750559" cy="639762"/>
          </a:xfrm>
        </p:spPr>
        <p:txBody>
          <a:bodyPr/>
          <a:lstStyle/>
          <a:p>
            <a:r>
              <a:rPr lang="ja-JP" altLang="en-US"/>
              <a:t>クリエイティブ表示領域と画面下部の各種操作ボタン領域とにわかれています。</a:t>
            </a:r>
          </a:p>
        </p:txBody>
      </p:sp>
      <p:pic>
        <p:nvPicPr>
          <p:cNvPr id="13" name="図 12" descr="QR コード&#10;&#10;自動的に生成された説明">
            <a:extLst>
              <a:ext uri="{FF2B5EF4-FFF2-40B4-BE49-F238E27FC236}">
                <a16:creationId xmlns:a16="http://schemas.microsoft.com/office/drawing/2014/main" id="{F6E218C7-ED0B-A2F9-D459-1BDFB5E2717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218914" y="3038475"/>
            <a:ext cx="3265442" cy="2028825"/>
          </a:xfrm>
          <a:prstGeom prst="rect">
            <a:avLst/>
          </a:prstGeom>
        </p:spPr>
      </p:pic>
      <p:pic>
        <p:nvPicPr>
          <p:cNvPr id="30" name="図 29" descr="夕日に映る建物&#10;&#10;低い精度で自動的に生成された説明">
            <a:extLst>
              <a:ext uri="{FF2B5EF4-FFF2-40B4-BE49-F238E27FC236}">
                <a16:creationId xmlns:a16="http://schemas.microsoft.com/office/drawing/2014/main" id="{5BF0729E-12C0-82C6-36F0-EF39B26E698D}"/>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4046200" y="3038475"/>
            <a:ext cx="3226798" cy="2028825"/>
          </a:xfrm>
          <a:prstGeom prst="rect">
            <a:avLst/>
          </a:prstGeom>
        </p:spPr>
      </p:pic>
      <p:sp>
        <p:nvSpPr>
          <p:cNvPr id="2" name="Object18">
            <a:extLst>
              <a:ext uri="{FF2B5EF4-FFF2-40B4-BE49-F238E27FC236}">
                <a16:creationId xmlns:a16="http://schemas.microsoft.com/office/drawing/2014/main" id="{6C460756-A79A-026A-018C-5E9FD155B894}"/>
              </a:ext>
            </a:extLst>
          </p:cNvPr>
          <p:cNvSpPr/>
          <p:nvPr/>
        </p:nvSpPr>
        <p:spPr>
          <a:xfrm>
            <a:off x="10248900" y="5514975"/>
            <a:ext cx="3235456" cy="1507977"/>
          </a:xfrm>
          <a:prstGeom prst="rect">
            <a:avLst/>
          </a:prstGeom>
          <a:noFill/>
          <a:ln/>
        </p:spPr>
        <p:txBody>
          <a:bodyPr wrap="square" lIns="0" tIns="0" rIns="0" bIns="0" rtlCol="0" anchor="t">
            <a:spAutoFit/>
          </a:bodyPr>
          <a:lstStyle/>
          <a:p>
            <a:pPr algn="l">
              <a:lnSpc>
                <a:spcPts val="2680"/>
              </a:lnSpc>
            </a:pPr>
            <a:r>
              <a:rPr lang="en-US" sz="1650" b="0" i="0" kern="0" spc="198" dirty="0">
                <a:solidFill>
                  <a:srgbClr val="02022E"/>
                </a:solidFill>
                <a:latin typeface="Noto Serif JP Regular" pitchFamily="34" charset="0"/>
                <a:ea typeface="Noto Serif JP Regular" pitchFamily="34" charset="-122"/>
                <a:cs typeface="Noto Serif JP Regular" pitchFamily="34" charset="-120"/>
              </a:rPr>
              <a:t>二次元バーコード表示</a:t>
            </a:r>
            <a:endParaRPr lang="en-US" sz="100" b="0" i="0" kern="0" spc="198" dirty="0">
              <a:solidFill>
                <a:srgbClr val="02022E"/>
              </a:solidFill>
              <a:latin typeface="Noto Serif JP Regular" pitchFamily="34" charset="0"/>
              <a:ea typeface="Noto Serif JP Regular" pitchFamily="34" charset="-122"/>
              <a:cs typeface="Noto Serif JP Regular" pitchFamily="34" charset="-120"/>
            </a:endParaRPr>
          </a:p>
          <a:p>
            <a:r>
              <a:rPr lang="en-US" altLang="ja-JP" sz="1200" b="0" i="0" kern="0" spc="144" dirty="0">
                <a:solidFill>
                  <a:srgbClr val="02022E"/>
                </a:solidFill>
                <a:latin typeface="Noto Serif JP Regular" pitchFamily="34" charset="0"/>
                <a:ea typeface="Noto Serif JP Regular" pitchFamily="34" charset="-122"/>
                <a:cs typeface="Noto Serif JP Regular" pitchFamily="34" charset="-120"/>
              </a:rPr>
              <a:t>入稿されたURLから自動生成した二次元バーコードとテキストを表示</a:t>
            </a:r>
            <a:endParaRPr lang="en-US" altLang="ja-JP" sz="1200" kern="0" spc="144" dirty="0">
              <a:solidFill>
                <a:srgbClr val="02022E"/>
              </a:solidFill>
              <a:latin typeface="Noto Serif JP Regular" pitchFamily="34" charset="0"/>
              <a:ea typeface="Noto Serif JP Regular" pitchFamily="34" charset="-122"/>
              <a:cs typeface="Noto Serif JP Regular" pitchFamily="34" charset="-120"/>
            </a:endParaRPr>
          </a:p>
          <a:p>
            <a:pPr>
              <a:lnSpc>
                <a:spcPts val="2640"/>
              </a:lnSpc>
            </a:pPr>
            <a:endParaRPr lang="en-US" altLang="ja-JP" sz="1200" b="0" i="0" kern="0" spc="144" dirty="0">
              <a:solidFill>
                <a:srgbClr val="02022E"/>
              </a:solidFill>
              <a:latin typeface="Noto Serif JP Regular" pitchFamily="34" charset="0"/>
              <a:ea typeface="Noto Serif JP Regular" pitchFamily="34" charset="-122"/>
              <a:cs typeface="Noto Serif JP Regular" pitchFamily="34" charset="-120"/>
            </a:endParaRPr>
          </a:p>
          <a:p>
            <a:pPr>
              <a:lnSpc>
                <a:spcPct val="150000"/>
              </a:lnSpc>
            </a:pPr>
            <a:r>
              <a:rPr lang="en-US" altLang="ja-JP" sz="1050" kern="0" spc="126" dirty="0">
                <a:solidFill>
                  <a:srgbClr val="34363D"/>
                </a:solidFill>
                <a:latin typeface="Noto Serif JP Regular" pitchFamily="34" charset="0"/>
                <a:ea typeface="Noto Serif JP Regular" pitchFamily="34" charset="-122"/>
                <a:cs typeface="Noto Serif JP Regular" pitchFamily="34" charset="-120"/>
              </a:rPr>
              <a:t>※入稿されたURLから二次元バーコードのみ自動生成されます。</a:t>
            </a:r>
            <a:endParaRPr lang="en-US" altLang="ja-JP" sz="1050" dirty="0">
              <a:solidFill>
                <a:srgbClr val="34363D"/>
              </a:solidFill>
            </a:endParaRPr>
          </a:p>
        </p:txBody>
      </p:sp>
      <p:sp>
        <p:nvSpPr>
          <p:cNvPr id="3" name="Object23">
            <a:extLst>
              <a:ext uri="{FF2B5EF4-FFF2-40B4-BE49-F238E27FC236}">
                <a16:creationId xmlns:a16="http://schemas.microsoft.com/office/drawing/2014/main" id="{995EE11D-FAE7-C627-5164-67AB429577B6}"/>
              </a:ext>
            </a:extLst>
          </p:cNvPr>
          <p:cNvSpPr/>
          <p:nvPr/>
        </p:nvSpPr>
        <p:spPr>
          <a:xfrm>
            <a:off x="14039850" y="5514975"/>
            <a:ext cx="3233148" cy="1495153"/>
          </a:xfrm>
          <a:prstGeom prst="rect">
            <a:avLst/>
          </a:prstGeom>
          <a:noFill/>
          <a:ln/>
        </p:spPr>
        <p:txBody>
          <a:bodyPr wrap="square" lIns="0" tIns="0" rIns="0" bIns="0" rtlCol="0" anchor="t">
            <a:spAutoFit/>
          </a:bodyPr>
          <a:lstStyle/>
          <a:p>
            <a:pPr algn="l">
              <a:lnSpc>
                <a:spcPts val="2640"/>
              </a:lnSpc>
            </a:pPr>
            <a:r>
              <a:rPr lang="en-US" sz="1650" b="0" i="0" kern="0" spc="198" dirty="0">
                <a:solidFill>
                  <a:srgbClr val="02022E"/>
                </a:solidFill>
                <a:latin typeface="Noto Serif JP Regular" pitchFamily="34" charset="0"/>
                <a:ea typeface="Noto Serif JP Regular" pitchFamily="34" charset="-122"/>
                <a:cs typeface="Noto Serif JP Regular" pitchFamily="34" charset="-120"/>
              </a:rPr>
              <a:t>詳細説明画像</a:t>
            </a:r>
          </a:p>
          <a:p>
            <a:pPr>
              <a:lnSpc>
                <a:spcPts val="2640"/>
              </a:lnSpc>
            </a:pPr>
            <a:r>
              <a:rPr lang="en-US" altLang="ja-JP" sz="1200" b="0" i="0" kern="0" spc="144" dirty="0">
                <a:solidFill>
                  <a:srgbClr val="02022E"/>
                </a:solidFill>
                <a:latin typeface="Noto Serif JP Regular" pitchFamily="34" charset="0"/>
                <a:ea typeface="Noto Serif JP Regular" pitchFamily="34" charset="-122"/>
                <a:cs typeface="Noto Serif JP Regular" pitchFamily="34" charset="-120"/>
              </a:rPr>
              <a:t>入稿された静止画を表示</a:t>
            </a:r>
          </a:p>
          <a:p>
            <a:pPr>
              <a:lnSpc>
                <a:spcPct val="150000"/>
              </a:lnSpc>
            </a:pPr>
            <a:endParaRPr lang="en-US" altLang="ja-JP" sz="1200" kern="0" spc="144" dirty="0">
              <a:solidFill>
                <a:srgbClr val="02022E"/>
              </a:solidFill>
              <a:latin typeface="Noto Serif JP Regular" pitchFamily="34" charset="0"/>
              <a:ea typeface="Noto Serif JP Regular" pitchFamily="34" charset="-122"/>
            </a:endParaRPr>
          </a:p>
          <a:p>
            <a:pPr>
              <a:lnSpc>
                <a:spcPct val="150000"/>
              </a:lnSpc>
            </a:pPr>
            <a:endParaRPr lang="en-US" altLang="ja-JP" sz="400" kern="0" spc="126" dirty="0">
              <a:solidFill>
                <a:srgbClr val="34363D"/>
              </a:solidFill>
              <a:latin typeface="Noto Serif JP Regular" pitchFamily="34" charset="0"/>
              <a:ea typeface="Noto Serif JP Regular" pitchFamily="34" charset="-122"/>
              <a:cs typeface="Noto Serif JP Regular" pitchFamily="34" charset="-120"/>
            </a:endParaRPr>
          </a:p>
          <a:p>
            <a:pPr>
              <a:lnSpc>
                <a:spcPct val="150000"/>
              </a:lnSpc>
            </a:pPr>
            <a:r>
              <a:rPr lang="en-US" altLang="ja-JP" sz="1050" b="0" i="0" kern="0" spc="126" dirty="0">
                <a:solidFill>
                  <a:srgbClr val="34363D"/>
                </a:solidFill>
                <a:latin typeface="Noto Serif JP Regular" pitchFamily="34" charset="0"/>
                <a:ea typeface="Noto Serif JP Regular" pitchFamily="34" charset="-122"/>
                <a:cs typeface="Noto Serif JP Regular" pitchFamily="34" charset="-120"/>
              </a:rPr>
              <a:t>※二次元バーコード、静止画いずれも画面をタップするか、60秒経過で再生再開。</a:t>
            </a:r>
            <a:endParaRPr lang="en-US" altLang="ja-JP" sz="1050" dirty="0">
              <a:solidFill>
                <a:srgbClr val="34363D"/>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38">
    <p:bg>
      <p:bgPr>
        <a:solidFill>
          <a:srgbClr val="F0F2FB"/>
        </a:solidFill>
        <a:effectLst/>
      </p:bgPr>
    </p:bg>
    <p:spTree>
      <p:nvGrpSpPr>
        <p:cNvPr id="1" name=""/>
        <p:cNvGrpSpPr/>
        <p:nvPr/>
      </p:nvGrpSpPr>
      <p:grpSpPr>
        <a:xfrm>
          <a:off x="0" y="0"/>
          <a:ext cx="0" cy="0"/>
          <a:chOff x="0" y="0"/>
          <a:chExt cx="0" cy="0"/>
        </a:xfrm>
      </p:grpSpPr>
      <p:sp>
        <p:nvSpPr>
          <p:cNvPr id="12" name="Object11"/>
          <p:cNvSpPr/>
          <p:nvPr/>
        </p:nvSpPr>
        <p:spPr>
          <a:xfrm>
            <a:off x="674805" y="1032214"/>
            <a:ext cx="4605221" cy="609600"/>
          </a:xfrm>
          <a:prstGeom prst="rect">
            <a:avLst/>
          </a:prstGeom>
          <a:noFill/>
          <a:ln/>
        </p:spPr>
        <p:txBody>
          <a:bodyPr wrap="square" lIns="0" tIns="0" rIns="0" bIns="0" rtlCol="0" anchor="ctr" anchorCtr="0">
            <a:noAutofit/>
          </a:bodyPr>
          <a:lstStyle/>
          <a:p>
            <a:pPr algn="l">
              <a:lnSpc>
                <a:spcPts val="4800"/>
              </a:lnSpc>
            </a:pPr>
            <a:r>
              <a:rPr lang="en-US" sz="2400" kern="0" spc="240">
                <a:solidFill>
                  <a:srgbClr val="02022E"/>
                </a:solidFill>
                <a:latin typeface="Noto Serif JP" panose="02020400000000000000" pitchFamily="18" charset="-128"/>
                <a:ea typeface="Noto Serif JP" panose="02020400000000000000" pitchFamily="18" charset="-128"/>
                <a:cs typeface="Noto Serif JP Regular" pitchFamily="34" charset="-120"/>
              </a:rPr>
              <a:t>メイン動画入稿規定</a:t>
            </a:r>
            <a:endParaRPr lang="en-US" sz="2400">
              <a:latin typeface="Noto Serif JP" panose="02020400000000000000" pitchFamily="18" charset="-128"/>
              <a:ea typeface="Noto Serif JP" panose="02020400000000000000" pitchFamily="18" charset="-128"/>
            </a:endParaRPr>
          </a:p>
        </p:txBody>
      </p:sp>
      <p:sp>
        <p:nvSpPr>
          <p:cNvPr id="13" name="Object12"/>
          <p:cNvSpPr/>
          <p:nvPr/>
        </p:nvSpPr>
        <p:spPr>
          <a:xfrm>
            <a:off x="11753850" y="1234755"/>
            <a:ext cx="676275" cy="609600"/>
          </a:xfrm>
          <a:prstGeom prst="rect">
            <a:avLst/>
          </a:prstGeom>
          <a:noFill/>
          <a:ln/>
        </p:spPr>
        <p:txBody>
          <a:bodyPr wrap="square" lIns="0" tIns="0" rIns="0" bIns="0" rtlCol="0" anchor="ctr" anchorCtr="0">
            <a:noAutofit/>
          </a:bodyPr>
          <a:lstStyle/>
          <a:p>
            <a:pPr algn="l">
              <a:lnSpc>
                <a:spcPts val="4800"/>
              </a:lnSpc>
            </a:pPr>
            <a:r>
              <a:rPr lang="en-US" sz="2400" kern="0" spc="240">
                <a:solidFill>
                  <a:srgbClr val="02022E"/>
                </a:solidFill>
                <a:latin typeface="Noto Serif JP" panose="02020400000000000000" pitchFamily="18" charset="-128"/>
                <a:ea typeface="Noto Serif JP" panose="02020400000000000000" pitchFamily="18" charset="-128"/>
                <a:cs typeface="Noto Serif JP Regular" pitchFamily="34" charset="-120"/>
              </a:rPr>
              <a:t>仕様</a:t>
            </a:r>
            <a:endParaRPr lang="en-US" sz="2400">
              <a:latin typeface="Noto Serif JP" panose="02020400000000000000" pitchFamily="18" charset="-128"/>
              <a:ea typeface="Noto Serif JP" panose="02020400000000000000" pitchFamily="18" charset="-128"/>
            </a:endParaRPr>
          </a:p>
        </p:txBody>
      </p:sp>
      <p:sp>
        <p:nvSpPr>
          <p:cNvPr id="14" name="Object13"/>
          <p:cNvSpPr/>
          <p:nvPr/>
        </p:nvSpPr>
        <p:spPr>
          <a:xfrm>
            <a:off x="770055" y="1905000"/>
            <a:ext cx="3785143" cy="6929033"/>
          </a:xfrm>
          <a:prstGeom prst="rect">
            <a:avLst/>
          </a:prstGeom>
          <a:noFill/>
          <a:ln/>
        </p:spPr>
        <p:txBody>
          <a:bodyPr wrap="square" lIns="0" tIns="0" rIns="0" bIns="0" rtlCol="0" anchor="t" anchorCtr="0">
            <a:noAutofit/>
          </a:bodyPr>
          <a:lstStyle/>
          <a:p>
            <a:pPr marL="171450" indent="-171450">
              <a:lnSpc>
                <a:spcPts val="2160"/>
              </a:lnSpc>
              <a:buFont typeface="Arial" panose="020B0604020202020204" pitchFamily="34" charset="0"/>
              <a:buChar char="•"/>
            </a:pPr>
            <a:r>
              <a:rPr lang="en-US" sz="1400" b="1"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フォーマット：</a:t>
            </a:r>
          </a:p>
          <a:p>
            <a:pPr>
              <a:lnSpc>
                <a:spcPts val="2160"/>
              </a:lnSpc>
            </a:pP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mp4形式</a:t>
            </a:r>
          </a:p>
          <a:p>
            <a:pPr>
              <a:lnSpc>
                <a:spcPts val="2160"/>
              </a:lnSpc>
            </a:pPr>
            <a:endPar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indent="-171450">
              <a:lnSpc>
                <a:spcPts val="2160"/>
              </a:lnSpc>
              <a:buFont typeface="Arial" panose="020B0604020202020204" pitchFamily="34" charset="0"/>
              <a:buChar char="•"/>
            </a:pPr>
            <a:r>
              <a:rPr lang="en-US" altLang="ja-JP" sz="1400" b="1"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サイズ：</a:t>
            </a:r>
          </a:p>
          <a:p>
            <a:pPr>
              <a:lnSpc>
                <a:spcPts val="2160"/>
              </a:lnSpc>
            </a:pP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1080p (W:1920 x H:1080)</a:t>
            </a:r>
          </a:p>
          <a:p>
            <a:pPr>
              <a:lnSpc>
                <a:spcPts val="2160"/>
              </a:lnSpc>
            </a:pPr>
            <a:endPar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indent="-171450">
              <a:lnSpc>
                <a:spcPts val="2160"/>
              </a:lnSpc>
              <a:buFont typeface="Arial" panose="020B0604020202020204" pitchFamily="34" charset="0"/>
              <a:buChar char="•"/>
            </a:pPr>
            <a:r>
              <a:rPr lang="en-US" altLang="ja-JP" sz="1400" b="1"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長さ(尺)：</a:t>
            </a:r>
            <a:r>
              <a:rPr lang="en-US" altLang="ja-JP" sz="1400" b="1" kern="0" spc="90" dirty="0">
                <a:solidFill>
                  <a:srgbClr val="696969"/>
                </a:solidFill>
                <a:latin typeface="Noto Serif JP" panose="02020400000000000000" pitchFamily="18" charset="-128"/>
                <a:ea typeface="Noto Serif JP" panose="02020400000000000000" pitchFamily="18" charset="-128"/>
                <a:cs typeface="Noto Serif JP Regular" pitchFamily="34" charset="-120"/>
              </a:rPr>
              <a:t> </a:t>
            </a:r>
          </a:p>
          <a:p>
            <a:pPr>
              <a:lnSpc>
                <a:spcPts val="2160"/>
              </a:lnSpc>
            </a:pPr>
            <a:r>
              <a:rPr lang="en-US" altLang="ja-JP" sz="1000" kern="0" spc="90" dirty="0">
                <a:solidFill>
                  <a:srgbClr val="696969"/>
                </a:solidFill>
                <a:latin typeface="Noto Serif JP" panose="02020400000000000000" pitchFamily="18" charset="-128"/>
                <a:ea typeface="Noto Serif JP" panose="02020400000000000000" pitchFamily="18" charset="-128"/>
                <a:cs typeface="Noto Serif JP Regular" pitchFamily="34" charset="-120"/>
              </a:rPr>
              <a:t>Premium Video Ads / Premium Video Ads</a:t>
            </a:r>
            <a:endParaRPr lang="en-US" altLang="ja-JP" sz="1000" dirty="0">
              <a:latin typeface="Noto Serif JP" panose="02020400000000000000" pitchFamily="18" charset="-128"/>
              <a:ea typeface="Noto Serif JP" panose="02020400000000000000" pitchFamily="18" charset="-128"/>
            </a:endParaRPr>
          </a:p>
          <a:p>
            <a:pPr algn="l">
              <a:lnSpc>
                <a:spcPts val="2160"/>
              </a:lnSpc>
            </a:pP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最大60秒</a:t>
            </a:r>
            <a:r>
              <a:rPr lang="en-US" altLang="ja-JP" sz="10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（最低15秒）</a:t>
            </a:r>
            <a:endParaRPr lang="en-US" altLang="ja-JP" sz="1000" dirty="0">
              <a:solidFill>
                <a:srgbClr val="02022E"/>
              </a:solidFill>
              <a:latin typeface="Noto Serif JP" panose="02020400000000000000" pitchFamily="18" charset="-128"/>
              <a:ea typeface="Noto Serif JP" panose="02020400000000000000" pitchFamily="18" charset="-128"/>
            </a:endParaRPr>
          </a:p>
          <a:p>
            <a:pPr algn="l">
              <a:lnSpc>
                <a:spcPts val="1620"/>
              </a:lnSpc>
            </a:pPr>
            <a:endParaRPr lang="en-US" altLang="ja-JP" sz="1200" kern="0" spc="90" dirty="0">
              <a:solidFill>
                <a:srgbClr val="696969"/>
              </a:solidFill>
              <a:latin typeface="Noto Serif JP" panose="02020400000000000000" pitchFamily="18" charset="-128"/>
              <a:ea typeface="Noto Serif JP" panose="02020400000000000000" pitchFamily="18" charset="-128"/>
              <a:cs typeface="Noto Serif JP Regular" pitchFamily="34" charset="-120"/>
            </a:endParaRPr>
          </a:p>
          <a:p>
            <a:pPr algn="l">
              <a:lnSpc>
                <a:spcPts val="1620"/>
              </a:lnSpc>
            </a:pPr>
            <a:r>
              <a:rPr lang="en-US" altLang="ja-JP" sz="1000" kern="0" spc="90" dirty="0">
                <a:solidFill>
                  <a:srgbClr val="696969"/>
                </a:solidFill>
                <a:latin typeface="Noto Serif JP" panose="02020400000000000000" pitchFamily="18" charset="-128"/>
                <a:ea typeface="Noto Serif JP" panose="02020400000000000000" pitchFamily="18" charset="-128"/>
                <a:cs typeface="Noto Serif JP Regular" pitchFamily="34" charset="-120"/>
              </a:rPr>
              <a:t>Collaboration Video Ads /
Standard Video Ads / Area Ads/</a:t>
            </a:r>
          </a:p>
          <a:p>
            <a:pPr algn="l">
              <a:lnSpc>
                <a:spcPts val="1620"/>
              </a:lnSpc>
            </a:pPr>
            <a:r>
              <a:rPr lang="en-US" altLang="ja-JP" sz="1000" kern="0" spc="90" dirty="0">
                <a:solidFill>
                  <a:srgbClr val="696969"/>
                </a:solidFill>
                <a:latin typeface="Noto Serif JP" panose="02020400000000000000" pitchFamily="18" charset="-128"/>
                <a:ea typeface="Noto Serif JP" panose="02020400000000000000" pitchFamily="18" charset="-128"/>
              </a:rPr>
              <a:t>Tie-up Contents</a:t>
            </a:r>
            <a:endParaRPr lang="en-US" altLang="ja-JP" sz="1000" dirty="0">
              <a:latin typeface="Noto Serif JP" panose="02020400000000000000" pitchFamily="18" charset="-128"/>
              <a:ea typeface="Noto Serif JP" panose="02020400000000000000" pitchFamily="18" charset="-128"/>
            </a:endParaRPr>
          </a:p>
          <a:p>
            <a:pPr algn="l">
              <a:lnSpc>
                <a:spcPts val="2160"/>
              </a:lnSpc>
            </a:pP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最大30秒</a:t>
            </a:r>
            <a:r>
              <a:rPr lang="en-US" altLang="ja-JP" sz="10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（最低15秒）</a:t>
            </a:r>
          </a:p>
          <a:p>
            <a:pPr algn="l">
              <a:lnSpc>
                <a:spcPts val="2160"/>
              </a:lnSpc>
            </a:pPr>
            <a:endParaRPr lang="en-US" altLang="ja-JP" sz="1000" kern="0" spc="120" dirty="0">
              <a:solidFill>
                <a:srgbClr val="02022E"/>
              </a:solidFill>
              <a:latin typeface="Noto Serif JP" panose="02020400000000000000" pitchFamily="18" charset="-128"/>
              <a:ea typeface="Noto Serif JP" panose="02020400000000000000" pitchFamily="18" charset="-128"/>
            </a:endParaRPr>
          </a:p>
          <a:p>
            <a:pPr marL="171450" indent="-171450" algn="l">
              <a:lnSpc>
                <a:spcPts val="2160"/>
              </a:lnSpc>
              <a:buFont typeface="Arial" panose="020B0604020202020204" pitchFamily="34" charset="0"/>
              <a:buChar char="•"/>
            </a:pPr>
            <a:r>
              <a:rPr lang="ja-JP" altLang="en-US" sz="1400" b="1" kern="0" spc="120">
                <a:solidFill>
                  <a:srgbClr val="02022E"/>
                </a:solidFill>
                <a:latin typeface="Noto Serif JP" panose="02020400000000000000" pitchFamily="18" charset="-128"/>
                <a:ea typeface="Noto Serif JP" panose="02020400000000000000" pitchFamily="18" charset="-128"/>
              </a:rPr>
              <a:t>ファイルサイズ：</a:t>
            </a:r>
            <a:endParaRPr lang="en-US" altLang="ja-JP" sz="1400" b="1" kern="0" spc="120" dirty="0">
              <a:solidFill>
                <a:srgbClr val="02022E"/>
              </a:solidFill>
              <a:latin typeface="Noto Serif JP" panose="02020400000000000000" pitchFamily="18" charset="-128"/>
              <a:ea typeface="Noto Serif JP" panose="02020400000000000000" pitchFamily="18" charset="-128"/>
            </a:endParaRPr>
          </a:p>
          <a:p>
            <a:pPr algn="l">
              <a:lnSpc>
                <a:spcPts val="2160"/>
              </a:lnSpc>
            </a:pPr>
            <a:r>
              <a:rPr lang="ja-JP" altLang="en-US" sz="1200" kern="0" spc="120">
                <a:solidFill>
                  <a:srgbClr val="02022E"/>
                </a:solidFill>
                <a:latin typeface="Noto Serif JP" panose="02020400000000000000" pitchFamily="18" charset="-128"/>
                <a:ea typeface="Noto Serif JP" panose="02020400000000000000" pitchFamily="18" charset="-128"/>
              </a:rPr>
              <a:t>最大</a:t>
            </a:r>
            <a:r>
              <a:rPr lang="en-US" altLang="ja-JP" sz="1200" kern="0" spc="120" dirty="0">
                <a:solidFill>
                  <a:srgbClr val="02022E"/>
                </a:solidFill>
                <a:latin typeface="Noto Serif JP" panose="02020400000000000000" pitchFamily="18" charset="-128"/>
                <a:ea typeface="Noto Serif JP" panose="02020400000000000000" pitchFamily="18" charset="-128"/>
              </a:rPr>
              <a:t>100MB</a:t>
            </a:r>
          </a:p>
          <a:p>
            <a:pPr algn="l">
              <a:lnSpc>
                <a:spcPts val="2160"/>
              </a:lnSpc>
            </a:pPr>
            <a:endParaRPr lang="en-US" altLang="ja-JP" sz="1200" kern="0" spc="120" dirty="0">
              <a:solidFill>
                <a:srgbClr val="02022E"/>
              </a:solidFill>
              <a:latin typeface="Noto Serif JP" panose="02020400000000000000" pitchFamily="18" charset="-128"/>
              <a:ea typeface="Noto Serif JP" panose="02020400000000000000" pitchFamily="18" charset="-128"/>
            </a:endParaRPr>
          </a:p>
          <a:p>
            <a:pPr marL="171450" indent="-171450" algn="l">
              <a:lnSpc>
                <a:spcPts val="2160"/>
              </a:lnSpc>
              <a:buFont typeface="Arial" panose="020B0604020202020204" pitchFamily="34" charset="0"/>
              <a:buChar char="•"/>
            </a:pPr>
            <a:r>
              <a:rPr lang="ja-JP" altLang="en-US" sz="1400" b="1" kern="0" spc="120">
                <a:solidFill>
                  <a:srgbClr val="02022E"/>
                </a:solidFill>
                <a:latin typeface="Noto Serif JP" panose="02020400000000000000" pitchFamily="18" charset="-128"/>
                <a:ea typeface="Noto Serif JP" panose="02020400000000000000" pitchFamily="18" charset="-128"/>
              </a:rPr>
              <a:t>映像コーデック：</a:t>
            </a:r>
            <a:endParaRPr lang="en-US" altLang="ja-JP" sz="1400" b="1" kern="0" spc="120" dirty="0">
              <a:solidFill>
                <a:srgbClr val="02022E"/>
              </a:solidFill>
              <a:latin typeface="Noto Serif JP" panose="02020400000000000000" pitchFamily="18" charset="-128"/>
              <a:ea typeface="Noto Serif JP" panose="02020400000000000000" pitchFamily="18" charset="-128"/>
            </a:endParaRPr>
          </a:p>
          <a:p>
            <a:pPr algn="l">
              <a:lnSpc>
                <a:spcPts val="2160"/>
              </a:lnSpc>
            </a:pPr>
            <a:r>
              <a:rPr lang="en-US" altLang="ja-JP" sz="1200" kern="0" spc="120" dirty="0">
                <a:solidFill>
                  <a:srgbClr val="02022E"/>
                </a:solidFill>
                <a:latin typeface="Noto Serif JP" panose="02020400000000000000" pitchFamily="18" charset="-128"/>
                <a:ea typeface="Noto Serif JP" panose="02020400000000000000" pitchFamily="18" charset="-128"/>
              </a:rPr>
              <a:t>H.264</a:t>
            </a:r>
          </a:p>
          <a:p>
            <a:pPr algn="l">
              <a:lnSpc>
                <a:spcPts val="2160"/>
              </a:lnSpc>
            </a:pPr>
            <a:endParaRPr lang="en-US" altLang="ja-JP" sz="1200" kern="0" spc="120" dirty="0">
              <a:solidFill>
                <a:srgbClr val="02022E"/>
              </a:solidFill>
              <a:latin typeface="Noto Serif JP" panose="02020400000000000000" pitchFamily="18" charset="-128"/>
              <a:ea typeface="Noto Serif JP" panose="02020400000000000000" pitchFamily="18" charset="-128"/>
            </a:endParaRPr>
          </a:p>
          <a:p>
            <a:pPr marL="171450" indent="-171450" algn="l">
              <a:lnSpc>
                <a:spcPts val="2160"/>
              </a:lnSpc>
              <a:buFont typeface="Arial" panose="020B0604020202020204" pitchFamily="34" charset="0"/>
              <a:buChar char="•"/>
            </a:pPr>
            <a:r>
              <a:rPr lang="ja-JP" altLang="en-US" sz="1400" b="1" kern="0" spc="120">
                <a:solidFill>
                  <a:srgbClr val="02022E"/>
                </a:solidFill>
                <a:latin typeface="Noto Serif JP" panose="02020400000000000000" pitchFamily="18" charset="-128"/>
                <a:ea typeface="Noto Serif JP" panose="02020400000000000000" pitchFamily="18" charset="-128"/>
              </a:rPr>
              <a:t>音声コーデック：</a:t>
            </a:r>
            <a:endParaRPr lang="en-US" altLang="ja-JP" sz="1400" b="1" kern="0" spc="120" dirty="0">
              <a:solidFill>
                <a:srgbClr val="02022E"/>
              </a:solidFill>
              <a:latin typeface="Noto Serif JP" panose="02020400000000000000" pitchFamily="18" charset="-128"/>
              <a:ea typeface="Noto Serif JP" panose="02020400000000000000" pitchFamily="18" charset="-128"/>
            </a:endParaRPr>
          </a:p>
          <a:p>
            <a:pPr algn="l">
              <a:lnSpc>
                <a:spcPts val="2160"/>
              </a:lnSpc>
            </a:pPr>
            <a:r>
              <a:rPr lang="en-US" altLang="ja-JP" sz="1200" kern="0" spc="120" dirty="0">
                <a:solidFill>
                  <a:srgbClr val="02022E"/>
                </a:solidFill>
                <a:latin typeface="Noto Serif JP" panose="02020400000000000000" pitchFamily="18" charset="-128"/>
                <a:ea typeface="Noto Serif JP" panose="02020400000000000000" pitchFamily="18" charset="-128"/>
              </a:rPr>
              <a:t>AAC LC</a:t>
            </a:r>
          </a:p>
          <a:p>
            <a:pPr algn="l">
              <a:lnSpc>
                <a:spcPts val="2160"/>
              </a:lnSpc>
            </a:pPr>
            <a:endParaRPr lang="en-US" altLang="ja-JP" sz="1200" kern="0" spc="120" dirty="0">
              <a:solidFill>
                <a:srgbClr val="02022E"/>
              </a:solidFill>
              <a:latin typeface="Noto Serif JP" panose="02020400000000000000" pitchFamily="18" charset="-128"/>
              <a:ea typeface="Noto Serif JP" panose="02020400000000000000" pitchFamily="18" charset="-128"/>
            </a:endParaRPr>
          </a:p>
          <a:p>
            <a:pPr marL="171450" indent="-171450">
              <a:lnSpc>
                <a:spcPts val="2160"/>
              </a:lnSpc>
              <a:buFont typeface="Arial" panose="020B0604020202020204" pitchFamily="34" charset="0"/>
              <a:buChar char="•"/>
            </a:pPr>
            <a:r>
              <a:rPr lang="ja-JP" altLang="en-US" sz="1400" b="1" kern="0" spc="120">
                <a:solidFill>
                  <a:srgbClr val="02022E"/>
                </a:solidFill>
                <a:latin typeface="Noto Serif JP" panose="02020400000000000000" pitchFamily="18" charset="-128"/>
                <a:ea typeface="Noto Serif JP" panose="02020400000000000000" pitchFamily="18" charset="-128"/>
              </a:rPr>
              <a:t>平均ラウドネス値：</a:t>
            </a:r>
            <a:endParaRPr lang="en-US" altLang="ja-JP" sz="1400" b="1" kern="0" spc="120" dirty="0">
              <a:solidFill>
                <a:srgbClr val="02022E"/>
              </a:solidFill>
              <a:latin typeface="Noto Serif JP" panose="02020400000000000000" pitchFamily="18" charset="-128"/>
              <a:ea typeface="Noto Serif JP" panose="02020400000000000000" pitchFamily="18" charset="-128"/>
            </a:endParaRPr>
          </a:p>
          <a:p>
            <a:pPr>
              <a:lnSpc>
                <a:spcPts val="2160"/>
              </a:lnSpc>
            </a:pP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-24.0LKFS±1</a:t>
            </a:r>
            <a:endParaRPr lang="en-US" altLang="ja-JP" sz="1200" dirty="0">
              <a:solidFill>
                <a:srgbClr val="02022E"/>
              </a:solidFill>
              <a:latin typeface="Noto Serif JP" panose="02020400000000000000" pitchFamily="18" charset="-128"/>
              <a:ea typeface="Noto Serif JP" panose="02020400000000000000" pitchFamily="18" charset="-128"/>
            </a:endParaRPr>
          </a:p>
        </p:txBody>
      </p:sp>
      <p:sp>
        <p:nvSpPr>
          <p:cNvPr id="35" name="Object34"/>
          <p:cNvSpPr/>
          <p:nvPr/>
        </p:nvSpPr>
        <p:spPr>
          <a:xfrm>
            <a:off x="11753850" y="1905000"/>
            <a:ext cx="5480854" cy="6479906"/>
          </a:xfrm>
          <a:prstGeom prst="rect">
            <a:avLst/>
          </a:prstGeom>
          <a:noFill/>
          <a:ln/>
        </p:spPr>
        <p:txBody>
          <a:bodyPr wrap="square" lIns="0" tIns="0" rIns="0" bIns="0" rtlCol="0" anchor="ctr" anchorCtr="0">
            <a:noAutofit/>
          </a:bodyPr>
          <a:lstStyle/>
          <a:p>
            <a:pPr marL="171450" indent="-171450" algn="l">
              <a:lnSpc>
                <a:spcPts val="2160"/>
              </a:lnSpc>
              <a:buFont typeface="Arial" panose="020B0604020202020204" pitchFamily="34" charset="0"/>
              <a:buChar char="•"/>
            </a:pPr>
            <a:r>
              <a:rPr lang="en-US" sz="1400" b="1"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音声：</a:t>
            </a:r>
          </a:p>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あり※深夜時間帯22:00~5:59はデフォルト音声OFF</a:t>
            </a:r>
          </a:p>
          <a:p>
            <a:pPr algn="l">
              <a:lnSpc>
                <a:spcPts val="2160"/>
              </a:lnSpc>
            </a:pPr>
            <a:endPar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endParaRPr>
          </a:p>
          <a:p>
            <a:pPr marL="171450" indent="-171450">
              <a:lnSpc>
                <a:spcPts val="2160"/>
              </a:lnSpc>
              <a:buFont typeface="Arial" panose="020B0604020202020204" pitchFamily="34" charset="0"/>
              <a:buChar char="•"/>
            </a:pPr>
            <a:r>
              <a:rPr lang="en-US" altLang="ja-JP" sz="1400" b="1"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掲載期間</a:t>
            </a:r>
            <a:r>
              <a:rPr lang="ja-JP" altLang="en-US" sz="1400" b="1"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a:t>
            </a:r>
            <a:endParaRPr lang="en-US" altLang="ja-JP" sz="1400" b="1" kern="0" spc="120">
              <a:solidFill>
                <a:srgbClr val="34363D"/>
              </a:solidFill>
              <a:latin typeface="Noto Serif JP" panose="02020400000000000000" pitchFamily="18" charset="-128"/>
              <a:ea typeface="Noto Serif JP" panose="02020400000000000000" pitchFamily="18" charset="-128"/>
              <a:cs typeface="Noto Serif JP Regular" pitchFamily="34" charset="-120"/>
            </a:endParaRPr>
          </a:p>
          <a:p>
            <a:pPr>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月曜日0:00-日曜日23:59</a:t>
            </a:r>
            <a:r>
              <a:rPr lang="en-US" altLang="ja-JP"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 </a:t>
            </a:r>
            <a:r>
              <a:rPr lang="en-US" altLang="ja-JP" sz="10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※1</a:t>
            </a:r>
            <a:r>
              <a:rPr lang="ja-JP" altLang="en-US" sz="10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週間掲載</a:t>
            </a:r>
            <a:endParaRPr lang="en-US" altLang="ja-JP" sz="1000" kern="0" spc="120">
              <a:solidFill>
                <a:srgbClr val="34363D"/>
              </a:solidFill>
              <a:latin typeface="Noto Serif JP" panose="02020400000000000000" pitchFamily="18" charset="-128"/>
              <a:ea typeface="Noto Serif JP" panose="02020400000000000000" pitchFamily="18" charset="-128"/>
              <a:cs typeface="Noto Serif JP Regular" pitchFamily="34" charset="-120"/>
            </a:endParaRPr>
          </a:p>
          <a:p>
            <a:pPr>
              <a:lnSpc>
                <a:spcPts val="2160"/>
              </a:lnSpc>
            </a:pPr>
            <a:endParaRPr lang="en-US" altLang="ja-JP" sz="1000" kern="0" spc="120">
              <a:solidFill>
                <a:srgbClr val="34363D"/>
              </a:solidFill>
              <a:latin typeface="Noto Serif JP" panose="02020400000000000000" pitchFamily="18" charset="-128"/>
              <a:ea typeface="Noto Serif JP" panose="02020400000000000000" pitchFamily="18" charset="-128"/>
              <a:cs typeface="Noto Serif JP Regular" pitchFamily="34" charset="-120"/>
            </a:endParaRPr>
          </a:p>
          <a:p>
            <a:pPr marL="171450" indent="-171450">
              <a:lnSpc>
                <a:spcPts val="2160"/>
              </a:lnSpc>
              <a:buFont typeface="Arial" panose="020B0604020202020204" pitchFamily="34" charset="0"/>
              <a:buChar char="•"/>
            </a:pPr>
            <a:r>
              <a:rPr lang="en-US" altLang="ja-JP" sz="1400" b="1"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掲載内容</a:t>
            </a:r>
            <a:r>
              <a:rPr lang="ja-JP" altLang="en-US" sz="1400" b="1"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t>
            </a:r>
            <a:endParaRPr lang="en-US" altLang="ja-JP" sz="1400" b="1" kern="0" spc="12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1申し込みにつき、1商品または1サービス</a:t>
            </a:r>
          </a:p>
          <a:p>
            <a:pPr>
              <a:lnSpc>
                <a:spcPts val="2160"/>
              </a:lnSpc>
            </a:pPr>
            <a:endPar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285750" indent="-285750" algn="l">
              <a:lnSpc>
                <a:spcPts val="2160"/>
              </a:lnSpc>
              <a:buFont typeface="Arial" panose="020B0604020202020204" pitchFamily="34" charset="0"/>
              <a:buChar char="•"/>
            </a:pPr>
            <a:r>
              <a:rPr lang="ja-JP" altLang="en-US" sz="1400" b="1" kern="0" spc="120">
                <a:solidFill>
                  <a:srgbClr val="02022E"/>
                </a:solidFill>
                <a:latin typeface="Noto Serif JP" panose="02020400000000000000" pitchFamily="18" charset="-128"/>
                <a:ea typeface="Noto Serif JP" panose="02020400000000000000" pitchFamily="18" charset="-128"/>
              </a:rPr>
              <a:t>最大入稿本数：</a:t>
            </a:r>
            <a:endParaRPr lang="en-US" altLang="ja-JP" sz="1400" b="1" kern="0" spc="120">
              <a:solidFill>
                <a:srgbClr val="02022E"/>
              </a:solidFill>
              <a:latin typeface="Noto Serif JP" panose="02020400000000000000" pitchFamily="18" charset="-128"/>
              <a:ea typeface="Noto Serif JP" panose="02020400000000000000" pitchFamily="18" charset="-128"/>
            </a:endParaRPr>
          </a:p>
          <a:p>
            <a:pPr algn="l">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Pure Ads[FULL]メニュー2セット / </a:t>
            </a:r>
            <a:r>
              <a:rPr lang="ja-JP" alt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それ以外</a:t>
            </a: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：1セット</a:t>
            </a:r>
          </a:p>
          <a:p>
            <a:pPr marL="171450" indent="-171450" algn="l">
              <a:lnSpc>
                <a:spcPts val="2160"/>
              </a:lnSpc>
              <a:buFont typeface="Arial" panose="020B0604020202020204" pitchFamily="34" charset="0"/>
              <a:buChar char="•"/>
            </a:pPr>
            <a:endParaRPr lang="en-US" altLang="ja-JP" sz="1400" b="1" kern="0" spc="12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171450" indent="-171450" algn="l">
              <a:lnSpc>
                <a:spcPts val="2160"/>
              </a:lnSpc>
              <a:buFont typeface="Arial" panose="020B0604020202020204" pitchFamily="34" charset="0"/>
              <a:buChar char="•"/>
            </a:pPr>
            <a:r>
              <a:rPr lang="en-US" altLang="ja-JP" sz="1400" b="1"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途中差し替え</a:t>
            </a:r>
            <a:r>
              <a:rPr lang="ja-JP" altLang="en-US" sz="1400" b="1"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t>
            </a:r>
            <a:endParaRPr lang="en-US" altLang="ja-JP" sz="1400" b="1" kern="0" spc="12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Pure Adsの[FULL]メニューのみ </a:t>
            </a:r>
            <a:r>
              <a:rPr lang="ja-JP" alt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 1週間に1回まで</a:t>
            </a:r>
          </a:p>
          <a:p>
            <a:pPr algn="l">
              <a:lnSpc>
                <a:spcPts val="2160"/>
              </a:lnSpc>
            </a:pPr>
            <a:r>
              <a:rPr lang="en-US" altLang="ja-JP" sz="10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0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入稿期日までの連絡必須</a:t>
            </a:r>
            <a:endParaRPr lang="en-US" altLang="ja-JP" sz="1000" kern="0" spc="12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lnSpc>
                <a:spcPts val="2160"/>
              </a:lnSpc>
            </a:pPr>
            <a:endParaRPr lang="en-US" altLang="ja-JP" sz="1000">
              <a:solidFill>
                <a:srgbClr val="02022E"/>
              </a:solidFill>
              <a:latin typeface="Noto Serif JP" panose="02020400000000000000" pitchFamily="18" charset="-128"/>
              <a:ea typeface="Noto Serif JP" panose="02020400000000000000" pitchFamily="18" charset="-128"/>
            </a:endParaRPr>
          </a:p>
          <a:p>
            <a:pPr marL="171450" indent="-171450">
              <a:lnSpc>
                <a:spcPts val="2160"/>
              </a:lnSpc>
              <a:buFont typeface="Arial" panose="020B0604020202020204" pitchFamily="34" charset="0"/>
              <a:buChar char="•"/>
            </a:pPr>
            <a:r>
              <a:rPr lang="ja-JP" altLang="en-US" sz="1400" b="1"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入稿期日：</a:t>
            </a:r>
            <a:endParaRPr lang="en-US" altLang="ja-JP" sz="1400" b="1" kern="0" spc="12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配信開始日の7営業日前の17:00</a:t>
            </a:r>
            <a:endParaRPr lang="en-US" altLang="ja-JP" sz="1200">
              <a:solidFill>
                <a:srgbClr val="02022E"/>
              </a:solidFill>
              <a:latin typeface="Noto Serif JP" panose="02020400000000000000" pitchFamily="18" charset="-128"/>
              <a:ea typeface="Noto Serif JP" panose="02020400000000000000" pitchFamily="18" charset="-128"/>
            </a:endParaRPr>
          </a:p>
          <a:p>
            <a:pPr>
              <a:lnSpc>
                <a:spcPts val="2160"/>
              </a:lnSpc>
            </a:pPr>
            <a:r>
              <a:rPr lang="ja-JP" alt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レポーティング：配信終了後レポート</a:t>
            </a: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再生数 </a:t>
            </a:r>
            <a:r>
              <a:rPr lang="en-US" altLang="ja-JP" sz="120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ja-JP" altLang="en-US" sz="120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再生完了数 </a:t>
            </a:r>
            <a:r>
              <a:rPr lang="en-US" altLang="ja-JP" sz="120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ja-JP" altLang="en-US" sz="120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詳細タップ数 </a:t>
            </a:r>
            <a:r>
              <a:rPr lang="en-US" altLang="ja-JP" sz="120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ja-JP" altLang="en-US" sz="120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画面</a:t>
            </a:r>
            <a:r>
              <a:rPr lang="en-US" altLang="ja-JP" sz="120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OFF</a:t>
            </a:r>
            <a:r>
              <a:rPr lang="ja-JP" altLang="en-US" sz="120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数</a:t>
            </a:r>
            <a:r>
              <a:rPr lang="en-US" altLang="ja-JP" sz="120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a:t>
            </a:r>
          </a:p>
          <a:p>
            <a:pPr>
              <a:lnSpc>
                <a:spcPts val="2160"/>
              </a:lnSpc>
            </a:pPr>
            <a:endParaRPr lang="en-US" altLang="ja-JP" sz="1200" kern="0" spc="105">
              <a:solidFill>
                <a:srgbClr val="02022E"/>
              </a:solidFill>
              <a:latin typeface="Noto Serif JP" panose="02020400000000000000" pitchFamily="18" charset="-128"/>
              <a:ea typeface="Noto Serif JP" panose="02020400000000000000" pitchFamily="18" charset="-128"/>
            </a:endParaRPr>
          </a:p>
          <a:p>
            <a:pPr>
              <a:lnSpc>
                <a:spcPts val="2160"/>
              </a:lnSpc>
            </a:pPr>
            <a:r>
              <a:rPr lang="en-US" altLang="ja-JP" sz="1000" kern="0" spc="120">
                <a:solidFill>
                  <a:srgbClr val="02022E"/>
                </a:solidFill>
                <a:latin typeface="Noto Serif JP" panose="02020400000000000000" pitchFamily="18" charset="-128"/>
                <a:ea typeface="Noto Serif JP" panose="02020400000000000000" pitchFamily="18" charset="-128"/>
              </a:rPr>
              <a:t>※すべての掲載内容について事前審査が必要です。修正可能な段階で必ず事前にご相談ください。</a:t>
            </a:r>
            <a:endParaRPr lang="en-US" altLang="ja-JP" sz="1000">
              <a:latin typeface="Noto Serif JP" panose="02020400000000000000" pitchFamily="18" charset="-128"/>
              <a:ea typeface="Noto Serif JP" panose="02020400000000000000" pitchFamily="18" charset="-128"/>
            </a:endParaRPr>
          </a:p>
        </p:txBody>
      </p:sp>
      <p:sp>
        <p:nvSpPr>
          <p:cNvPr id="56" name="Object55"/>
          <p:cNvSpPr/>
          <p:nvPr/>
        </p:nvSpPr>
        <p:spPr>
          <a:xfrm>
            <a:off x="7127140" y="2392345"/>
            <a:ext cx="4033721" cy="2319140"/>
          </a:xfrm>
          <a:prstGeom prst="rect">
            <a:avLst/>
          </a:prstGeom>
          <a:noFill/>
          <a:ln/>
        </p:spPr>
        <p:txBody>
          <a:bodyPr wrap="square" lIns="0" tIns="0" rIns="0" bIns="0" rtlCol="0" anchor="t" anchorCtr="0">
            <a:noAutofit/>
          </a:bodyPr>
          <a:lstStyle/>
          <a:p>
            <a:pPr marL="171450" indent="-171450">
              <a:lnSpc>
                <a:spcPts val="2160"/>
              </a:lnSpc>
              <a:buFont typeface="Arial" panose="020B0604020202020204" pitchFamily="34" charset="0"/>
              <a:buChar char="•"/>
            </a:pPr>
            <a:r>
              <a:rPr lang="en-US" sz="1400" b="1"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フォーマット：</a:t>
            </a:r>
          </a:p>
          <a:p>
            <a:pPr>
              <a:lnSpc>
                <a:spcPts val="2160"/>
              </a:lnSpc>
            </a:pP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png形式または jpeg形式</a:t>
            </a:r>
          </a:p>
          <a:p>
            <a:pPr>
              <a:lnSpc>
                <a:spcPts val="2160"/>
              </a:lnSpc>
            </a:pPr>
            <a:endPar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285750" indent="-285750">
              <a:lnSpc>
                <a:spcPts val="2160"/>
              </a:lnSpc>
              <a:buFont typeface="Arial" panose="020B0604020202020204" pitchFamily="34" charset="0"/>
              <a:buChar char="•"/>
            </a:pPr>
            <a:r>
              <a:rPr lang="ja-JP" altLang="en-US" sz="1400" b="1" kern="0" spc="120">
                <a:solidFill>
                  <a:srgbClr val="02022E"/>
                </a:solidFill>
                <a:latin typeface="Noto Serif JP" panose="02020400000000000000" pitchFamily="18" charset="-128"/>
                <a:ea typeface="Noto Serif JP" panose="02020400000000000000" pitchFamily="18" charset="-128"/>
              </a:rPr>
              <a:t>サイズ：</a:t>
            </a:r>
            <a:endParaRPr lang="en-US" altLang="ja-JP" sz="1400" b="1" kern="0" spc="120" dirty="0">
              <a:solidFill>
                <a:srgbClr val="02022E"/>
              </a:solidFill>
              <a:latin typeface="Noto Serif JP" panose="02020400000000000000" pitchFamily="18" charset="-128"/>
              <a:ea typeface="Noto Serif JP" panose="02020400000000000000" pitchFamily="18" charset="-128"/>
            </a:endParaRPr>
          </a:p>
          <a:p>
            <a:pPr>
              <a:lnSpc>
                <a:spcPts val="2160"/>
              </a:lnSpc>
            </a:pP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1080p (W:1920 x H:1080)</a:t>
            </a:r>
          </a:p>
          <a:p>
            <a:pPr>
              <a:lnSpc>
                <a:spcPts val="2160"/>
              </a:lnSpc>
            </a:pPr>
            <a:endParaRPr lang="en-US" altLang="ja-JP" sz="1200" dirty="0">
              <a:latin typeface="Noto Serif JP" panose="02020400000000000000" pitchFamily="18" charset="-128"/>
              <a:ea typeface="Noto Serif JP" panose="02020400000000000000" pitchFamily="18" charset="-128"/>
            </a:endParaRPr>
          </a:p>
          <a:p>
            <a:pPr marL="171450" indent="-171450">
              <a:lnSpc>
                <a:spcPts val="2160"/>
              </a:lnSpc>
              <a:buFont typeface="Arial" panose="020B0604020202020204" pitchFamily="34" charset="0"/>
              <a:buChar char="•"/>
            </a:pPr>
            <a:r>
              <a:rPr lang="ja-JP" altLang="en-US" sz="1400" b="1">
                <a:latin typeface="Noto Serif JP" panose="02020400000000000000" pitchFamily="18" charset="-128"/>
                <a:ea typeface="Noto Serif JP" panose="02020400000000000000" pitchFamily="18" charset="-128"/>
              </a:rPr>
              <a:t>ファイルサイズ：</a:t>
            </a:r>
            <a:endParaRPr lang="en-US" altLang="ja-JP" sz="1400" b="1" dirty="0">
              <a:latin typeface="Noto Serif JP" panose="02020400000000000000" pitchFamily="18" charset="-128"/>
              <a:ea typeface="Noto Serif JP" panose="02020400000000000000" pitchFamily="18" charset="-128"/>
            </a:endParaRPr>
          </a:p>
          <a:p>
            <a:pPr>
              <a:lnSpc>
                <a:spcPts val="2160"/>
              </a:lnSpc>
            </a:pPr>
            <a:r>
              <a:rPr lang="en-US" altLang="ja-JP" sz="1200" dirty="0">
                <a:latin typeface="Noto Serif JP" panose="02020400000000000000" pitchFamily="18" charset="-128"/>
                <a:ea typeface="Noto Serif JP" panose="02020400000000000000" pitchFamily="18" charset="-128"/>
              </a:rPr>
              <a:t>600KB</a:t>
            </a:r>
            <a:r>
              <a:rPr lang="ja-JP" altLang="en-US" sz="1200">
                <a:latin typeface="Noto Serif JP" panose="02020400000000000000" pitchFamily="18" charset="-128"/>
                <a:ea typeface="Noto Serif JP" panose="02020400000000000000" pitchFamily="18" charset="-128"/>
              </a:rPr>
              <a:t>以下</a:t>
            </a:r>
            <a:endParaRPr lang="en-US" altLang="ja-JP" sz="1200" dirty="0">
              <a:latin typeface="Noto Serif JP" panose="02020400000000000000" pitchFamily="18" charset="-128"/>
              <a:ea typeface="Noto Serif JP" panose="02020400000000000000" pitchFamily="18" charset="-128"/>
            </a:endParaRPr>
          </a:p>
        </p:txBody>
      </p:sp>
      <p:sp>
        <p:nvSpPr>
          <p:cNvPr id="62" name="Object61"/>
          <p:cNvSpPr/>
          <p:nvPr/>
        </p:nvSpPr>
        <p:spPr>
          <a:xfrm>
            <a:off x="7127140" y="1905000"/>
            <a:ext cx="3487313" cy="304800"/>
          </a:xfrm>
          <a:prstGeom prst="rect">
            <a:avLst/>
          </a:prstGeom>
          <a:noFill/>
          <a:ln/>
        </p:spPr>
        <p:txBody>
          <a:bodyPr wrap="square" lIns="0" tIns="0" rIns="0" bIns="0" rtlCol="0" anchor="t" anchorCtr="0">
            <a:noAutofit/>
          </a:bodyPr>
          <a:lstStyle/>
          <a:p>
            <a:pPr marL="285750" indent="-285750" algn="l">
              <a:lnSpc>
                <a:spcPts val="2430"/>
              </a:lnSpc>
              <a:buClr>
                <a:srgbClr val="BCA46F"/>
              </a:buClr>
              <a:buFont typeface="Wingdings" pitchFamily="2" charset="2"/>
              <a:buChar char="u"/>
            </a:pPr>
            <a:r>
              <a:rPr lang="en-US" sz="135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 静止画入稿の場合</a:t>
            </a:r>
            <a:endParaRPr lang="en-US" sz="1350">
              <a:latin typeface="Noto Serif JP" panose="02020400000000000000" pitchFamily="18" charset="-128"/>
              <a:ea typeface="Noto Serif JP" panose="02020400000000000000" pitchFamily="18" charset="-128"/>
            </a:endParaRPr>
          </a:p>
        </p:txBody>
      </p:sp>
      <p:sp>
        <p:nvSpPr>
          <p:cNvPr id="4" name="テキスト プレースホルダー 3">
            <a:extLst>
              <a:ext uri="{FF2B5EF4-FFF2-40B4-BE49-F238E27FC236}">
                <a16:creationId xmlns:a16="http://schemas.microsoft.com/office/drawing/2014/main" id="{55BAB461-00A2-93AC-8C8F-8806E8A060C0}"/>
              </a:ext>
            </a:extLst>
          </p:cNvPr>
          <p:cNvSpPr>
            <a:spLocks noGrp="1"/>
          </p:cNvSpPr>
          <p:nvPr>
            <p:ph type="body" sz="quarter" idx="10"/>
          </p:nvPr>
        </p:nvSpPr>
        <p:spPr/>
        <p:txBody>
          <a:bodyPr>
            <a:noAutofit/>
          </a:bodyPr>
          <a:lstStyle/>
          <a:p>
            <a:r>
              <a:rPr lang="ja-JP" altLang="en-US"/>
              <a:t>入稿素材</a:t>
            </a:r>
            <a:r>
              <a:rPr lang="en-US" altLang="ja-JP"/>
              <a:t> / </a:t>
            </a:r>
            <a:r>
              <a:rPr lang="ja-JP" altLang="en-US"/>
              <a:t>規定</a:t>
            </a:r>
            <a:r>
              <a:rPr lang="en-US" altLang="ja-JP"/>
              <a:t>1 / </a:t>
            </a:r>
            <a:r>
              <a:rPr lang="ja-JP" altLang="en-US"/>
              <a:t>仕様</a:t>
            </a:r>
          </a:p>
        </p:txBody>
      </p:sp>
      <p:sp>
        <p:nvSpPr>
          <p:cNvPr id="6" name="テキスト ボックス 5">
            <a:extLst>
              <a:ext uri="{FF2B5EF4-FFF2-40B4-BE49-F238E27FC236}">
                <a16:creationId xmlns:a16="http://schemas.microsoft.com/office/drawing/2014/main" id="{E4E2DF5A-25D7-DD75-AA63-DCC8D8C1F408}"/>
              </a:ext>
            </a:extLst>
          </p:cNvPr>
          <p:cNvSpPr txBox="1"/>
          <p:nvPr/>
        </p:nvSpPr>
        <p:spPr>
          <a:xfrm>
            <a:off x="4189333" y="1844355"/>
            <a:ext cx="2181386" cy="1469185"/>
          </a:xfrm>
          <a:prstGeom prst="rect">
            <a:avLst/>
          </a:prstGeom>
          <a:noFill/>
        </p:spPr>
        <p:txBody>
          <a:bodyPr wrap="square">
            <a:spAutoFit/>
          </a:bodyPr>
          <a:lstStyle/>
          <a:p>
            <a:pPr marL="171450" indent="-171450">
              <a:lnSpc>
                <a:spcPts val="2160"/>
              </a:lnSpc>
              <a:buFont typeface="Arial" panose="020B0604020202020204" pitchFamily="34" charset="0"/>
              <a:buChar char="•"/>
            </a:pPr>
            <a:r>
              <a:rPr lang="ja-JP" altLang="en-US" sz="1400" b="1">
                <a:latin typeface="Noto Serif JP" panose="02020400000000000000" pitchFamily="18" charset="-128"/>
                <a:ea typeface="Noto Serif JP" panose="02020400000000000000" pitchFamily="18" charset="-128"/>
              </a:rPr>
              <a:t>フレームレート：</a:t>
            </a:r>
            <a:endParaRPr lang="en-US" altLang="ja-JP" sz="1400" b="1">
              <a:latin typeface="Noto Serif JP" panose="02020400000000000000" pitchFamily="18" charset="-128"/>
              <a:ea typeface="Noto Serif JP" panose="02020400000000000000" pitchFamily="18" charset="-128"/>
            </a:endParaRPr>
          </a:p>
          <a:p>
            <a:pPr>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29.97FPSまたは30FPS</a:t>
            </a:r>
          </a:p>
          <a:p>
            <a:pPr>
              <a:lnSpc>
                <a:spcPts val="2160"/>
              </a:lnSpc>
            </a:pPr>
            <a:endParaRPr lang="en-US" altLang="ja-JP" sz="1200">
              <a:solidFill>
                <a:srgbClr val="02022E"/>
              </a:solidFill>
              <a:latin typeface="Noto Serif JP" panose="02020400000000000000" pitchFamily="18" charset="-128"/>
              <a:ea typeface="Noto Serif JP" panose="02020400000000000000" pitchFamily="18" charset="-128"/>
            </a:endParaRPr>
          </a:p>
          <a:p>
            <a:pPr marL="285750" indent="-285750">
              <a:lnSpc>
                <a:spcPts val="2160"/>
              </a:lnSpc>
              <a:buFont typeface="Arial" panose="020B0604020202020204" pitchFamily="34" charset="0"/>
              <a:buChar char="•"/>
            </a:pPr>
            <a:r>
              <a:rPr lang="ja-JP" altLang="en-US" sz="1400" b="1">
                <a:latin typeface="Noto Serif JP" panose="02020400000000000000" pitchFamily="18" charset="-128"/>
                <a:ea typeface="Noto Serif JP" panose="02020400000000000000" pitchFamily="18" charset="-128"/>
              </a:rPr>
              <a:t>最大ビットレート：</a:t>
            </a:r>
            <a:endParaRPr lang="en-US" altLang="ja-JP" sz="1400" b="1">
              <a:latin typeface="Noto Serif JP" panose="02020400000000000000" pitchFamily="18" charset="-128"/>
              <a:ea typeface="Noto Serif JP" panose="02020400000000000000" pitchFamily="18" charset="-128"/>
            </a:endParaRPr>
          </a:p>
          <a:p>
            <a:pPr>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4Mbps以上推奨</a:t>
            </a:r>
            <a:endParaRPr lang="en-US" altLang="ja-JP" sz="1200">
              <a:solidFill>
                <a:srgbClr val="02022E"/>
              </a:solidFill>
              <a:latin typeface="Noto Serif JP" panose="02020400000000000000" pitchFamily="18" charset="-128"/>
              <a:ea typeface="Noto Serif JP" panose="02020400000000000000" pitchFamily="18" charset="-128"/>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39">
    <p:bg>
      <p:bgPr>
        <a:solidFill>
          <a:srgbClr val="F0F2FB"/>
        </a:solidFill>
        <a:effectLst/>
      </p:bgPr>
    </p:bg>
    <p:spTree>
      <p:nvGrpSpPr>
        <p:cNvPr id="1" name=""/>
        <p:cNvGrpSpPr/>
        <p:nvPr/>
      </p:nvGrpSpPr>
      <p:grpSpPr>
        <a:xfrm>
          <a:off x="0" y="0"/>
          <a:ext cx="0" cy="0"/>
          <a:chOff x="0" y="0"/>
          <a:chExt cx="0" cy="0"/>
        </a:xfrm>
      </p:grpSpPr>
      <p:sp>
        <p:nvSpPr>
          <p:cNvPr id="87" name="Object86"/>
          <p:cNvSpPr/>
          <p:nvPr/>
        </p:nvSpPr>
        <p:spPr>
          <a:xfrm>
            <a:off x="809624" y="1171575"/>
            <a:ext cx="5438775" cy="609600"/>
          </a:xfrm>
          <a:prstGeom prst="rect">
            <a:avLst/>
          </a:prstGeom>
          <a:noFill/>
          <a:ln/>
        </p:spPr>
        <p:txBody>
          <a:bodyPr wrap="square" lIns="0" tIns="0" rIns="0" bIns="0" rtlCol="0" anchor="t">
            <a:noAutofit/>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任意オプション規定</a:t>
            </a:r>
            <a:endParaRPr lang="en-US" sz="2400"/>
          </a:p>
        </p:txBody>
      </p:sp>
      <p:sp>
        <p:nvSpPr>
          <p:cNvPr id="4" name="テキスト プレースホルダー 3">
            <a:extLst>
              <a:ext uri="{FF2B5EF4-FFF2-40B4-BE49-F238E27FC236}">
                <a16:creationId xmlns:a16="http://schemas.microsoft.com/office/drawing/2014/main" id="{3EB5EA67-BEAB-7E8B-CCFC-835AA9D78314}"/>
              </a:ext>
            </a:extLst>
          </p:cNvPr>
          <p:cNvSpPr>
            <a:spLocks noGrp="1"/>
          </p:cNvSpPr>
          <p:nvPr>
            <p:ph type="body" sz="quarter" idx="10"/>
          </p:nvPr>
        </p:nvSpPr>
        <p:spPr/>
        <p:txBody>
          <a:bodyPr>
            <a:noAutofit/>
          </a:bodyPr>
          <a:lstStyle/>
          <a:p>
            <a:r>
              <a:rPr lang="ja-JP" altLang="en-US"/>
              <a:t>入稿素材</a:t>
            </a:r>
            <a:r>
              <a:rPr lang="en-US" altLang="ja-JP"/>
              <a:t> / </a:t>
            </a:r>
            <a:r>
              <a:rPr lang="ja-JP" altLang="en-US"/>
              <a:t>規定</a:t>
            </a:r>
            <a:r>
              <a:rPr lang="en-US" altLang="ja-JP"/>
              <a:t>2</a:t>
            </a:r>
            <a:endParaRPr lang="ja-JP" altLang="en-US"/>
          </a:p>
        </p:txBody>
      </p:sp>
      <p:sp>
        <p:nvSpPr>
          <p:cNvPr id="31" name="Object24">
            <a:extLst>
              <a:ext uri="{FF2B5EF4-FFF2-40B4-BE49-F238E27FC236}">
                <a16:creationId xmlns:a16="http://schemas.microsoft.com/office/drawing/2014/main" id="{89FA4276-0069-50CF-D6BE-688F20EE1439}"/>
              </a:ext>
            </a:extLst>
          </p:cNvPr>
          <p:cNvSpPr/>
          <p:nvPr/>
        </p:nvSpPr>
        <p:spPr>
          <a:xfrm>
            <a:off x="820717" y="2131482"/>
            <a:ext cx="4185236" cy="2000250"/>
          </a:xfrm>
          <a:prstGeom prst="rect">
            <a:avLst/>
          </a:prstGeom>
          <a:noFill/>
          <a:ln/>
        </p:spPr>
        <p:txBody>
          <a:bodyPr wrap="square" lIns="0" tIns="0" rIns="0" bIns="0" rtlCol="0" anchor="t">
            <a:noAutofit/>
          </a:bodyPr>
          <a:lstStyle/>
          <a:p>
            <a:pPr marL="285750" indent="-285750">
              <a:lnSpc>
                <a:spcPts val="2160"/>
              </a:lnSpc>
              <a:buClr>
                <a:srgbClr val="BCA46F"/>
              </a:buClr>
              <a:buFont typeface="Wingdings" pitchFamily="2" charset="2"/>
              <a:buChar char="u"/>
            </a:pPr>
            <a:r>
              <a:rPr lang="en-US" altLang="ja-JP" b="0" i="0" kern="0" spc="180" dirty="0">
                <a:solidFill>
                  <a:srgbClr val="02022E"/>
                </a:solidFill>
                <a:latin typeface="Noto Serif JP Regular" pitchFamily="34" charset="0"/>
                <a:ea typeface="Noto Serif JP Regular" pitchFamily="34" charset="-122"/>
                <a:cs typeface="Noto Serif JP Regular" pitchFamily="34" charset="-120"/>
              </a:rPr>
              <a:t>広告主名/サービス名</a:t>
            </a:r>
            <a:endParaRPr lang="en-US" altLang="ja-JP" dirty="0">
              <a:solidFill>
                <a:srgbClr val="02022E"/>
              </a:solidFill>
            </a:endParaRPr>
          </a:p>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「詳しくはこちら」ボタンタップ時の挙動が二次元バーコード生成の場合に表示するテキスト</a:t>
            </a:r>
          </a:p>
          <a:p>
            <a:pPr marL="171450" indent="-171450" algn="l">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最大40文字(全角半角問わず)</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改行位置は指定可能、改行は1文字とカウント</a:t>
            </a:r>
            <a:endParaRPr lang="en-US" altLang="ja-JP" sz="1200" dirty="0">
              <a:solidFill>
                <a:srgbClr val="02022E"/>
              </a:solidFill>
            </a:endParaRP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表示は2行まで</a:t>
            </a:r>
            <a:endParaRPr lang="en-US" altLang="ja-JP" sz="1200" dirty="0">
              <a:solidFill>
                <a:srgbClr val="02022E"/>
              </a:solidFill>
            </a:endParaRPr>
          </a:p>
        </p:txBody>
      </p:sp>
      <p:sp>
        <p:nvSpPr>
          <p:cNvPr id="35" name="Object33">
            <a:extLst>
              <a:ext uri="{FF2B5EF4-FFF2-40B4-BE49-F238E27FC236}">
                <a16:creationId xmlns:a16="http://schemas.microsoft.com/office/drawing/2014/main" id="{7D812809-0C0D-506D-627B-2A2410ADC378}"/>
              </a:ext>
            </a:extLst>
          </p:cNvPr>
          <p:cNvSpPr/>
          <p:nvPr/>
        </p:nvSpPr>
        <p:spPr>
          <a:xfrm>
            <a:off x="9753601" y="2131482"/>
            <a:ext cx="4504839" cy="2905125"/>
          </a:xfrm>
          <a:prstGeom prst="rect">
            <a:avLst/>
          </a:prstGeom>
          <a:noFill/>
          <a:ln/>
        </p:spPr>
        <p:txBody>
          <a:bodyPr wrap="square" lIns="0" tIns="0" rIns="0" bIns="0" rtlCol="0" anchor="t">
            <a:noAutofit/>
          </a:bodyPr>
          <a:lstStyle/>
          <a:p>
            <a:pPr marL="285750" indent="-285750">
              <a:lnSpc>
                <a:spcPts val="2160"/>
              </a:lnSpc>
              <a:buClr>
                <a:srgbClr val="BCA46F"/>
              </a:buClr>
              <a:buFont typeface="Wingdings" pitchFamily="2" charset="2"/>
              <a:buChar char="u"/>
            </a:pPr>
            <a:r>
              <a:rPr lang="en-US" altLang="ja-JP" b="0" i="0" kern="0" spc="180" dirty="0">
                <a:solidFill>
                  <a:srgbClr val="02022E"/>
                </a:solidFill>
                <a:latin typeface="Noto Serif JP Regular" pitchFamily="34" charset="0"/>
                <a:ea typeface="Noto Serif JP Regular" pitchFamily="34" charset="-122"/>
                <a:cs typeface="Noto Serif JP Regular" pitchFamily="34" charset="-120"/>
              </a:rPr>
              <a:t>詳細説明画像</a:t>
            </a:r>
            <a:endParaRPr lang="en-US" altLang="ja-JP" dirty="0">
              <a:solidFill>
                <a:srgbClr val="02022E"/>
              </a:solidFill>
            </a:endParaRPr>
          </a:p>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「詳しくはこちら」ボタンタップ時に挙動が二次元バーコード生成ではなく、入稿された静止画を表示させる場合の画像</a:t>
            </a:r>
          </a:p>
          <a:p>
            <a:pPr>
              <a:lnSpc>
                <a:spcPts val="2160"/>
              </a:lnSpc>
            </a:pPr>
            <a:r>
              <a:rPr lang="en-US" altLang="ja-JP" sz="1050" b="0" i="0" kern="0" spc="105" dirty="0">
                <a:solidFill>
                  <a:srgbClr val="02022E"/>
                </a:solidFill>
                <a:latin typeface="Noto Serif JP Regular" pitchFamily="34" charset="0"/>
                <a:ea typeface="Noto Serif JP Regular" pitchFamily="34" charset="-122"/>
                <a:cs typeface="Noto Serif JP Regular" pitchFamily="34" charset="-120"/>
              </a:rPr>
              <a:t>※[広告主名/サービス名]、[二次元バーコード用詳細URL]と同時選択不可</a:t>
            </a:r>
            <a:endParaRPr lang="en-US" altLang="ja-JP" sz="1050" dirty="0">
              <a:solidFill>
                <a:srgbClr val="02022E"/>
              </a:solidFill>
            </a:endParaRPr>
          </a:p>
          <a:p>
            <a:pPr algn="l">
              <a:lnSpc>
                <a:spcPts val="2160"/>
              </a:lnSpc>
            </a:pPr>
            <a:endParaRPr lang="en-US" sz="1200" dirty="0">
              <a:solidFill>
                <a:srgbClr val="02022E"/>
              </a:solidFill>
            </a:endParaRPr>
          </a:p>
          <a:p>
            <a:pPr marL="171450" indent="-171450" algn="l">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フォーマット: png 形式または jpeg形式</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サイズ： 1080p (W:1920 x H:1080)</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ファイルサイズ: 600KB以下</a:t>
            </a:r>
            <a:endParaRPr lang="en-US" altLang="ja-JP" sz="1200" dirty="0">
              <a:solidFill>
                <a:srgbClr val="02022E"/>
              </a:solidFill>
            </a:endParaRPr>
          </a:p>
        </p:txBody>
      </p:sp>
      <p:sp>
        <p:nvSpPr>
          <p:cNvPr id="36" name="Object24">
            <a:extLst>
              <a:ext uri="{FF2B5EF4-FFF2-40B4-BE49-F238E27FC236}">
                <a16:creationId xmlns:a16="http://schemas.microsoft.com/office/drawing/2014/main" id="{87351BD1-A379-84A2-5F70-27B1DAB6C6F6}"/>
              </a:ext>
            </a:extLst>
          </p:cNvPr>
          <p:cNvSpPr/>
          <p:nvPr/>
        </p:nvSpPr>
        <p:spPr>
          <a:xfrm>
            <a:off x="820717" y="4756149"/>
            <a:ext cx="4185236" cy="2004716"/>
          </a:xfrm>
          <a:prstGeom prst="rect">
            <a:avLst/>
          </a:prstGeom>
          <a:noFill/>
          <a:ln/>
        </p:spPr>
        <p:txBody>
          <a:bodyPr wrap="square" lIns="0" tIns="0" rIns="0" bIns="0" rtlCol="0" anchor="t">
            <a:spAutoFit/>
          </a:bodyPr>
          <a:lstStyle/>
          <a:p>
            <a:pPr marL="285750" indent="-285750">
              <a:lnSpc>
                <a:spcPts val="2160"/>
              </a:lnSpc>
              <a:buClr>
                <a:srgbClr val="BCA46F"/>
              </a:buClr>
              <a:buFont typeface="Wingdings" pitchFamily="2" charset="2"/>
              <a:buChar char="u"/>
            </a:pPr>
            <a:r>
              <a:rPr lang="en-US" altLang="ja-JP" sz="1800" b="0" i="0" kern="0" spc="180">
                <a:solidFill>
                  <a:srgbClr val="02022E"/>
                </a:solidFill>
                <a:latin typeface="Noto Serif JP Regular" pitchFamily="34" charset="0"/>
                <a:ea typeface="Noto Serif JP Regular" pitchFamily="34" charset="-122"/>
                <a:cs typeface="Noto Serif JP Regular" pitchFamily="34" charset="-120"/>
              </a:rPr>
              <a:t>二次元バーコード用詳細URL</a:t>
            </a:r>
            <a:endParaRPr lang="en-US" altLang="ja-JP" sz="1800">
              <a:solidFill>
                <a:srgbClr val="02022E"/>
              </a:solidFill>
            </a:endParaRPr>
          </a:p>
          <a:p>
            <a:pPr algn="l">
              <a:lnSpc>
                <a:spcPts val="2160"/>
              </a:lnSpc>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「詳しくはこちら」ボタンタップ時の挙動が二次元バーコード生成の場合、読み取り後の遷移先となるURL</a:t>
            </a:r>
            <a:endParaRPr lang="en-US" sz="1200" b="0" i="0" kern="0" spc="120">
              <a:solidFill>
                <a:srgbClr val="02022E"/>
              </a:solidFill>
              <a:latin typeface="Noto Serif JP Regular" pitchFamily="34" charset="0"/>
              <a:ea typeface="Noto Serif JP Regular" pitchFamily="34" charset="-122"/>
              <a:cs typeface="Noto Serif JP Regular" pitchFamily="34" charset="-120"/>
            </a:endParaRPr>
          </a:p>
          <a:p>
            <a:pPr marL="171450" indent="-171450" algn="l">
              <a:lnSpc>
                <a:spcPts val="240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最大1024文字</a:t>
            </a:r>
          </a:p>
          <a:p>
            <a:pPr marL="171450" indent="-171450">
              <a:lnSpc>
                <a:spcPts val="240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HTTPS (SSL) 推奨</a:t>
            </a:r>
          </a:p>
          <a:p>
            <a:pPr>
              <a:lnSpc>
                <a:spcPts val="2400"/>
              </a:lnSpc>
            </a:pPr>
            <a:r>
              <a:rPr lang="en-US" altLang="ja-JP" sz="900" b="0" i="0" kern="0" spc="105">
                <a:solidFill>
                  <a:srgbClr val="02022E"/>
                </a:solidFill>
                <a:latin typeface="Noto Serif JP Regular" pitchFamily="34" charset="0"/>
                <a:ea typeface="Noto Serif JP Regular" pitchFamily="34" charset="-122"/>
                <a:cs typeface="Noto Serif JP Regular" pitchFamily="34" charset="-120"/>
              </a:rPr>
              <a:t>※事前に表示イメージの共有はしておりません</a:t>
            </a:r>
            <a:endParaRPr lang="en-US" altLang="ja-JP" sz="900">
              <a:solidFill>
                <a:srgbClr val="02022E"/>
              </a:solidFill>
            </a:endParaRPr>
          </a:p>
        </p:txBody>
      </p:sp>
      <p:sp>
        <p:nvSpPr>
          <p:cNvPr id="37" name="Object24">
            <a:extLst>
              <a:ext uri="{FF2B5EF4-FFF2-40B4-BE49-F238E27FC236}">
                <a16:creationId xmlns:a16="http://schemas.microsoft.com/office/drawing/2014/main" id="{21B6DE43-81C6-8A59-1D5E-89E6EDD4AAC7}"/>
              </a:ext>
            </a:extLst>
          </p:cNvPr>
          <p:cNvSpPr/>
          <p:nvPr/>
        </p:nvSpPr>
        <p:spPr>
          <a:xfrm>
            <a:off x="814326" y="7370684"/>
            <a:ext cx="4185236" cy="1732526"/>
          </a:xfrm>
          <a:prstGeom prst="rect">
            <a:avLst/>
          </a:prstGeom>
          <a:noFill/>
          <a:ln/>
        </p:spPr>
        <p:txBody>
          <a:bodyPr wrap="square" lIns="0" tIns="0" rIns="0" bIns="0" rtlCol="0" anchor="t">
            <a:spAutoFit/>
          </a:bodyPr>
          <a:lstStyle/>
          <a:p>
            <a:pPr marL="285750" indent="-285750">
              <a:lnSpc>
                <a:spcPts val="2160"/>
              </a:lnSpc>
              <a:buClr>
                <a:srgbClr val="BCA46F"/>
              </a:buClr>
              <a:buFont typeface="Wingdings" pitchFamily="2" charset="2"/>
              <a:buChar char="u"/>
            </a:pPr>
            <a:r>
              <a:rPr lang="en-US" altLang="ja-JP" sz="1800" b="0" i="0" kern="0" spc="180" dirty="0">
                <a:solidFill>
                  <a:srgbClr val="02022E"/>
                </a:solidFill>
                <a:latin typeface="Noto Serif JP Regular" pitchFamily="34" charset="0"/>
                <a:ea typeface="Noto Serif JP Regular" pitchFamily="34" charset="-122"/>
                <a:cs typeface="Noto Serif JP Regular" pitchFamily="34" charset="-120"/>
              </a:rPr>
              <a:t>エンドキャップ画像</a:t>
            </a:r>
            <a:endParaRPr lang="en-US" altLang="ja-JP" sz="1800" dirty="0">
              <a:solidFill>
                <a:srgbClr val="02022E"/>
              </a:solidFill>
            </a:endParaRPr>
          </a:p>
          <a:p>
            <a:pPr algn="l">
              <a:lnSpc>
                <a:spcPts val="2160"/>
              </a:lnSpc>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動画再生終了後、+3秒間の静止画を表示させる場合の画像</a:t>
            </a:r>
            <a:endParaRPr lang="en-US" sz="1200" b="0" i="0" kern="0" spc="120" dirty="0">
              <a:solidFill>
                <a:srgbClr val="02022E"/>
              </a:solidFill>
              <a:latin typeface="Noto Serif JP Regular" pitchFamily="34" charset="0"/>
              <a:ea typeface="Noto Serif JP Regular" pitchFamily="34" charset="-122"/>
              <a:cs typeface="Noto Serif JP Regular" pitchFamily="34" charset="-120"/>
            </a:endParaRPr>
          </a:p>
          <a:p>
            <a:pPr marL="171450" indent="-171450" algn="l">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フォーマット: png 形式または jpeg形式</a:t>
            </a: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サイズ： 1080p (W:1920 x H:1080)</a:t>
            </a:r>
            <a:endParaRPr lang="en-US" altLang="ja-JP" sz="1200" dirty="0">
              <a:solidFill>
                <a:srgbClr val="02022E"/>
              </a:solidFill>
            </a:endParaRPr>
          </a:p>
          <a:p>
            <a:pPr marL="171450" indent="-171450">
              <a:lnSpc>
                <a:spcPts val="2400"/>
              </a:lnSpc>
              <a:buFont typeface="Arial" panose="020B0604020202020204" pitchFamily="34" charset="0"/>
              <a:buChar char="•"/>
            </a:pPr>
            <a:r>
              <a:rPr lang="en-US" altLang="ja-JP" sz="1200" b="0" i="0" kern="0" spc="120" dirty="0">
                <a:solidFill>
                  <a:srgbClr val="02022E"/>
                </a:solidFill>
                <a:latin typeface="Noto Serif JP Regular" pitchFamily="34" charset="0"/>
                <a:ea typeface="Noto Serif JP Regular" pitchFamily="34" charset="-122"/>
                <a:cs typeface="Noto Serif JP Regular" pitchFamily="34" charset="-120"/>
              </a:rPr>
              <a:t>ファイルサイズ: 600KB以下</a:t>
            </a:r>
            <a:endParaRPr lang="en-US" altLang="ja-JP" sz="1200" dirty="0">
              <a:solidFill>
                <a:srgbClr val="02022E"/>
              </a:solidFill>
            </a:endParaRPr>
          </a:p>
        </p:txBody>
      </p:sp>
      <p:sp>
        <p:nvSpPr>
          <p:cNvPr id="38" name="Object33">
            <a:extLst>
              <a:ext uri="{FF2B5EF4-FFF2-40B4-BE49-F238E27FC236}">
                <a16:creationId xmlns:a16="http://schemas.microsoft.com/office/drawing/2014/main" id="{3D968DBE-1E04-9502-23DE-361467A706B3}"/>
              </a:ext>
            </a:extLst>
          </p:cNvPr>
          <p:cNvSpPr/>
          <p:nvPr/>
        </p:nvSpPr>
        <p:spPr>
          <a:xfrm>
            <a:off x="9753601" y="5672658"/>
            <a:ext cx="4504839" cy="2200602"/>
          </a:xfrm>
          <a:prstGeom prst="rect">
            <a:avLst/>
          </a:prstGeom>
          <a:noFill/>
          <a:ln/>
        </p:spPr>
        <p:txBody>
          <a:bodyPr wrap="square" lIns="0" tIns="0" rIns="0" bIns="0" rtlCol="0" anchor="t">
            <a:spAutoFit/>
          </a:bodyPr>
          <a:lstStyle/>
          <a:p>
            <a:pPr marL="285750" indent="-285750" algn="l">
              <a:lnSpc>
                <a:spcPts val="3240"/>
              </a:lnSpc>
              <a:buClr>
                <a:srgbClr val="BCA46F"/>
              </a:buClr>
              <a:buFont typeface="Wingdings" pitchFamily="2" charset="2"/>
              <a:buChar char="u"/>
            </a:pPr>
            <a:r>
              <a:rPr lang="en-US" altLang="ja-JP" sz="1800" b="0" i="0" kern="0" spc="180">
                <a:solidFill>
                  <a:srgbClr val="02022E"/>
                </a:solidFill>
                <a:latin typeface="Noto Serif JP Regular" pitchFamily="34" charset="0"/>
                <a:ea typeface="Noto Serif JP Regular" pitchFamily="34" charset="-122"/>
                <a:cs typeface="Noto Serif JP Regular" pitchFamily="34" charset="-120"/>
              </a:rPr>
              <a:t>コンテンツと広告をセットで掲載する場合の動画、もしくは静止画</a:t>
            </a:r>
          </a:p>
          <a:p>
            <a:pPr algn="l">
              <a:lnSpc>
                <a:spcPts val="2160"/>
              </a:lnSpc>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Collaboration Video Ads 、Standard Video Ads は コンテンツと動画広告をセットで掲載することが可能</a:t>
            </a:r>
          </a:p>
          <a:p>
            <a:pPr algn="l">
              <a:lnSpc>
                <a:spcPts val="2160"/>
              </a:lnSpc>
            </a:pPr>
            <a:endParaRPr lang="en-US" altLang="ja-JP" sz="1200" kern="0" spc="120">
              <a:solidFill>
                <a:srgbClr val="02022E"/>
              </a:solidFill>
              <a:latin typeface="Noto Serif JP Regular" pitchFamily="34" charset="0"/>
              <a:ea typeface="Noto Serif JP Regular" pitchFamily="34" charset="-122"/>
            </a:endParaRPr>
          </a:p>
          <a:p>
            <a:pPr marL="171450" indent="-171450">
              <a:lnSpc>
                <a:spcPts val="2160"/>
              </a:lnSpc>
              <a:buFont typeface="Arial" panose="020B0604020202020204" pitchFamily="34" charset="0"/>
              <a:buChar char="•"/>
            </a:pPr>
            <a:r>
              <a:rPr lang="en-US" altLang="ja-JP" sz="1200" b="0" i="0" kern="0" spc="120">
                <a:solidFill>
                  <a:srgbClr val="02022E"/>
                </a:solidFill>
                <a:latin typeface="Noto Serif JP Regular" pitchFamily="34" charset="0"/>
                <a:ea typeface="Noto Serif JP Regular" pitchFamily="34" charset="-122"/>
                <a:cs typeface="Noto Serif JP Regular" pitchFamily="34" charset="-120"/>
              </a:rPr>
              <a:t>セットで入稿するコンテンツ動画、静止画の入稿規定はTie-up Contents の入稿規定に準拠</a:t>
            </a:r>
            <a:endParaRPr lang="en-US" altLang="ja-JP" sz="1200">
              <a:solidFill>
                <a:srgbClr val="02022E"/>
              </a:solidFill>
            </a:endParaRPr>
          </a:p>
        </p:txBody>
      </p:sp>
      <p:sp>
        <p:nvSpPr>
          <p:cNvPr id="39" name="Object32">
            <a:extLst>
              <a:ext uri="{FF2B5EF4-FFF2-40B4-BE49-F238E27FC236}">
                <a16:creationId xmlns:a16="http://schemas.microsoft.com/office/drawing/2014/main" id="{86416BBF-0DA9-6744-C448-613943E45E01}"/>
              </a:ext>
            </a:extLst>
          </p:cNvPr>
          <p:cNvSpPr/>
          <p:nvPr/>
        </p:nvSpPr>
        <p:spPr>
          <a:xfrm>
            <a:off x="5438775" y="2025342"/>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40" name="Object75">
            <a:extLst>
              <a:ext uri="{FF2B5EF4-FFF2-40B4-BE49-F238E27FC236}">
                <a16:creationId xmlns:a16="http://schemas.microsoft.com/office/drawing/2014/main" id="{9588960D-48D5-E9C3-4B6C-EB17081A0214}"/>
              </a:ext>
            </a:extLst>
          </p:cNvPr>
          <p:cNvSpPr/>
          <p:nvPr/>
        </p:nvSpPr>
        <p:spPr>
          <a:xfrm>
            <a:off x="5438775" y="4660746"/>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41" name="Object81">
            <a:extLst>
              <a:ext uri="{FF2B5EF4-FFF2-40B4-BE49-F238E27FC236}">
                <a16:creationId xmlns:a16="http://schemas.microsoft.com/office/drawing/2014/main" id="{B73BB591-557D-D4DC-0C89-D2B57FDC80D2}"/>
              </a:ext>
            </a:extLst>
          </p:cNvPr>
          <p:cNvSpPr/>
          <p:nvPr/>
        </p:nvSpPr>
        <p:spPr>
          <a:xfrm>
            <a:off x="5438775" y="7258050"/>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44" name="Object63">
            <a:extLst>
              <a:ext uri="{FF2B5EF4-FFF2-40B4-BE49-F238E27FC236}">
                <a16:creationId xmlns:a16="http://schemas.microsoft.com/office/drawing/2014/main" id="{E0D0BD99-CF40-7A8E-1B66-1903B478D2F2}"/>
              </a:ext>
            </a:extLst>
          </p:cNvPr>
          <p:cNvSpPr/>
          <p:nvPr/>
        </p:nvSpPr>
        <p:spPr>
          <a:xfrm>
            <a:off x="5355673" y="2375573"/>
            <a:ext cx="1304925" cy="180975"/>
          </a:xfrm>
          <a:prstGeom prst="rect">
            <a:avLst/>
          </a:prstGeom>
          <a:noFill/>
          <a:ln/>
        </p:spPr>
        <p:txBody>
          <a:bodyPr wrap="square" lIns="0" tIns="0" rIns="0" bIns="0" rtlCol="0" anchor="t">
            <a:noAutofit/>
          </a:bodyPr>
          <a:lstStyle/>
          <a:p>
            <a:pPr algn="ctr">
              <a:lnSpc>
                <a:spcPts val="1440"/>
              </a:lnSpc>
            </a:pPr>
            <a:endParaRPr lang="en-US" sz="900"/>
          </a:p>
        </p:txBody>
      </p:sp>
      <p:pic>
        <p:nvPicPr>
          <p:cNvPr id="45" name="図 44" descr="グラフィカル ユーザー インターフェイス, テキスト&#10;&#10;自動的に生成された説明">
            <a:extLst>
              <a:ext uri="{FF2B5EF4-FFF2-40B4-BE49-F238E27FC236}">
                <a16:creationId xmlns:a16="http://schemas.microsoft.com/office/drawing/2014/main" id="{595EFFFB-12B6-D3D2-5BEA-06296070D70F}"/>
              </a:ext>
            </a:extLst>
          </p:cNvPr>
          <p:cNvPicPr>
            <a:picLocks noChangeAspect="1"/>
          </p:cNvPicPr>
          <p:nvPr/>
        </p:nvPicPr>
        <p:blipFill>
          <a:blip r:embed="rId3"/>
          <a:stretch>
            <a:fillRect/>
          </a:stretch>
        </p:blipFill>
        <p:spPr>
          <a:xfrm>
            <a:off x="5424194" y="2326214"/>
            <a:ext cx="1447800" cy="266700"/>
          </a:xfrm>
          <a:prstGeom prst="rect">
            <a:avLst/>
          </a:prstGeom>
        </p:spPr>
      </p:pic>
      <p:pic>
        <p:nvPicPr>
          <p:cNvPr id="49" name="図 48" descr="文字が書かれている&#10;&#10;中程度の精度で自動的に生成された説明">
            <a:extLst>
              <a:ext uri="{FF2B5EF4-FFF2-40B4-BE49-F238E27FC236}">
                <a16:creationId xmlns:a16="http://schemas.microsoft.com/office/drawing/2014/main" id="{E809CB48-CB3C-9C9E-2A9A-1CD4A303A50C}"/>
              </a:ext>
            </a:extLst>
          </p:cNvPr>
          <p:cNvPicPr>
            <a:picLocks noChangeAspect="1"/>
          </p:cNvPicPr>
          <p:nvPr/>
        </p:nvPicPr>
        <p:blipFill>
          <a:blip r:embed="rId4"/>
          <a:stretch>
            <a:fillRect/>
          </a:stretch>
        </p:blipFill>
        <p:spPr>
          <a:xfrm>
            <a:off x="6879820" y="2330450"/>
            <a:ext cx="1739900" cy="254000"/>
          </a:xfrm>
          <a:prstGeom prst="rect">
            <a:avLst/>
          </a:prstGeom>
        </p:spPr>
      </p:pic>
      <p:pic>
        <p:nvPicPr>
          <p:cNvPr id="50" name="図 49" descr="文字が書かれている&#10;&#10;自動的に生成された説明">
            <a:extLst>
              <a:ext uri="{FF2B5EF4-FFF2-40B4-BE49-F238E27FC236}">
                <a16:creationId xmlns:a16="http://schemas.microsoft.com/office/drawing/2014/main" id="{8D452474-40FB-F541-26B8-EFF4B4136AC8}"/>
              </a:ext>
            </a:extLst>
          </p:cNvPr>
          <p:cNvPicPr>
            <a:picLocks noChangeAspect="1"/>
          </p:cNvPicPr>
          <p:nvPr/>
        </p:nvPicPr>
        <p:blipFill>
          <a:blip r:embed="rId5"/>
          <a:stretch>
            <a:fillRect/>
          </a:stretch>
        </p:blipFill>
        <p:spPr>
          <a:xfrm>
            <a:off x="5407244" y="2618314"/>
            <a:ext cx="1435100" cy="266700"/>
          </a:xfrm>
          <a:prstGeom prst="rect">
            <a:avLst/>
          </a:prstGeom>
        </p:spPr>
      </p:pic>
      <p:pic>
        <p:nvPicPr>
          <p:cNvPr id="51" name="図 50" descr="テキスト&#10;&#10;中程度の精度で自動的に生成された説明">
            <a:extLst>
              <a:ext uri="{FF2B5EF4-FFF2-40B4-BE49-F238E27FC236}">
                <a16:creationId xmlns:a16="http://schemas.microsoft.com/office/drawing/2014/main" id="{5CAEAA8F-6662-D9DA-B884-4D38959D71AB}"/>
              </a:ext>
            </a:extLst>
          </p:cNvPr>
          <p:cNvPicPr>
            <a:picLocks noChangeAspect="1"/>
          </p:cNvPicPr>
          <p:nvPr/>
        </p:nvPicPr>
        <p:blipFill>
          <a:blip r:embed="rId6"/>
          <a:stretch>
            <a:fillRect/>
          </a:stretch>
        </p:blipFill>
        <p:spPr>
          <a:xfrm>
            <a:off x="6796275" y="2631014"/>
            <a:ext cx="736600" cy="254000"/>
          </a:xfrm>
          <a:prstGeom prst="rect">
            <a:avLst/>
          </a:prstGeom>
        </p:spPr>
      </p:pic>
      <p:pic>
        <p:nvPicPr>
          <p:cNvPr id="52" name="図 51" descr="ロゴ&#10;&#10;中程度の精度で自動的に生成された説明">
            <a:extLst>
              <a:ext uri="{FF2B5EF4-FFF2-40B4-BE49-F238E27FC236}">
                <a16:creationId xmlns:a16="http://schemas.microsoft.com/office/drawing/2014/main" id="{A043692E-536A-5DEC-BF83-DB83321CA261}"/>
              </a:ext>
            </a:extLst>
          </p:cNvPr>
          <p:cNvPicPr>
            <a:picLocks noChangeAspect="1"/>
          </p:cNvPicPr>
          <p:nvPr/>
        </p:nvPicPr>
        <p:blipFill>
          <a:blip r:embed="rId7"/>
          <a:stretch>
            <a:fillRect/>
          </a:stretch>
        </p:blipFill>
        <p:spPr>
          <a:xfrm>
            <a:off x="5417976" y="2923114"/>
            <a:ext cx="1193800" cy="254000"/>
          </a:xfrm>
          <a:prstGeom prst="rect">
            <a:avLst/>
          </a:prstGeom>
        </p:spPr>
      </p:pic>
      <p:sp>
        <p:nvSpPr>
          <p:cNvPr id="53" name="Object63">
            <a:extLst>
              <a:ext uri="{FF2B5EF4-FFF2-40B4-BE49-F238E27FC236}">
                <a16:creationId xmlns:a16="http://schemas.microsoft.com/office/drawing/2014/main" id="{1FFD2A0B-393C-B4D3-3CA7-19E51BD218CD}"/>
              </a:ext>
            </a:extLst>
          </p:cNvPr>
          <p:cNvSpPr/>
          <p:nvPr/>
        </p:nvSpPr>
        <p:spPr>
          <a:xfrm>
            <a:off x="5363499" y="5032673"/>
            <a:ext cx="1304925" cy="180975"/>
          </a:xfrm>
          <a:prstGeom prst="rect">
            <a:avLst/>
          </a:prstGeom>
          <a:noFill/>
          <a:ln/>
        </p:spPr>
        <p:txBody>
          <a:bodyPr wrap="square" lIns="0" tIns="0" rIns="0" bIns="0" rtlCol="0" anchor="t">
            <a:noAutofit/>
          </a:bodyPr>
          <a:lstStyle/>
          <a:p>
            <a:pPr algn="ctr">
              <a:lnSpc>
                <a:spcPts val="1440"/>
              </a:lnSpc>
            </a:pPr>
            <a:endParaRPr lang="en-US" sz="900"/>
          </a:p>
        </p:txBody>
      </p:sp>
      <p:pic>
        <p:nvPicPr>
          <p:cNvPr id="54" name="図 53" descr="グラフィカル ユーザー インターフェイス, テキスト&#10;&#10;自動的に生成された説明">
            <a:extLst>
              <a:ext uri="{FF2B5EF4-FFF2-40B4-BE49-F238E27FC236}">
                <a16:creationId xmlns:a16="http://schemas.microsoft.com/office/drawing/2014/main" id="{5B3AC720-EA1A-061B-F535-FAC1A25DD714}"/>
              </a:ext>
            </a:extLst>
          </p:cNvPr>
          <p:cNvPicPr>
            <a:picLocks noChangeAspect="1"/>
          </p:cNvPicPr>
          <p:nvPr/>
        </p:nvPicPr>
        <p:blipFill>
          <a:blip r:embed="rId3"/>
          <a:stretch>
            <a:fillRect/>
          </a:stretch>
        </p:blipFill>
        <p:spPr>
          <a:xfrm>
            <a:off x="5432020" y="4983314"/>
            <a:ext cx="1447800" cy="266700"/>
          </a:xfrm>
          <a:prstGeom prst="rect">
            <a:avLst/>
          </a:prstGeom>
        </p:spPr>
      </p:pic>
      <p:pic>
        <p:nvPicPr>
          <p:cNvPr id="55" name="図 54" descr="文字が書かれている&#10;&#10;中程度の精度で自動的に生成された説明">
            <a:extLst>
              <a:ext uri="{FF2B5EF4-FFF2-40B4-BE49-F238E27FC236}">
                <a16:creationId xmlns:a16="http://schemas.microsoft.com/office/drawing/2014/main" id="{F9F301DA-BBA3-E6BD-22FE-BA81184D684E}"/>
              </a:ext>
            </a:extLst>
          </p:cNvPr>
          <p:cNvPicPr>
            <a:picLocks noChangeAspect="1"/>
          </p:cNvPicPr>
          <p:nvPr/>
        </p:nvPicPr>
        <p:blipFill>
          <a:blip r:embed="rId4"/>
          <a:stretch>
            <a:fillRect/>
          </a:stretch>
        </p:blipFill>
        <p:spPr>
          <a:xfrm>
            <a:off x="6887646" y="4987550"/>
            <a:ext cx="1739900" cy="254000"/>
          </a:xfrm>
          <a:prstGeom prst="rect">
            <a:avLst/>
          </a:prstGeom>
        </p:spPr>
      </p:pic>
      <p:pic>
        <p:nvPicPr>
          <p:cNvPr id="56" name="図 55" descr="文字が書かれている&#10;&#10;自動的に生成された説明">
            <a:extLst>
              <a:ext uri="{FF2B5EF4-FFF2-40B4-BE49-F238E27FC236}">
                <a16:creationId xmlns:a16="http://schemas.microsoft.com/office/drawing/2014/main" id="{F93B8CA1-5D76-F43A-10A1-36D1D7730DA3}"/>
              </a:ext>
            </a:extLst>
          </p:cNvPr>
          <p:cNvPicPr>
            <a:picLocks noChangeAspect="1"/>
          </p:cNvPicPr>
          <p:nvPr/>
        </p:nvPicPr>
        <p:blipFill>
          <a:blip r:embed="rId5"/>
          <a:stretch>
            <a:fillRect/>
          </a:stretch>
        </p:blipFill>
        <p:spPr>
          <a:xfrm>
            <a:off x="5415070" y="5275414"/>
            <a:ext cx="1435100" cy="266700"/>
          </a:xfrm>
          <a:prstGeom prst="rect">
            <a:avLst/>
          </a:prstGeom>
        </p:spPr>
      </p:pic>
      <p:pic>
        <p:nvPicPr>
          <p:cNvPr id="57" name="図 56" descr="テキスト&#10;&#10;中程度の精度で自動的に生成された説明">
            <a:extLst>
              <a:ext uri="{FF2B5EF4-FFF2-40B4-BE49-F238E27FC236}">
                <a16:creationId xmlns:a16="http://schemas.microsoft.com/office/drawing/2014/main" id="{6A306502-C920-615C-3014-E3FBBF5FEA41}"/>
              </a:ext>
            </a:extLst>
          </p:cNvPr>
          <p:cNvPicPr>
            <a:picLocks noChangeAspect="1"/>
          </p:cNvPicPr>
          <p:nvPr/>
        </p:nvPicPr>
        <p:blipFill>
          <a:blip r:embed="rId6"/>
          <a:stretch>
            <a:fillRect/>
          </a:stretch>
        </p:blipFill>
        <p:spPr>
          <a:xfrm>
            <a:off x="6804101" y="5288114"/>
            <a:ext cx="736600" cy="254000"/>
          </a:xfrm>
          <a:prstGeom prst="rect">
            <a:avLst/>
          </a:prstGeom>
        </p:spPr>
      </p:pic>
      <p:pic>
        <p:nvPicPr>
          <p:cNvPr id="58" name="図 57" descr="ロゴ&#10;&#10;中程度の精度で自動的に生成された説明">
            <a:extLst>
              <a:ext uri="{FF2B5EF4-FFF2-40B4-BE49-F238E27FC236}">
                <a16:creationId xmlns:a16="http://schemas.microsoft.com/office/drawing/2014/main" id="{EBCD019D-B192-845B-4A3E-57D4EFAF4C78}"/>
              </a:ext>
            </a:extLst>
          </p:cNvPr>
          <p:cNvPicPr>
            <a:picLocks noChangeAspect="1"/>
          </p:cNvPicPr>
          <p:nvPr/>
        </p:nvPicPr>
        <p:blipFill>
          <a:blip r:embed="rId7"/>
          <a:stretch>
            <a:fillRect/>
          </a:stretch>
        </p:blipFill>
        <p:spPr>
          <a:xfrm>
            <a:off x="5425802" y="5580214"/>
            <a:ext cx="1193800" cy="254000"/>
          </a:xfrm>
          <a:prstGeom prst="rect">
            <a:avLst/>
          </a:prstGeom>
        </p:spPr>
      </p:pic>
      <p:pic>
        <p:nvPicPr>
          <p:cNvPr id="61" name="図 60" descr="グラフィカル ユーザー インターフェイス, テキスト&#10;&#10;自動的に生成された説明">
            <a:extLst>
              <a:ext uri="{FF2B5EF4-FFF2-40B4-BE49-F238E27FC236}">
                <a16:creationId xmlns:a16="http://schemas.microsoft.com/office/drawing/2014/main" id="{77D65706-6332-F1A0-54D3-1711B4DF786C}"/>
              </a:ext>
            </a:extLst>
          </p:cNvPr>
          <p:cNvPicPr>
            <a:picLocks noChangeAspect="1"/>
          </p:cNvPicPr>
          <p:nvPr/>
        </p:nvPicPr>
        <p:blipFill>
          <a:blip r:embed="rId3"/>
          <a:stretch>
            <a:fillRect/>
          </a:stretch>
        </p:blipFill>
        <p:spPr>
          <a:xfrm>
            <a:off x="5422495" y="7564589"/>
            <a:ext cx="1447800" cy="266700"/>
          </a:xfrm>
          <a:prstGeom prst="rect">
            <a:avLst/>
          </a:prstGeom>
        </p:spPr>
      </p:pic>
      <p:pic>
        <p:nvPicPr>
          <p:cNvPr id="88" name="図 87" descr="文字が書かれている&#10;&#10;中程度の精度で自動的に生成された説明">
            <a:extLst>
              <a:ext uri="{FF2B5EF4-FFF2-40B4-BE49-F238E27FC236}">
                <a16:creationId xmlns:a16="http://schemas.microsoft.com/office/drawing/2014/main" id="{06024392-F6C4-FD13-0FFB-12DE2B76DEA7}"/>
              </a:ext>
            </a:extLst>
          </p:cNvPr>
          <p:cNvPicPr>
            <a:picLocks noChangeAspect="1"/>
          </p:cNvPicPr>
          <p:nvPr/>
        </p:nvPicPr>
        <p:blipFill>
          <a:blip r:embed="rId4"/>
          <a:stretch>
            <a:fillRect/>
          </a:stretch>
        </p:blipFill>
        <p:spPr>
          <a:xfrm>
            <a:off x="6878121" y="7568825"/>
            <a:ext cx="1739900" cy="254000"/>
          </a:xfrm>
          <a:prstGeom prst="rect">
            <a:avLst/>
          </a:prstGeom>
        </p:spPr>
      </p:pic>
      <p:pic>
        <p:nvPicPr>
          <p:cNvPr id="89" name="図 88" descr="文字が書かれている&#10;&#10;自動的に生成された説明">
            <a:extLst>
              <a:ext uri="{FF2B5EF4-FFF2-40B4-BE49-F238E27FC236}">
                <a16:creationId xmlns:a16="http://schemas.microsoft.com/office/drawing/2014/main" id="{FA880C24-2304-5CB7-3AB5-77B989C0F67E}"/>
              </a:ext>
            </a:extLst>
          </p:cNvPr>
          <p:cNvPicPr>
            <a:picLocks noChangeAspect="1"/>
          </p:cNvPicPr>
          <p:nvPr/>
        </p:nvPicPr>
        <p:blipFill>
          <a:blip r:embed="rId5"/>
          <a:stretch>
            <a:fillRect/>
          </a:stretch>
        </p:blipFill>
        <p:spPr>
          <a:xfrm>
            <a:off x="5405545" y="7856689"/>
            <a:ext cx="1435100" cy="266700"/>
          </a:xfrm>
          <a:prstGeom prst="rect">
            <a:avLst/>
          </a:prstGeom>
        </p:spPr>
      </p:pic>
      <p:pic>
        <p:nvPicPr>
          <p:cNvPr id="90" name="図 89" descr="テキスト&#10;&#10;中程度の精度で自動的に生成された説明">
            <a:extLst>
              <a:ext uri="{FF2B5EF4-FFF2-40B4-BE49-F238E27FC236}">
                <a16:creationId xmlns:a16="http://schemas.microsoft.com/office/drawing/2014/main" id="{95E7E6A5-BCA1-3538-906F-EDD002BB0202}"/>
              </a:ext>
            </a:extLst>
          </p:cNvPr>
          <p:cNvPicPr>
            <a:picLocks noChangeAspect="1"/>
          </p:cNvPicPr>
          <p:nvPr/>
        </p:nvPicPr>
        <p:blipFill>
          <a:blip r:embed="rId6"/>
          <a:stretch>
            <a:fillRect/>
          </a:stretch>
        </p:blipFill>
        <p:spPr>
          <a:xfrm>
            <a:off x="6794576" y="7869389"/>
            <a:ext cx="736600" cy="254000"/>
          </a:xfrm>
          <a:prstGeom prst="rect">
            <a:avLst/>
          </a:prstGeom>
        </p:spPr>
      </p:pic>
      <p:sp>
        <p:nvSpPr>
          <p:cNvPr id="91" name="Object66">
            <a:extLst>
              <a:ext uri="{FF2B5EF4-FFF2-40B4-BE49-F238E27FC236}">
                <a16:creationId xmlns:a16="http://schemas.microsoft.com/office/drawing/2014/main" id="{02709F78-B6F7-5175-9213-256701196819}"/>
              </a:ext>
            </a:extLst>
          </p:cNvPr>
          <p:cNvSpPr/>
          <p:nvPr/>
        </p:nvSpPr>
        <p:spPr>
          <a:xfrm>
            <a:off x="14582775" y="1894414"/>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92" name="Object72">
            <a:extLst>
              <a:ext uri="{FF2B5EF4-FFF2-40B4-BE49-F238E27FC236}">
                <a16:creationId xmlns:a16="http://schemas.microsoft.com/office/drawing/2014/main" id="{8DE42BBE-B4EF-A0A4-2826-BB7BEF23D418}"/>
              </a:ext>
            </a:extLst>
          </p:cNvPr>
          <p:cNvSpPr/>
          <p:nvPr/>
        </p:nvSpPr>
        <p:spPr>
          <a:xfrm>
            <a:off x="14582775" y="5474757"/>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93" name="Object73">
            <a:extLst>
              <a:ext uri="{FF2B5EF4-FFF2-40B4-BE49-F238E27FC236}">
                <a16:creationId xmlns:a16="http://schemas.microsoft.com/office/drawing/2014/main" id="{225A2F24-AB00-C85A-D1FE-772EDFC9F8B6}"/>
              </a:ext>
            </a:extLst>
          </p:cNvPr>
          <p:cNvSpPr/>
          <p:nvPr/>
        </p:nvSpPr>
        <p:spPr>
          <a:xfrm>
            <a:off x="14601825" y="5779557"/>
            <a:ext cx="1619250"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a:p>
        </p:txBody>
      </p:sp>
      <p:sp>
        <p:nvSpPr>
          <p:cNvPr id="94" name="Object74">
            <a:extLst>
              <a:ext uri="{FF2B5EF4-FFF2-40B4-BE49-F238E27FC236}">
                <a16:creationId xmlns:a16="http://schemas.microsoft.com/office/drawing/2014/main" id="{F7B45BAA-7509-B4D2-9677-F9E3BDE019E7}"/>
              </a:ext>
            </a:extLst>
          </p:cNvPr>
          <p:cNvSpPr/>
          <p:nvPr/>
        </p:nvSpPr>
        <p:spPr>
          <a:xfrm>
            <a:off x="16344900" y="5779557"/>
            <a:ext cx="130492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Standard Video Ads</a:t>
            </a:r>
            <a:endParaRPr lang="en-US" sz="900"/>
          </a:p>
        </p:txBody>
      </p:sp>
      <p:pic>
        <p:nvPicPr>
          <p:cNvPr id="95" name="図 94" descr="グラフィカル ユーザー インターフェイス, テキスト&#10;&#10;自動的に生成された説明">
            <a:extLst>
              <a:ext uri="{FF2B5EF4-FFF2-40B4-BE49-F238E27FC236}">
                <a16:creationId xmlns:a16="http://schemas.microsoft.com/office/drawing/2014/main" id="{F4F047D6-C948-EC30-F709-BCFA20D90408}"/>
              </a:ext>
            </a:extLst>
          </p:cNvPr>
          <p:cNvPicPr>
            <a:picLocks noChangeAspect="1"/>
          </p:cNvPicPr>
          <p:nvPr/>
        </p:nvPicPr>
        <p:blipFill>
          <a:blip r:embed="rId3"/>
          <a:stretch>
            <a:fillRect/>
          </a:stretch>
        </p:blipFill>
        <p:spPr>
          <a:xfrm>
            <a:off x="14573250" y="2238567"/>
            <a:ext cx="1447800" cy="266700"/>
          </a:xfrm>
          <a:prstGeom prst="rect">
            <a:avLst/>
          </a:prstGeom>
        </p:spPr>
      </p:pic>
      <p:pic>
        <p:nvPicPr>
          <p:cNvPr id="96" name="図 95" descr="文字が書かれている&#10;&#10;中程度の精度で自動的に生成された説明">
            <a:extLst>
              <a:ext uri="{FF2B5EF4-FFF2-40B4-BE49-F238E27FC236}">
                <a16:creationId xmlns:a16="http://schemas.microsoft.com/office/drawing/2014/main" id="{4B86B6FE-54CC-CB08-5BDA-03F81FDD9E44}"/>
              </a:ext>
            </a:extLst>
          </p:cNvPr>
          <p:cNvPicPr>
            <a:picLocks noChangeAspect="1"/>
          </p:cNvPicPr>
          <p:nvPr/>
        </p:nvPicPr>
        <p:blipFill>
          <a:blip r:embed="rId4"/>
          <a:stretch>
            <a:fillRect/>
          </a:stretch>
        </p:blipFill>
        <p:spPr>
          <a:xfrm>
            <a:off x="16028876" y="2242803"/>
            <a:ext cx="1739900" cy="254000"/>
          </a:xfrm>
          <a:prstGeom prst="rect">
            <a:avLst/>
          </a:prstGeom>
        </p:spPr>
      </p:pic>
      <p:pic>
        <p:nvPicPr>
          <p:cNvPr id="97" name="図 96" descr="文字が書かれている&#10;&#10;自動的に生成された説明">
            <a:extLst>
              <a:ext uri="{FF2B5EF4-FFF2-40B4-BE49-F238E27FC236}">
                <a16:creationId xmlns:a16="http://schemas.microsoft.com/office/drawing/2014/main" id="{E65D8E5B-F7D5-E477-BD95-6A890FABF7AF}"/>
              </a:ext>
            </a:extLst>
          </p:cNvPr>
          <p:cNvPicPr>
            <a:picLocks noChangeAspect="1"/>
          </p:cNvPicPr>
          <p:nvPr/>
        </p:nvPicPr>
        <p:blipFill>
          <a:blip r:embed="rId5"/>
          <a:stretch>
            <a:fillRect/>
          </a:stretch>
        </p:blipFill>
        <p:spPr>
          <a:xfrm>
            <a:off x="14556300" y="2530667"/>
            <a:ext cx="1435100" cy="266700"/>
          </a:xfrm>
          <a:prstGeom prst="rect">
            <a:avLst/>
          </a:prstGeom>
        </p:spPr>
      </p:pic>
      <p:pic>
        <p:nvPicPr>
          <p:cNvPr id="98" name="図 97" descr="テキスト&#10;&#10;中程度の精度で自動的に生成された説明">
            <a:extLst>
              <a:ext uri="{FF2B5EF4-FFF2-40B4-BE49-F238E27FC236}">
                <a16:creationId xmlns:a16="http://schemas.microsoft.com/office/drawing/2014/main" id="{479C6216-3B6E-CE75-6624-6AC0ABA69F93}"/>
              </a:ext>
            </a:extLst>
          </p:cNvPr>
          <p:cNvPicPr>
            <a:picLocks noChangeAspect="1"/>
          </p:cNvPicPr>
          <p:nvPr/>
        </p:nvPicPr>
        <p:blipFill>
          <a:blip r:embed="rId6"/>
          <a:stretch>
            <a:fillRect/>
          </a:stretch>
        </p:blipFill>
        <p:spPr>
          <a:xfrm>
            <a:off x="15945331" y="2543367"/>
            <a:ext cx="736600" cy="254000"/>
          </a:xfrm>
          <a:prstGeom prst="rect">
            <a:avLst/>
          </a:prstGeom>
        </p:spPr>
      </p:pic>
      <p:pic>
        <p:nvPicPr>
          <p:cNvPr id="99" name="図 98" descr="ロゴ&#10;&#10;中程度の精度で自動的に生成された説明">
            <a:extLst>
              <a:ext uri="{FF2B5EF4-FFF2-40B4-BE49-F238E27FC236}">
                <a16:creationId xmlns:a16="http://schemas.microsoft.com/office/drawing/2014/main" id="{3F27FBE5-A627-7C8B-A617-452E6E3E7150}"/>
              </a:ext>
            </a:extLst>
          </p:cNvPr>
          <p:cNvPicPr>
            <a:picLocks noChangeAspect="1"/>
          </p:cNvPicPr>
          <p:nvPr/>
        </p:nvPicPr>
        <p:blipFill>
          <a:blip r:embed="rId7"/>
          <a:stretch>
            <a:fillRect/>
          </a:stretch>
        </p:blipFill>
        <p:spPr>
          <a:xfrm>
            <a:off x="14567032" y="2835467"/>
            <a:ext cx="1193800" cy="254000"/>
          </a:xfrm>
          <a:prstGeom prst="rect">
            <a:avLst/>
          </a:prstGeom>
        </p:spPr>
      </p:pic>
      <p:pic>
        <p:nvPicPr>
          <p:cNvPr id="100" name="図 99" descr="文字が書かれている&#10;&#10;中程度の精度で自動的に生成された説明">
            <a:extLst>
              <a:ext uri="{FF2B5EF4-FFF2-40B4-BE49-F238E27FC236}">
                <a16:creationId xmlns:a16="http://schemas.microsoft.com/office/drawing/2014/main" id="{C58DFF6E-8510-57D5-FD1F-14EA38333DDD}"/>
              </a:ext>
            </a:extLst>
          </p:cNvPr>
          <p:cNvPicPr>
            <a:picLocks noChangeAspect="1"/>
          </p:cNvPicPr>
          <p:nvPr/>
        </p:nvPicPr>
        <p:blipFill>
          <a:blip r:embed="rId4"/>
          <a:stretch>
            <a:fillRect/>
          </a:stretch>
        </p:blipFill>
        <p:spPr>
          <a:xfrm>
            <a:off x="14572036" y="5822911"/>
            <a:ext cx="1739900" cy="254000"/>
          </a:xfrm>
          <a:prstGeom prst="rect">
            <a:avLst/>
          </a:prstGeom>
        </p:spPr>
      </p:pic>
      <p:pic>
        <p:nvPicPr>
          <p:cNvPr id="101" name="図 100" descr="文字が書かれている&#10;&#10;自動的に生成された説明">
            <a:extLst>
              <a:ext uri="{FF2B5EF4-FFF2-40B4-BE49-F238E27FC236}">
                <a16:creationId xmlns:a16="http://schemas.microsoft.com/office/drawing/2014/main" id="{BD15349F-3231-C6EA-58BD-42E9B320A5F7}"/>
              </a:ext>
            </a:extLst>
          </p:cNvPr>
          <p:cNvPicPr>
            <a:picLocks noChangeAspect="1"/>
          </p:cNvPicPr>
          <p:nvPr/>
        </p:nvPicPr>
        <p:blipFill>
          <a:blip r:embed="rId5"/>
          <a:stretch>
            <a:fillRect/>
          </a:stretch>
        </p:blipFill>
        <p:spPr>
          <a:xfrm>
            <a:off x="16323107" y="5800810"/>
            <a:ext cx="1435100" cy="2667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 15">
    <p:bg>
      <p:bgPr>
        <a:solidFill>
          <a:srgbClr val="F0F2FB"/>
        </a:solidFill>
        <a:effectLst/>
      </p:bgPr>
    </p:bg>
    <p:spTree>
      <p:nvGrpSpPr>
        <p:cNvPr id="1" name=""/>
        <p:cNvGrpSpPr/>
        <p:nvPr/>
      </p:nvGrpSpPr>
      <p:grpSpPr>
        <a:xfrm>
          <a:off x="0" y="0"/>
          <a:ext cx="0" cy="0"/>
          <a:chOff x="0" y="0"/>
          <a:chExt cx="0" cy="0"/>
        </a:xfrm>
      </p:grpSpPr>
      <p:sp>
        <p:nvSpPr>
          <p:cNvPr id="36" name="テキスト プレースホルダー 35">
            <a:extLst>
              <a:ext uri="{FF2B5EF4-FFF2-40B4-BE49-F238E27FC236}">
                <a16:creationId xmlns:a16="http://schemas.microsoft.com/office/drawing/2014/main" id="{D84C829F-336D-D654-27FB-3FFB155772D3}"/>
              </a:ext>
            </a:extLst>
          </p:cNvPr>
          <p:cNvSpPr>
            <a:spLocks noGrp="1"/>
          </p:cNvSpPr>
          <p:nvPr>
            <p:ph type="body" sz="quarter" idx="10"/>
          </p:nvPr>
        </p:nvSpPr>
        <p:spPr/>
        <p:txBody>
          <a:bodyPr>
            <a:noAutofit/>
          </a:bodyPr>
          <a:lstStyle/>
          <a:p>
            <a:r>
              <a:rPr lang="ja-JP" altLang="en-US"/>
              <a:t>キャンセル規定</a:t>
            </a:r>
          </a:p>
        </p:txBody>
      </p:sp>
      <p:pic>
        <p:nvPicPr>
          <p:cNvPr id="2" name="Object 4" descr="preencoded.png">
            <a:extLst>
              <a:ext uri="{FF2B5EF4-FFF2-40B4-BE49-F238E27FC236}">
                <a16:creationId xmlns:a16="http://schemas.microsoft.com/office/drawing/2014/main" id="{EF2679FD-40A6-A00C-C60A-8B68DAEAF6E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487025" y="1762125"/>
            <a:ext cx="6019800" cy="1838325"/>
          </a:xfrm>
          <a:prstGeom prst="rect">
            <a:avLst/>
          </a:prstGeom>
        </p:spPr>
      </p:pic>
      <p:sp>
        <p:nvSpPr>
          <p:cNvPr id="14" name="Object14">
            <a:extLst>
              <a:ext uri="{FF2B5EF4-FFF2-40B4-BE49-F238E27FC236}">
                <a16:creationId xmlns:a16="http://schemas.microsoft.com/office/drawing/2014/main" id="{8EE05C46-2C75-BFEC-8D59-2B38B779A7D8}"/>
              </a:ext>
            </a:extLst>
          </p:cNvPr>
          <p:cNvSpPr/>
          <p:nvPr/>
        </p:nvSpPr>
        <p:spPr>
          <a:xfrm>
            <a:off x="809625" y="1712571"/>
            <a:ext cx="8705850" cy="1821204"/>
          </a:xfrm>
          <a:prstGeom prst="rect">
            <a:avLst/>
          </a:prstGeom>
          <a:noFill/>
          <a:ln/>
        </p:spPr>
        <p:txBody>
          <a:bodyPr wrap="square" lIns="0" tIns="0" rIns="0" bIns="0" rtlCol="0" anchor="t">
            <a:spAutoFit/>
          </a:bodyPr>
          <a:lstStyle/>
          <a:p>
            <a:pPr>
              <a:lnSpc>
                <a:spcPts val="1920"/>
              </a:lnSpc>
            </a:pPr>
            <a:r>
              <a:rPr lang="en-US" altLang="ja-JP" sz="2400" b="0" i="0" kern="0" spc="240" dirty="0">
                <a:solidFill>
                  <a:srgbClr val="02022E"/>
                </a:solidFill>
                <a:latin typeface="Noto Serif JP Regular" pitchFamily="34" charset="0"/>
                <a:ea typeface="Noto Serif JP Regular" pitchFamily="34" charset="-122"/>
                <a:cs typeface="Noto Serif JP Regular" pitchFamily="34" charset="-120"/>
              </a:rPr>
              <a:t>キャンセル規定</a:t>
            </a:r>
            <a:endParaRPr lang="en-US" altLang="ja-JP" sz="2400" dirty="0">
              <a:solidFill>
                <a:srgbClr val="02022E"/>
              </a:solidFill>
            </a:endParaRPr>
          </a:p>
          <a:p>
            <a:pPr>
              <a:lnSpc>
                <a:spcPct val="150000"/>
              </a:lnSpc>
            </a:pP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契約の成立</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エントリー又は申込フォーム送付に対する当社からの確認連絡</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後、広告主様の都合で広告配信を変更する場合、広告料金</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税別金額</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に対して以下の料率でキャンセル料を頂戴します。</a:t>
            </a:r>
            <a:br>
              <a:rPr dirty="0">
                <a:solidFill>
                  <a:srgbClr val="02022E"/>
                </a:solidFill>
                <a:latin typeface="Noto Serif JP" panose="02020400000000000000" pitchFamily="18" charset="-128"/>
                <a:ea typeface="Noto Serif JP" panose="02020400000000000000" pitchFamily="18" charset="-128"/>
              </a:rPr>
            </a:br>
            <a:r>
              <a:rPr lang="en-US" sz="975" kern="0" spc="117" dirty="0">
                <a:solidFill>
                  <a:srgbClr val="02022E"/>
                </a:solidFill>
                <a:latin typeface="Noto Serif JP" panose="02020400000000000000" pitchFamily="18" charset="-128"/>
                <a:ea typeface="Noto Serif JP" panose="02020400000000000000" pitchFamily="18" charset="-128"/>
                <a:cs typeface="Noto Serif JP Regular" pitchFamily="34" charset="-120"/>
              </a:rPr>
              <a:t>(※お申し込みいただいた枠と週ごとに算出いたします)</a:t>
            </a:r>
            <a:br>
              <a:rPr dirty="0">
                <a:solidFill>
                  <a:srgbClr val="02022E"/>
                </a:solidFill>
                <a:latin typeface="Noto Serif JP" panose="02020400000000000000" pitchFamily="18" charset="-128"/>
                <a:ea typeface="Noto Serif JP" panose="02020400000000000000" pitchFamily="18" charset="-128"/>
              </a:rPr>
            </a:b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クリエイティブ考査落ちでキャンセルになる場合はキャンセルタイミングに関わらず、広告料金</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税別金額</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に対して一律50%のキャンセル料を頂戴します。</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37" name="Object16">
            <a:extLst>
              <a:ext uri="{FF2B5EF4-FFF2-40B4-BE49-F238E27FC236}">
                <a16:creationId xmlns:a16="http://schemas.microsoft.com/office/drawing/2014/main" id="{5B02879A-5CDF-87ED-DF63-8F3E0BAF0F05}"/>
              </a:ext>
            </a:extLst>
          </p:cNvPr>
          <p:cNvSpPr/>
          <p:nvPr/>
        </p:nvSpPr>
        <p:spPr>
          <a:xfrm>
            <a:off x="10715625" y="1952625"/>
            <a:ext cx="4276725" cy="247650"/>
          </a:xfrm>
          <a:prstGeom prst="rect">
            <a:avLst/>
          </a:prstGeom>
          <a:noFill/>
          <a:ln/>
        </p:spPr>
        <p:txBody>
          <a:bodyPr wrap="square" lIns="0" tIns="0" rIns="0" bIns="0" rtlCol="0" anchor="t">
            <a:noAutofit/>
          </a:bodyPr>
          <a:lstStyle/>
          <a:p>
            <a:pPr algn="l">
              <a:lnSpc>
                <a:spcPts val="1920"/>
              </a:lnSpc>
            </a:pPr>
            <a:r>
              <a:rPr lang="en-US" sz="1200" kern="0" spc="144">
                <a:solidFill>
                  <a:srgbClr val="FFFFFF"/>
                </a:solidFill>
                <a:latin typeface="Noto Serif JP" panose="02020400000000000000" pitchFamily="18" charset="-128"/>
                <a:ea typeface="Noto Serif JP" panose="02020400000000000000" pitchFamily="18" charset="-128"/>
                <a:cs typeface="Noto Serif JP Regular" pitchFamily="34" charset="-120"/>
              </a:rPr>
              <a:t>契約成立(申込フォーム送付時点)〜配信開始21営業日前</a:t>
            </a:r>
            <a:endParaRPr lang="en-US" sz="1200">
              <a:latin typeface="Noto Serif JP" panose="02020400000000000000" pitchFamily="18" charset="-128"/>
              <a:ea typeface="Noto Serif JP" panose="02020400000000000000" pitchFamily="18" charset="-128"/>
            </a:endParaRPr>
          </a:p>
        </p:txBody>
      </p:sp>
      <p:sp>
        <p:nvSpPr>
          <p:cNvPr id="38" name="Object17">
            <a:extLst>
              <a:ext uri="{FF2B5EF4-FFF2-40B4-BE49-F238E27FC236}">
                <a16:creationId xmlns:a16="http://schemas.microsoft.com/office/drawing/2014/main" id="{30FD0109-E602-4EB5-95E7-BB6DBE69A5ED}"/>
              </a:ext>
            </a:extLst>
          </p:cNvPr>
          <p:cNvSpPr/>
          <p:nvPr/>
        </p:nvSpPr>
        <p:spPr>
          <a:xfrm>
            <a:off x="15733229" y="1924050"/>
            <a:ext cx="371475" cy="304800"/>
          </a:xfrm>
          <a:prstGeom prst="rect">
            <a:avLst/>
          </a:prstGeom>
          <a:noFill/>
          <a:ln/>
        </p:spPr>
        <p:txBody>
          <a:bodyPr wrap="square" lIns="0" tIns="0" rIns="0" bIns="0" rtlCol="0" anchor="t">
            <a:noAutofit/>
          </a:bodyPr>
          <a:lstStyle/>
          <a:p>
            <a:pPr algn="l">
              <a:lnSpc>
                <a:spcPts val="240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50%</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39" name="Object18">
            <a:extLst>
              <a:ext uri="{FF2B5EF4-FFF2-40B4-BE49-F238E27FC236}">
                <a16:creationId xmlns:a16="http://schemas.microsoft.com/office/drawing/2014/main" id="{2A7F0F98-3BC2-EB81-F4E3-2B7FDF3F2874}"/>
              </a:ext>
            </a:extLst>
          </p:cNvPr>
          <p:cNvSpPr/>
          <p:nvPr/>
        </p:nvSpPr>
        <p:spPr>
          <a:xfrm>
            <a:off x="11496675" y="2571750"/>
            <a:ext cx="2590800" cy="219075"/>
          </a:xfrm>
          <a:prstGeom prst="rect">
            <a:avLst/>
          </a:prstGeom>
          <a:noFill/>
          <a:ln/>
        </p:spPr>
        <p:txBody>
          <a:bodyPr wrap="square" lIns="0" tIns="0" rIns="0" bIns="0" rtlCol="0" anchor="t">
            <a:noAutofit/>
          </a:bodyPr>
          <a:lstStyle/>
          <a:p>
            <a:pPr algn="ctr">
              <a:lnSpc>
                <a:spcPts val="1425"/>
              </a:lnSpc>
            </a:pPr>
            <a:r>
              <a:rPr lang="en-US" sz="1200" kern="0" spc="120">
                <a:solidFill>
                  <a:srgbClr val="F0F2FB"/>
                </a:solidFill>
                <a:latin typeface="Noto Serif JP" panose="02020400000000000000" pitchFamily="18" charset="-128"/>
                <a:ea typeface="Noto Serif JP" panose="02020400000000000000" pitchFamily="18" charset="-128"/>
                <a:cs typeface="Noto Serif JP Regular" pitchFamily="34" charset="-120"/>
              </a:rPr>
              <a:t>配信開始20営業日前〜11営業日前</a:t>
            </a:r>
            <a:endParaRPr lang="en-US" sz="1200">
              <a:latin typeface="Noto Serif JP" panose="02020400000000000000" pitchFamily="18" charset="-128"/>
              <a:ea typeface="Noto Serif JP" panose="02020400000000000000" pitchFamily="18" charset="-128"/>
            </a:endParaRPr>
          </a:p>
        </p:txBody>
      </p:sp>
      <p:sp>
        <p:nvSpPr>
          <p:cNvPr id="40" name="Object19">
            <a:extLst>
              <a:ext uri="{FF2B5EF4-FFF2-40B4-BE49-F238E27FC236}">
                <a16:creationId xmlns:a16="http://schemas.microsoft.com/office/drawing/2014/main" id="{F94ABEEE-F25E-0571-EA96-D9A282D5EBA5}"/>
              </a:ext>
            </a:extLst>
          </p:cNvPr>
          <p:cNvSpPr/>
          <p:nvPr/>
        </p:nvSpPr>
        <p:spPr>
          <a:xfrm>
            <a:off x="15733229" y="2533650"/>
            <a:ext cx="371475" cy="304800"/>
          </a:xfrm>
          <a:prstGeom prst="rect">
            <a:avLst/>
          </a:prstGeom>
          <a:noFill/>
          <a:ln/>
        </p:spPr>
        <p:txBody>
          <a:bodyPr wrap="square" lIns="0" tIns="0" rIns="0" bIns="0" rtlCol="0" anchor="t">
            <a:noAutofit/>
          </a:bodyPr>
          <a:lstStyle/>
          <a:p>
            <a:pPr algn="l">
              <a:lnSpc>
                <a:spcPts val="240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80%</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41" name="Object20">
            <a:extLst>
              <a:ext uri="{FF2B5EF4-FFF2-40B4-BE49-F238E27FC236}">
                <a16:creationId xmlns:a16="http://schemas.microsoft.com/office/drawing/2014/main" id="{F0C3213E-251D-DC3C-37A2-25B6817FD524}"/>
              </a:ext>
            </a:extLst>
          </p:cNvPr>
          <p:cNvSpPr/>
          <p:nvPr/>
        </p:nvSpPr>
        <p:spPr>
          <a:xfrm>
            <a:off x="11401425" y="3181350"/>
            <a:ext cx="2562225" cy="219075"/>
          </a:xfrm>
          <a:prstGeom prst="rect">
            <a:avLst/>
          </a:prstGeom>
          <a:noFill/>
          <a:ln/>
        </p:spPr>
        <p:txBody>
          <a:bodyPr wrap="square" lIns="0" tIns="0" rIns="0" bIns="0" rtlCol="0" anchor="t">
            <a:noAutofit/>
          </a:bodyPr>
          <a:lstStyle/>
          <a:p>
            <a:pPr algn="ctr">
              <a:lnSpc>
                <a:spcPts val="1425"/>
              </a:lnSpc>
            </a:pPr>
            <a:r>
              <a:rPr lang="en-US" sz="1200" kern="0" spc="120">
                <a:solidFill>
                  <a:srgbClr val="F0F2FB"/>
                </a:solidFill>
                <a:latin typeface="Noto Serif JP" panose="02020400000000000000" pitchFamily="18" charset="-128"/>
                <a:ea typeface="Noto Serif JP" panose="02020400000000000000" pitchFamily="18" charset="-128"/>
                <a:cs typeface="Noto Serif JP Regular" pitchFamily="34" charset="-120"/>
              </a:rPr>
              <a:t>配信開始10営業日前〜配信開始日</a:t>
            </a:r>
            <a:endParaRPr lang="en-US" sz="1200">
              <a:latin typeface="Noto Serif JP" panose="02020400000000000000" pitchFamily="18" charset="-128"/>
              <a:ea typeface="Noto Serif JP" panose="02020400000000000000" pitchFamily="18" charset="-128"/>
            </a:endParaRPr>
          </a:p>
        </p:txBody>
      </p:sp>
      <p:sp>
        <p:nvSpPr>
          <p:cNvPr id="42" name="Object21">
            <a:extLst>
              <a:ext uri="{FF2B5EF4-FFF2-40B4-BE49-F238E27FC236}">
                <a16:creationId xmlns:a16="http://schemas.microsoft.com/office/drawing/2014/main" id="{AB42CF9D-A054-B5E3-3EBB-1F1A0A5B0F5A}"/>
              </a:ext>
            </a:extLst>
          </p:cNvPr>
          <p:cNvSpPr/>
          <p:nvPr/>
        </p:nvSpPr>
        <p:spPr>
          <a:xfrm>
            <a:off x="15706725" y="3143250"/>
            <a:ext cx="466725" cy="304800"/>
          </a:xfrm>
          <a:prstGeom prst="rect">
            <a:avLst/>
          </a:prstGeom>
          <a:noFill/>
          <a:ln/>
        </p:spPr>
        <p:txBody>
          <a:bodyPr wrap="square" lIns="0" tIns="0" rIns="0" bIns="0" rtlCol="0" anchor="t">
            <a:noAutofit/>
          </a:bodyPr>
          <a:lstStyle/>
          <a:p>
            <a:pPr algn="l">
              <a:lnSpc>
                <a:spcPts val="240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100%</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43" name="Object22">
            <a:extLst>
              <a:ext uri="{FF2B5EF4-FFF2-40B4-BE49-F238E27FC236}">
                <a16:creationId xmlns:a16="http://schemas.microsoft.com/office/drawing/2014/main" id="{BE1A3D82-C4AE-54AB-5439-04AF002FFA6E}"/>
              </a:ext>
            </a:extLst>
          </p:cNvPr>
          <p:cNvSpPr/>
          <p:nvPr/>
        </p:nvSpPr>
        <p:spPr>
          <a:xfrm>
            <a:off x="809625" y="4052322"/>
            <a:ext cx="1543050" cy="609600"/>
          </a:xfrm>
          <a:prstGeom prst="rect">
            <a:avLst/>
          </a:prstGeom>
          <a:noFill/>
          <a:ln/>
        </p:spPr>
        <p:txBody>
          <a:bodyPr wrap="square" lIns="0" tIns="0" rIns="0" bIns="0" rtlCol="0" anchor="t">
            <a:noAutofit/>
          </a:bodyPr>
          <a:lstStyle/>
          <a:p>
            <a:pPr algn="l">
              <a:lnSpc>
                <a:spcPts val="4800"/>
              </a:lnSpc>
            </a:pPr>
            <a:r>
              <a:rPr lang="en-US" sz="2400" kern="0" spc="240" dirty="0">
                <a:solidFill>
                  <a:srgbClr val="02022E"/>
                </a:solidFill>
                <a:latin typeface="Noto Serif JP" panose="02020400000000000000" pitchFamily="18" charset="-128"/>
                <a:ea typeface="Noto Serif JP" panose="02020400000000000000" pitchFamily="18" charset="-128"/>
                <a:cs typeface="Noto Serif JP Regular" pitchFamily="34" charset="-120"/>
              </a:rPr>
              <a:t>注意事項1</a:t>
            </a:r>
            <a:endParaRPr lang="en-US" sz="2400" dirty="0">
              <a:solidFill>
                <a:srgbClr val="02022E"/>
              </a:solidFill>
              <a:latin typeface="Noto Serif JP" panose="02020400000000000000" pitchFamily="18" charset="-128"/>
              <a:ea typeface="Noto Serif JP" panose="02020400000000000000" pitchFamily="18" charset="-128"/>
            </a:endParaRPr>
          </a:p>
        </p:txBody>
      </p:sp>
      <p:sp>
        <p:nvSpPr>
          <p:cNvPr id="44" name="Object23">
            <a:extLst>
              <a:ext uri="{FF2B5EF4-FFF2-40B4-BE49-F238E27FC236}">
                <a16:creationId xmlns:a16="http://schemas.microsoft.com/office/drawing/2014/main" id="{7AD25BD5-B81A-BD79-A666-E0F6EE30EACA}"/>
              </a:ext>
            </a:extLst>
          </p:cNvPr>
          <p:cNvSpPr/>
          <p:nvPr/>
        </p:nvSpPr>
        <p:spPr>
          <a:xfrm>
            <a:off x="830268" y="4938147"/>
            <a:ext cx="8153400" cy="440698"/>
          </a:xfrm>
          <a:prstGeom prst="rect">
            <a:avLst/>
          </a:prstGeom>
          <a:noFill/>
          <a:ln/>
        </p:spPr>
        <p:txBody>
          <a:bodyPr wrap="square" lIns="0" tIns="0" rIns="0" bIns="0" rtlCol="0" anchor="t">
            <a:spAutoFit/>
          </a:bodyPr>
          <a:lstStyle/>
          <a:p>
            <a:pPr marL="285750" indent="-285750" algn="l">
              <a:lnSpc>
                <a:spcPts val="1800"/>
              </a:lnSpc>
              <a:buClr>
                <a:srgbClr val="BCA46F"/>
              </a:buClr>
              <a:buFont typeface="Wingdings" pitchFamily="2" charset="2"/>
              <a:buChar char="u"/>
            </a:pPr>
            <a:r>
              <a:rPr lang="en-US" sz="1500" kern="0" spc="180">
                <a:solidFill>
                  <a:srgbClr val="02022E"/>
                </a:solidFill>
                <a:latin typeface="Noto Serif JP" panose="02020400000000000000" pitchFamily="18" charset="-128"/>
                <a:ea typeface="Noto Serif JP" panose="02020400000000000000" pitchFamily="18" charset="-128"/>
                <a:cs typeface="Noto Serif JP Regular" pitchFamily="34" charset="-120"/>
              </a:rPr>
              <a:t>入稿方法</a:t>
            </a:r>
          </a:p>
          <a:p>
            <a:pPr>
              <a:lnSpc>
                <a:spcPts val="1800"/>
              </a:lnSpc>
            </a:pPr>
            <a:r>
              <a:rPr lang="en-US" altLang="ja-JP" sz="120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入稿素材(各種素材、リンク先URL)の入稿方法は、</a:t>
            </a:r>
            <a:r>
              <a:rPr lang="en-US" altLang="ja-JP" sz="1200" kern="0" spc="126">
                <a:solidFill>
                  <a:srgbClr val="02022E"/>
                </a:solidFill>
                <a:latin typeface="Noto Serif JP" panose="02020400000000000000" pitchFamily="18" charset="-128"/>
                <a:ea typeface="Noto Serif JP" panose="02020400000000000000" pitchFamily="18" charset="-128"/>
                <a:cs typeface="Noto Serif JP Bold" pitchFamily="34" charset="-120"/>
              </a:rPr>
              <a:t>入稿フォームにデータを添付し</a:t>
            </a:r>
            <a:r>
              <a:rPr lang="en-US" altLang="ja-JP" sz="120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入稿願います。</a:t>
            </a:r>
            <a:endParaRPr lang="en-US" altLang="ja-JP" sz="1200">
              <a:solidFill>
                <a:srgbClr val="02022E"/>
              </a:solidFill>
              <a:latin typeface="Noto Serif JP" panose="02020400000000000000" pitchFamily="18" charset="-128"/>
              <a:ea typeface="Noto Serif JP" panose="02020400000000000000" pitchFamily="18" charset="-128"/>
            </a:endParaRPr>
          </a:p>
        </p:txBody>
      </p:sp>
      <p:sp>
        <p:nvSpPr>
          <p:cNvPr id="45" name="Object25">
            <a:extLst>
              <a:ext uri="{FF2B5EF4-FFF2-40B4-BE49-F238E27FC236}">
                <a16:creationId xmlns:a16="http://schemas.microsoft.com/office/drawing/2014/main" id="{CEE189B0-546D-973F-5DE8-475369872D45}"/>
              </a:ext>
            </a:extLst>
          </p:cNvPr>
          <p:cNvSpPr/>
          <p:nvPr/>
        </p:nvSpPr>
        <p:spPr>
          <a:xfrm>
            <a:off x="809625" y="5975436"/>
            <a:ext cx="7908936" cy="1594860"/>
          </a:xfrm>
          <a:prstGeom prst="rect">
            <a:avLst/>
          </a:prstGeom>
          <a:noFill/>
          <a:ln/>
        </p:spPr>
        <p:txBody>
          <a:bodyPr wrap="square" lIns="0" tIns="0" rIns="0" bIns="0" rtlCol="0" anchor="t">
            <a:spAutoFit/>
          </a:bodyPr>
          <a:lstStyle/>
          <a:p>
            <a:pPr marL="285750" indent="-285750" algn="l">
              <a:lnSpc>
                <a:spcPts val="1800"/>
              </a:lnSpc>
              <a:buClr>
                <a:srgbClr val="BCA46F"/>
              </a:buClr>
              <a:buFont typeface="Wingdings" pitchFamily="2" charset="2"/>
              <a:buChar char="u"/>
            </a:pPr>
            <a:r>
              <a:rPr lang="en-US" sz="1500" kern="0" spc="180">
                <a:solidFill>
                  <a:srgbClr val="02022E"/>
                </a:solidFill>
                <a:latin typeface="Noto Serif JP" panose="02020400000000000000" pitchFamily="18" charset="-128"/>
                <a:ea typeface="Noto Serif JP" panose="02020400000000000000" pitchFamily="18" charset="-128"/>
                <a:cs typeface="Noto Serif JP Regular" pitchFamily="34" charset="-120"/>
              </a:rPr>
              <a:t>入稿方法</a:t>
            </a:r>
          </a:p>
          <a:p>
            <a:pPr>
              <a:lnSpc>
                <a:spcPts val="1800"/>
              </a:lnSpc>
            </a:pPr>
            <a:r>
              <a:rPr lang="en-US" altLang="ja-JP" sz="120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掲載開始希望日の</a:t>
            </a:r>
            <a:r>
              <a:rPr lang="en-US" altLang="ja-JP" sz="1200" kern="0" spc="126">
                <a:solidFill>
                  <a:srgbClr val="02022E"/>
                </a:solidFill>
                <a:latin typeface="Noto Serif JP" panose="02020400000000000000" pitchFamily="18" charset="-128"/>
                <a:ea typeface="Noto Serif JP" panose="02020400000000000000" pitchFamily="18" charset="-128"/>
                <a:cs typeface="Noto Serif JP Bold" pitchFamily="34" charset="-120"/>
              </a:rPr>
              <a:t>7営業日前17時まで(可否審査期間を除く</a:t>
            </a:r>
            <a:r>
              <a:rPr lang="en-US" altLang="ja-JP" sz="120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)とします。
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200">
              <a:solidFill>
                <a:srgbClr val="02022E"/>
              </a:solidFill>
              <a:latin typeface="Noto Serif JP" panose="02020400000000000000" pitchFamily="18" charset="-128"/>
              <a:ea typeface="Noto Serif JP" panose="02020400000000000000" pitchFamily="18" charset="-128"/>
            </a:endParaRPr>
          </a:p>
        </p:txBody>
      </p:sp>
      <p:sp>
        <p:nvSpPr>
          <p:cNvPr id="46" name="Object27">
            <a:extLst>
              <a:ext uri="{FF2B5EF4-FFF2-40B4-BE49-F238E27FC236}">
                <a16:creationId xmlns:a16="http://schemas.microsoft.com/office/drawing/2014/main" id="{CDAC4CEE-E0D0-AD2B-B9BF-6F41FA47625A}"/>
              </a:ext>
            </a:extLst>
          </p:cNvPr>
          <p:cNvSpPr/>
          <p:nvPr/>
        </p:nvSpPr>
        <p:spPr>
          <a:xfrm>
            <a:off x="809625" y="8021289"/>
            <a:ext cx="7987145" cy="902363"/>
          </a:xfrm>
          <a:prstGeom prst="rect">
            <a:avLst/>
          </a:prstGeom>
          <a:noFill/>
          <a:ln/>
        </p:spPr>
        <p:txBody>
          <a:bodyPr wrap="square" lIns="0" tIns="0" rIns="0" bIns="0" rtlCol="0" anchor="t">
            <a:spAutoFit/>
          </a:bodyPr>
          <a:lstStyle/>
          <a:p>
            <a:pPr marL="285750" indent="-285750" algn="l">
              <a:lnSpc>
                <a:spcPts val="1800"/>
              </a:lnSpc>
              <a:buClr>
                <a:srgbClr val="BCA46F"/>
              </a:buClr>
              <a:buFont typeface="Wingdings" pitchFamily="2" charset="2"/>
              <a:buChar char="u"/>
            </a:pPr>
            <a:r>
              <a:rPr lang="en-US" sz="1500" kern="0" spc="180">
                <a:solidFill>
                  <a:srgbClr val="02022E"/>
                </a:solidFill>
                <a:latin typeface="Noto Serif JP" panose="02020400000000000000" pitchFamily="18" charset="-128"/>
                <a:ea typeface="Noto Serif JP" panose="02020400000000000000" pitchFamily="18" charset="-128"/>
                <a:cs typeface="Noto Serif JP Regular" pitchFamily="34" charset="-120"/>
              </a:rPr>
              <a:t>レポートについて</a:t>
            </a:r>
          </a:p>
          <a:p>
            <a:pPr>
              <a:lnSpc>
                <a:spcPts val="1800"/>
              </a:lnSpc>
            </a:pPr>
            <a:r>
              <a:rPr lang="en-US" altLang="ja-JP" sz="120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当社が規定するフォーマットに従い、</a:t>
            </a:r>
            <a:r>
              <a:rPr lang="en-US" altLang="ja-JP" sz="1200" kern="0" spc="126">
                <a:solidFill>
                  <a:srgbClr val="02022E"/>
                </a:solidFill>
                <a:latin typeface="Noto Serif JP" panose="02020400000000000000" pitchFamily="18" charset="-128"/>
                <a:ea typeface="Noto Serif JP" panose="02020400000000000000" pitchFamily="18" charset="-128"/>
                <a:cs typeface="Noto Serif JP Bold" pitchFamily="34" charset="-120"/>
              </a:rPr>
              <a:t>広告掲載完了日から5営業日ほど</a:t>
            </a:r>
            <a:r>
              <a:rPr lang="en-US" altLang="ja-JP" sz="120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1200">
              <a:solidFill>
                <a:srgbClr val="02022E"/>
              </a:solidFill>
              <a:latin typeface="Noto Serif JP" panose="02020400000000000000" pitchFamily="18" charset="-128"/>
              <a:ea typeface="Noto Serif JP" panose="02020400000000000000" pitchFamily="18" charset="-128"/>
            </a:endParaRPr>
          </a:p>
        </p:txBody>
      </p:sp>
      <p:sp>
        <p:nvSpPr>
          <p:cNvPr id="47" name="Object29">
            <a:extLst>
              <a:ext uri="{FF2B5EF4-FFF2-40B4-BE49-F238E27FC236}">
                <a16:creationId xmlns:a16="http://schemas.microsoft.com/office/drawing/2014/main" id="{C33A39A1-FC68-13F9-1DF5-0CBA13EB1F23}"/>
              </a:ext>
            </a:extLst>
          </p:cNvPr>
          <p:cNvSpPr/>
          <p:nvPr/>
        </p:nvSpPr>
        <p:spPr>
          <a:xfrm>
            <a:off x="9626606" y="4966722"/>
            <a:ext cx="6195963" cy="440698"/>
          </a:xfrm>
          <a:prstGeom prst="rect">
            <a:avLst/>
          </a:prstGeom>
          <a:noFill/>
          <a:ln/>
        </p:spPr>
        <p:txBody>
          <a:bodyPr wrap="square" lIns="0" tIns="0" rIns="0" bIns="0" rtlCol="0" anchor="t">
            <a:spAutoFit/>
          </a:bodyPr>
          <a:lstStyle/>
          <a:p>
            <a:pPr marL="285750" indent="-285750" algn="l">
              <a:lnSpc>
                <a:spcPts val="1800"/>
              </a:lnSpc>
              <a:buClr>
                <a:srgbClr val="BCA46F"/>
              </a:buClr>
              <a:buFont typeface="Wingdings" pitchFamily="2" charset="2"/>
              <a:buChar char="u"/>
            </a:pPr>
            <a:r>
              <a:rPr lang="en-US" sz="1500" kern="0" spc="180">
                <a:solidFill>
                  <a:srgbClr val="02022E"/>
                </a:solidFill>
                <a:latin typeface="Noto Serif JP" panose="02020400000000000000" pitchFamily="18" charset="-128"/>
                <a:ea typeface="Noto Serif JP" panose="02020400000000000000" pitchFamily="18" charset="-128"/>
                <a:cs typeface="Noto Serif JP Regular" pitchFamily="34" charset="-120"/>
              </a:rPr>
              <a:t>掲載の可否基準について(企業・商材・クリエイティブ)</a:t>
            </a:r>
          </a:p>
          <a:p>
            <a:pPr>
              <a:lnSpc>
                <a:spcPts val="1800"/>
              </a:lnSpc>
            </a:pPr>
            <a:r>
              <a:rPr lang="en-US" altLang="ja-JP" sz="120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企業・商材可否・クリエイティブ可否は別途個別に判断いたします。</a:t>
            </a:r>
            <a:endParaRPr lang="en-US" altLang="ja-JP" sz="1200">
              <a:solidFill>
                <a:srgbClr val="02022E"/>
              </a:solidFill>
              <a:latin typeface="Noto Serif JP" panose="02020400000000000000" pitchFamily="18" charset="-128"/>
              <a:ea typeface="Noto Serif JP" panose="02020400000000000000" pitchFamily="18" charset="-128"/>
            </a:endParaRPr>
          </a:p>
        </p:txBody>
      </p:sp>
      <p:sp>
        <p:nvSpPr>
          <p:cNvPr id="48" name="Object31">
            <a:extLst>
              <a:ext uri="{FF2B5EF4-FFF2-40B4-BE49-F238E27FC236}">
                <a16:creationId xmlns:a16="http://schemas.microsoft.com/office/drawing/2014/main" id="{B2D44272-AA92-50C9-01CE-94CBB958EB50}"/>
              </a:ext>
            </a:extLst>
          </p:cNvPr>
          <p:cNvSpPr/>
          <p:nvPr/>
        </p:nvSpPr>
        <p:spPr>
          <a:xfrm>
            <a:off x="9626606" y="5979743"/>
            <a:ext cx="6846413" cy="1364028"/>
          </a:xfrm>
          <a:prstGeom prst="rect">
            <a:avLst/>
          </a:prstGeom>
          <a:noFill/>
          <a:ln/>
        </p:spPr>
        <p:txBody>
          <a:bodyPr wrap="square" lIns="0" tIns="0" rIns="0" bIns="0" rtlCol="0" anchor="t">
            <a:spAutoFit/>
          </a:bodyPr>
          <a:lstStyle/>
          <a:p>
            <a:pPr marL="285750" indent="-285750" algn="l">
              <a:lnSpc>
                <a:spcPts val="1800"/>
              </a:lnSpc>
              <a:buClr>
                <a:srgbClr val="BCA46F"/>
              </a:buClr>
              <a:buFont typeface="Wingdings" pitchFamily="2" charset="2"/>
              <a:buChar char="u"/>
            </a:pPr>
            <a:r>
              <a:rPr lang="en-US" sz="1500" kern="0" spc="180">
                <a:solidFill>
                  <a:srgbClr val="02022E"/>
                </a:solidFill>
                <a:latin typeface="Noto Serif JP" panose="02020400000000000000" pitchFamily="18" charset="-128"/>
                <a:ea typeface="Noto Serif JP" panose="02020400000000000000" pitchFamily="18" charset="-128"/>
                <a:cs typeface="Noto Serif JP Regular" pitchFamily="34" charset="-120"/>
              </a:rPr>
              <a:t>掲載キャプチャについて</a:t>
            </a:r>
          </a:p>
          <a:p>
            <a:pPr>
              <a:lnSpc>
                <a:spcPts val="1800"/>
              </a:lnSpc>
            </a:pPr>
            <a:r>
              <a:rPr lang="ja-JP" altLang="en-US" sz="1200" kern="0" spc="126">
                <a:solidFill>
                  <a:srgbClr val="02022E"/>
                </a:solidFill>
                <a:latin typeface="Noto Serif JP" panose="02020400000000000000" pitchFamily="18" charset="-128"/>
                <a:ea typeface="Noto Serif JP" panose="02020400000000000000" pitchFamily="18" charset="-128"/>
                <a:cs typeface="Noto Serif JP Bold" pitchFamily="34" charset="-120"/>
              </a:rPr>
              <a:t>当社指定の広告枠について、</a:t>
            </a:r>
            <a:r>
              <a:rPr lang="en-US" altLang="ja-JP" sz="1200" kern="0" spc="126">
                <a:solidFill>
                  <a:srgbClr val="02022E"/>
                </a:solidFill>
                <a:latin typeface="Noto Serif JP" panose="02020400000000000000" pitchFamily="18" charset="-128"/>
                <a:ea typeface="Noto Serif JP" panose="02020400000000000000" pitchFamily="18" charset="-128"/>
                <a:cs typeface="Noto Serif JP Bold" pitchFamily="34" charset="-120"/>
              </a:rPr>
              <a:t>初回</a:t>
            </a:r>
            <a:r>
              <a:rPr lang="en-US" altLang="ja-JP" sz="120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のお取引に限り、新規掲載や、素材の差替えを行った場合に掲載開始日である</a:t>
            </a:r>
            <a:r>
              <a:rPr lang="en-US" altLang="ja-JP" sz="1200" kern="0" spc="126">
                <a:solidFill>
                  <a:srgbClr val="02022E"/>
                </a:solidFill>
                <a:latin typeface="Noto Serif JP" panose="02020400000000000000" pitchFamily="18" charset="-128"/>
                <a:ea typeface="Noto Serif JP" panose="02020400000000000000" pitchFamily="18" charset="-128"/>
                <a:cs typeface="Noto Serif JP Bold" pitchFamily="34" charset="-120"/>
              </a:rPr>
              <a:t>月曜日に掲載キャプチャを撮影</a:t>
            </a:r>
            <a:r>
              <a:rPr lang="en-US" altLang="ja-JP" sz="120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し、キャプチャを格納した場所のURLをメールにてお送りいたします。ただし、掲載開始日が祝祭日や会社休業の場合は翌営業日の対応となります。また、対象の週が全て祝祭日や会社休業の場合はお送りすることができませんのでご了承ください。</a:t>
            </a:r>
            <a:endParaRPr lang="en-US" altLang="ja-JP" sz="1200">
              <a:solidFill>
                <a:srgbClr val="02022E"/>
              </a:solidFill>
              <a:latin typeface="Noto Serif JP" panose="02020400000000000000" pitchFamily="18" charset="-128"/>
              <a:ea typeface="Noto Serif JP" panose="02020400000000000000" pitchFamily="18" charset="-128"/>
            </a:endParaRPr>
          </a:p>
        </p:txBody>
      </p:sp>
      <p:sp>
        <p:nvSpPr>
          <p:cNvPr id="49" name="Object33">
            <a:extLst>
              <a:ext uri="{FF2B5EF4-FFF2-40B4-BE49-F238E27FC236}">
                <a16:creationId xmlns:a16="http://schemas.microsoft.com/office/drawing/2014/main" id="{0B29D8B6-9F8A-EF57-EDCE-DA09B2F1657A}"/>
              </a:ext>
            </a:extLst>
          </p:cNvPr>
          <p:cNvSpPr/>
          <p:nvPr/>
        </p:nvSpPr>
        <p:spPr>
          <a:xfrm>
            <a:off x="9626606" y="8016527"/>
            <a:ext cx="6846412" cy="902363"/>
          </a:xfrm>
          <a:prstGeom prst="rect">
            <a:avLst/>
          </a:prstGeom>
          <a:noFill/>
          <a:ln/>
        </p:spPr>
        <p:txBody>
          <a:bodyPr wrap="square" lIns="0" tIns="0" rIns="0" bIns="0" rtlCol="0" anchor="t">
            <a:spAutoFit/>
          </a:bodyPr>
          <a:lstStyle/>
          <a:p>
            <a:pPr marL="285750" indent="-285750" algn="l">
              <a:lnSpc>
                <a:spcPts val="1800"/>
              </a:lnSpc>
              <a:buClr>
                <a:srgbClr val="BCA46F"/>
              </a:buClr>
              <a:buFont typeface="Wingdings" pitchFamily="2" charset="2"/>
              <a:buChar char="u"/>
            </a:pPr>
            <a:r>
              <a:rPr lang="en-US" sz="1500" kern="0" spc="180">
                <a:solidFill>
                  <a:srgbClr val="02022E"/>
                </a:solidFill>
                <a:latin typeface="Noto Serif JP" panose="02020400000000000000" pitchFamily="18" charset="-128"/>
                <a:ea typeface="Noto Serif JP" panose="02020400000000000000" pitchFamily="18" charset="-128"/>
                <a:cs typeface="Noto Serif JP Regular" pitchFamily="34" charset="-120"/>
              </a:rPr>
              <a:t>請求月について</a:t>
            </a:r>
          </a:p>
          <a:p>
            <a:pPr>
              <a:lnSpc>
                <a:spcPts val="1800"/>
              </a:lnSpc>
            </a:pPr>
            <a:r>
              <a:rPr lang="en-US" altLang="ja-JP" sz="1200" kern="0" spc="126">
                <a:solidFill>
                  <a:srgbClr val="02022E"/>
                </a:solidFill>
                <a:latin typeface="Noto Serif JP" panose="02020400000000000000" pitchFamily="18" charset="-128"/>
                <a:ea typeface="Noto Serif JP" panose="02020400000000000000" pitchFamily="18" charset="-128"/>
                <a:cs typeface="Noto Serif JP Bold" pitchFamily="34" charset="-120"/>
              </a:rPr>
              <a:t>掲載月毎の請求となります</a:t>
            </a:r>
            <a:r>
              <a:rPr lang="en-US" altLang="ja-JP" sz="120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なお、月を跨ぐ週に関しては掲載開始日が属する月での請求となります。請求書記載の支払期日までに、請求書記載の銀行口座に振り込みをお願いします。なお、振込手数料は広告主様の負担といたします。</a:t>
            </a:r>
            <a:endParaRPr lang="en-US" altLang="ja-JP" sz="1200">
              <a:solidFill>
                <a:srgbClr val="02022E"/>
              </a:solidFill>
              <a:latin typeface="Noto Serif JP" panose="02020400000000000000" pitchFamily="18" charset="-128"/>
              <a:ea typeface="Noto Serif JP" panose="02020400000000000000" pitchFamily="18" charset="-128"/>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 19">
    <p:bg>
      <p:bgPr>
        <a:solidFill>
          <a:srgbClr val="F0F2FB"/>
        </a:solidFill>
        <a:effectLst/>
      </p:bgPr>
    </p:bg>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D049A454-8D7D-4614-744C-B21083DB1C6C}"/>
              </a:ext>
            </a:extLst>
          </p:cNvPr>
          <p:cNvSpPr>
            <a:spLocks noGrp="1"/>
          </p:cNvSpPr>
          <p:nvPr>
            <p:ph type="body" sz="quarter" idx="10"/>
          </p:nvPr>
        </p:nvSpPr>
        <p:spPr/>
        <p:txBody>
          <a:bodyPr>
            <a:noAutofit/>
          </a:bodyPr>
          <a:lstStyle/>
          <a:p>
            <a:r>
              <a:rPr lang="ja-JP" altLang="en-US"/>
              <a:t>注意事項</a:t>
            </a:r>
            <a:r>
              <a:rPr lang="en-US" altLang="ja-JP"/>
              <a:t>2</a:t>
            </a:r>
            <a:endParaRPr lang="ja-JP" altLang="en-US"/>
          </a:p>
        </p:txBody>
      </p:sp>
      <p:sp>
        <p:nvSpPr>
          <p:cNvPr id="2" name="Object11">
            <a:extLst>
              <a:ext uri="{FF2B5EF4-FFF2-40B4-BE49-F238E27FC236}">
                <a16:creationId xmlns:a16="http://schemas.microsoft.com/office/drawing/2014/main" id="{F48D40CD-DD37-0C65-8673-AACF0268A294}"/>
              </a:ext>
            </a:extLst>
          </p:cNvPr>
          <p:cNvSpPr/>
          <p:nvPr/>
        </p:nvSpPr>
        <p:spPr>
          <a:xfrm>
            <a:off x="885825" y="1340528"/>
            <a:ext cx="7762875" cy="1592937"/>
          </a:xfrm>
          <a:prstGeom prst="rect">
            <a:avLst/>
          </a:prstGeom>
          <a:noFill/>
          <a:ln/>
        </p:spPr>
        <p:txBody>
          <a:bodyPr wrap="square" lIns="0" tIns="0" rIns="0" bIns="0" rtlCol="0" anchor="ctr" anchorCtr="0">
            <a:spAutoFit/>
          </a:bodyPr>
          <a:lstStyle/>
          <a:p>
            <a:pPr marL="285750" indent="-285750" algn="l">
              <a:lnSpc>
                <a:spcPts val="1800"/>
              </a:lnSpc>
              <a:buClr>
                <a:srgbClr val="BCA46F"/>
              </a:buClr>
              <a:buFont typeface="Wingdings" pitchFamily="2" charset="2"/>
              <a:buChar char="u"/>
            </a:pPr>
            <a:r>
              <a:rPr lang="en-US" sz="1500" b="0" i="0" kern="0" spc="180">
                <a:solidFill>
                  <a:srgbClr val="02022E"/>
                </a:solidFill>
                <a:latin typeface="Noto Serif JP Regular" pitchFamily="34" charset="0"/>
                <a:ea typeface="Noto Serif JP Regular" pitchFamily="34" charset="-122"/>
                <a:cs typeface="Noto Serif JP Regular" pitchFamily="34" charset="-120"/>
              </a:rPr>
              <a:t>入稿素材に関する権利処理について</a:t>
            </a:r>
          </a:p>
          <a:p>
            <a:pPr algn="l">
              <a:lnSpc>
                <a:spcPts val="1800"/>
              </a:lnSpc>
            </a:pPr>
            <a:endParaRPr lang="en-US" sz="1500">
              <a:solidFill>
                <a:srgbClr val="02022E"/>
              </a:solidFill>
            </a:endParaRPr>
          </a:p>
          <a:p>
            <a:pPr>
              <a:lnSpc>
                <a:spcPts val="1800"/>
              </a:lnSpc>
            </a:pP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Tokyo Primeに掲載する入稿素材および当該入稿素材からの誘導先（ドメイン名、URL、同一ドメイン内のウェブサイト、アプリなどを含み、以下「誘導先」）における権利処理（JASRAC等著作権管理団体への支払いを含みます。）は原則広告主様にて対応していただきます。広告主様は当社に対して、本媒体資料において予定されている入稿素材の利用を可能とするために必要な権利を付与するものとします。権利処理について質問等ある場合には、担当営業にお問い合わせください。</a:t>
            </a:r>
            <a:endParaRPr lang="en-US" altLang="ja-JP" sz="1050">
              <a:solidFill>
                <a:srgbClr val="02022E"/>
              </a:solidFill>
            </a:endParaRPr>
          </a:p>
        </p:txBody>
      </p:sp>
      <p:sp>
        <p:nvSpPr>
          <p:cNvPr id="4" name="Object17">
            <a:extLst>
              <a:ext uri="{FF2B5EF4-FFF2-40B4-BE49-F238E27FC236}">
                <a16:creationId xmlns:a16="http://schemas.microsoft.com/office/drawing/2014/main" id="{89BEF1EF-25A0-63F3-7B1C-DA8DFB09ADE8}"/>
              </a:ext>
            </a:extLst>
          </p:cNvPr>
          <p:cNvSpPr/>
          <p:nvPr/>
        </p:nvSpPr>
        <p:spPr>
          <a:xfrm>
            <a:off x="885825" y="6694959"/>
            <a:ext cx="7886701" cy="2752035"/>
          </a:xfrm>
          <a:prstGeom prst="rect">
            <a:avLst/>
          </a:prstGeom>
          <a:noFill/>
          <a:ln/>
        </p:spPr>
        <p:txBody>
          <a:bodyPr wrap="square" lIns="0" tIns="0" rIns="0" bIns="0" rtlCol="0" anchor="ctr" anchorCtr="0">
            <a:spAutoFit/>
          </a:bodyPr>
          <a:lstStyle/>
          <a:p>
            <a:pPr marL="285750" indent="-285750" algn="l">
              <a:lnSpc>
                <a:spcPts val="1800"/>
              </a:lnSpc>
              <a:buClr>
                <a:srgbClr val="BCA46F"/>
              </a:buClr>
              <a:buFont typeface="Wingdings" pitchFamily="2" charset="2"/>
              <a:buChar char="u"/>
            </a:pPr>
            <a:r>
              <a:rPr lang="en-US" sz="1500" b="0" i="0" kern="0" spc="180">
                <a:solidFill>
                  <a:srgbClr val="02022E"/>
                </a:solidFill>
                <a:latin typeface="Noto Serif JP Regular" pitchFamily="34" charset="0"/>
                <a:ea typeface="Noto Serif JP Regular" pitchFamily="34" charset="-122"/>
                <a:cs typeface="Noto Serif JP Regular" pitchFamily="34" charset="-120"/>
              </a:rPr>
              <a:t>広告主様の責任について</a:t>
            </a:r>
          </a:p>
          <a:p>
            <a:pPr algn="l">
              <a:lnSpc>
                <a:spcPts val="1800"/>
              </a:lnSpc>
            </a:pPr>
            <a:endParaRPr lang="en-US" sz="1500" b="0" i="0" kern="0" spc="180">
              <a:solidFill>
                <a:srgbClr val="02022E"/>
              </a:solidFill>
              <a:latin typeface="Noto Serif JP Regular" pitchFamily="34" charset="0"/>
              <a:ea typeface="Noto Serif JP Regular" pitchFamily="34" charset="-122"/>
              <a:cs typeface="Noto Serif JP Regular" pitchFamily="34" charset="-120"/>
            </a:endParaRPr>
          </a:p>
          <a:p>
            <a:pPr>
              <a:lnSpc>
                <a:spcPts val="1800"/>
              </a:lnSpc>
            </a:pPr>
            <a:r>
              <a:rPr lang="en-US" altLang="ja-JP" sz="1200" b="0" i="0" kern="0" spc="126">
                <a:solidFill>
                  <a:srgbClr val="02022E"/>
                </a:solidFill>
                <a:latin typeface="Noto Serif JP Regular" pitchFamily="34" charset="0"/>
                <a:ea typeface="Noto Serif JP Regular" pitchFamily="34" charset="-122"/>
                <a:cs typeface="Noto Serif JP Regular" pitchFamily="34" charset="-120"/>
              </a:rPr>
              <a:t>広告主様は、入稿素材および誘導先が、(1)第三者の著作権、産業財産権、パブリシティ権、プライバシー権その他一切の権利を侵害していないこと、(2)薬事法、不当景品類および不当表示防止法その他一切の関連法令に抵触していないこと、(3) 正確かつ最新の記載であり、かつ利用者に混乱を生じさせたり、コンピューターウイルスや虚偽の内容を含んだり、相互に無関係な内容となっていたりしないこと、(4)デッドリンクとなっていないこと、(5)公序良俗に反し、または第三者を誹謗中傷したり、名誉を毀損する内容を含まないこと、(6)掲載ガイドライン等に抵触していないことを当社に対し保証します。
入稿素材または誘導先に関して当社が第三者よりクレーム、請求等を受けた場合、広告主様の責任および費用において、当該クレーム、請求等に対応するものとします。また、入稿素材または誘導先に関連して当社が損害を被った場合は、広告主様は当該損害（逸失利益、特別損害、合理的な範囲での弁護士費用などを含みますがこれらに限られません。）を当社に対して速やかに賠償するものとします。</a:t>
            </a:r>
            <a:endParaRPr lang="en-US" altLang="ja-JP" sz="1200">
              <a:solidFill>
                <a:srgbClr val="02022E"/>
              </a:solidFill>
            </a:endParaRPr>
          </a:p>
        </p:txBody>
      </p:sp>
      <p:sp>
        <p:nvSpPr>
          <p:cNvPr id="9" name="Object19">
            <a:extLst>
              <a:ext uri="{FF2B5EF4-FFF2-40B4-BE49-F238E27FC236}">
                <a16:creationId xmlns:a16="http://schemas.microsoft.com/office/drawing/2014/main" id="{F271305B-4367-27CB-B2C1-9D62FC7ACBDD}"/>
              </a:ext>
            </a:extLst>
          </p:cNvPr>
          <p:cNvSpPr/>
          <p:nvPr/>
        </p:nvSpPr>
        <p:spPr>
          <a:xfrm>
            <a:off x="9515475" y="1301529"/>
            <a:ext cx="7029989" cy="3213700"/>
          </a:xfrm>
          <a:prstGeom prst="rect">
            <a:avLst/>
          </a:prstGeom>
          <a:noFill/>
          <a:ln/>
        </p:spPr>
        <p:txBody>
          <a:bodyPr wrap="square" lIns="0" tIns="0" rIns="0" bIns="0" rtlCol="0" anchor="ctr" anchorCtr="0">
            <a:spAutoFit/>
          </a:bodyPr>
          <a:lstStyle/>
          <a:p>
            <a:pPr marL="285750" indent="-285750" algn="l">
              <a:lnSpc>
                <a:spcPts val="1800"/>
              </a:lnSpc>
              <a:buClr>
                <a:srgbClr val="BCA46F"/>
              </a:buClr>
              <a:buFont typeface="Wingdings" pitchFamily="2" charset="2"/>
              <a:buChar char="u"/>
            </a:pPr>
            <a:r>
              <a:rPr lang="en-US" sz="1500" b="0" i="0" kern="0" spc="180">
                <a:solidFill>
                  <a:srgbClr val="02022E"/>
                </a:solidFill>
                <a:latin typeface="Noto Serif JP Regular" pitchFamily="34" charset="0"/>
                <a:ea typeface="Noto Serif JP Regular" pitchFamily="34" charset="-122"/>
                <a:cs typeface="Noto Serif JP Regular" pitchFamily="34" charset="-120"/>
              </a:rPr>
              <a:t>掲載停止について</a:t>
            </a:r>
          </a:p>
          <a:p>
            <a:pPr algn="l">
              <a:lnSpc>
                <a:spcPts val="1800"/>
              </a:lnSpc>
            </a:pPr>
            <a:endParaRPr lang="en-US" sz="1500" b="0" i="0" kern="0" spc="180">
              <a:solidFill>
                <a:srgbClr val="02022E"/>
              </a:solidFill>
              <a:latin typeface="Noto Serif JP Regular" pitchFamily="34" charset="0"/>
              <a:ea typeface="Noto Serif JP Regular" pitchFamily="34" charset="-122"/>
              <a:cs typeface="Noto Serif JP Regular" pitchFamily="34" charset="-120"/>
            </a:endParaRPr>
          </a:p>
          <a:p>
            <a:pPr>
              <a:lnSpc>
                <a:spcPts val="1800"/>
              </a:lnSpc>
            </a:pPr>
            <a:r>
              <a:rPr lang="en-US" altLang="ja-JP" sz="1200" b="0" i="0" kern="0" spc="126">
                <a:solidFill>
                  <a:srgbClr val="02022E"/>
                </a:solidFill>
                <a:latin typeface="Noto Serif JP Regular" pitchFamily="34" charset="0"/>
                <a:ea typeface="Noto Serif JP Regular" pitchFamily="34" charset="-122"/>
                <a:cs typeface="Noto Serif JP Regular" pitchFamily="34" charset="-120"/>
              </a:rPr>
              <a:t>当社は、入稿素材の内容および形式ならびに誘導先について掲載ガイドライン等に従って当社所定の審査をした後においても、(1)入稿素材および当該入稿素材からの誘導先について当社所定の審査をした後において入稿素材もしくは当該入稿素材からの誘導先が変更になった場合、(2)本媒体資料に規定する広告主様の保証義務または遵守事項の違反がある場合、または当該違反のおそれがあると当社の裁量により判断された場合、または(3)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の掲載を直ちに停止、中断、または中止できるものとします。なお、この場合、広告主様は、当該入稿素材にかかる広告掲載契約に基づき既に発生した広告料金の支払いを免れるものではありません。</a:t>
            </a:r>
            <a:endParaRPr lang="en-US" altLang="ja-JP" sz="1200">
              <a:solidFill>
                <a:srgbClr val="02022E"/>
              </a:solidFill>
            </a:endParaRPr>
          </a:p>
        </p:txBody>
      </p:sp>
      <p:sp>
        <p:nvSpPr>
          <p:cNvPr id="10" name="Object22">
            <a:extLst>
              <a:ext uri="{FF2B5EF4-FFF2-40B4-BE49-F238E27FC236}">
                <a16:creationId xmlns:a16="http://schemas.microsoft.com/office/drawing/2014/main" id="{8825667F-E104-A253-C900-4A67D9709AED}"/>
              </a:ext>
            </a:extLst>
          </p:cNvPr>
          <p:cNvSpPr/>
          <p:nvPr/>
        </p:nvSpPr>
        <p:spPr>
          <a:xfrm>
            <a:off x="9496425" y="5352921"/>
            <a:ext cx="8124825" cy="1721690"/>
          </a:xfrm>
          <a:prstGeom prst="rect">
            <a:avLst/>
          </a:prstGeom>
          <a:noFill/>
          <a:ln/>
        </p:spPr>
        <p:txBody>
          <a:bodyPr wrap="square" lIns="0" tIns="0" rIns="0" bIns="0" rtlCol="0" anchor="ctr" anchorCtr="0">
            <a:spAutoFit/>
          </a:bodyPr>
          <a:lstStyle/>
          <a:p>
            <a:pPr marL="285750" indent="-285750">
              <a:lnSpc>
                <a:spcPts val="1680"/>
              </a:lnSpc>
              <a:buClr>
                <a:srgbClr val="BCA46F"/>
              </a:buClr>
              <a:buFont typeface="Wingdings" pitchFamily="2" charset="2"/>
              <a:buChar char="u"/>
            </a:pP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その他</a:t>
            </a:r>
          </a:p>
          <a:p>
            <a:pPr>
              <a:lnSpc>
                <a:spcPts val="1680"/>
              </a:lnSpc>
            </a:pPr>
            <a:endParaRPr lang="en-US" altLang="ja-JP" sz="1500">
              <a:solidFill>
                <a:srgbClr val="02022E"/>
              </a:solidFill>
            </a:endParaRPr>
          </a:p>
          <a:p>
            <a:pPr marL="171450" indent="-171450" algn="l">
              <a:lnSpc>
                <a:spcPts val="1680"/>
              </a:lnSpc>
              <a:buFont typeface="Arial" panose="020B0604020202020204" pitchFamily="34" charset="0"/>
              <a:buChar char="•"/>
            </a:pPr>
            <a:r>
              <a:rPr lang="en-US" sz="1050" b="0" i="0" kern="0" spc="126">
                <a:solidFill>
                  <a:srgbClr val="02022E"/>
                </a:solidFill>
                <a:latin typeface="Noto Serif JP Regular" pitchFamily="34" charset="0"/>
                <a:ea typeface="Noto Serif JP Regular" pitchFamily="34" charset="-122"/>
                <a:cs typeface="Noto Serif JP Regular" pitchFamily="34" charset="-120"/>
              </a:rPr>
              <a:t>Tokyo Prime の仕様を予告なく変更する場合がございますので、詳しくは担当営業にお問い合わせください。</a:t>
            </a:r>
          </a:p>
          <a:p>
            <a:pPr marL="171450" indent="-171450">
              <a:lnSpc>
                <a:spcPts val="1680"/>
              </a:lnSpc>
              <a:buFont typeface="Arial" panose="020B0604020202020204" pitchFamily="34" charset="0"/>
              <a:buChar char="•"/>
            </a:pP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Tokyo Primeにおいて使用する日付および時間は、特別の定めの無い限り、日本国における日付および時間を基準とします。</a:t>
            </a:r>
          </a:p>
          <a:p>
            <a:pPr marL="171450" indent="-171450">
              <a:lnSpc>
                <a:spcPts val="1680"/>
              </a:lnSpc>
              <a:buFont typeface="Arial" panose="020B0604020202020204" pitchFamily="34" charset="0"/>
              <a:buChar char="•"/>
            </a:pP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最低放映率（実放映面数÷設置面数）は90%とさせていただきます。</a:t>
            </a:r>
          </a:p>
          <a:p>
            <a:pPr marL="171450" indent="-171450">
              <a:lnSpc>
                <a:spcPts val="1680"/>
              </a:lnSpc>
              <a:buFont typeface="Arial" panose="020B0604020202020204" pitchFamily="34" charset="0"/>
              <a:buChar char="•"/>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契約条件については、申込フォームに掲載の当社広告掲載規約をご確認のうえ、お申し込みください。</a:t>
            </a:r>
            <a:endParaRPr lang="en-US" altLang="ja-JP" sz="1050" kern="0" spc="126">
              <a:solidFill>
                <a:srgbClr val="02022E"/>
              </a:solidFill>
              <a:latin typeface="Noto Serif JP Regular" pitchFamily="34" charset="0"/>
              <a:ea typeface="Noto Serif JP Regular" pitchFamily="34" charset="-122"/>
              <a:cs typeface="Noto Serif JP Regular" pitchFamily="34" charset="-120"/>
            </a:endParaRPr>
          </a:p>
          <a:p>
            <a:pPr marL="628650" lvl="1" indent="-171450">
              <a:lnSpc>
                <a:spcPts val="1680"/>
              </a:lnSpc>
              <a:buFont typeface="Arial" panose="020B0604020202020204" pitchFamily="34" charset="0"/>
              <a:buChar char="•"/>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広告出稿規程　</a:t>
            </a:r>
            <a:r>
              <a:rPr lang="en-US" altLang="ja-JP" sz="1050" kern="0" spc="126">
                <a:solidFill>
                  <a:srgbClr val="02022E"/>
                </a:solidFill>
                <a:latin typeface="Noto Serif JP Regular" pitchFamily="34" charset="0"/>
                <a:ea typeface="Noto Serif JP Regular" pitchFamily="34" charset="-122"/>
                <a:cs typeface="Noto Serif JP Regular" pitchFamily="34" charset="-120"/>
              </a:rPr>
              <a:t>https://www.tokyo-prime.jp/term/</a:t>
            </a:r>
          </a:p>
        </p:txBody>
      </p:sp>
      <p:sp>
        <p:nvSpPr>
          <p:cNvPr id="11" name="Object11">
            <a:extLst>
              <a:ext uri="{FF2B5EF4-FFF2-40B4-BE49-F238E27FC236}">
                <a16:creationId xmlns:a16="http://schemas.microsoft.com/office/drawing/2014/main" id="{997708FD-7E6C-9999-1E5F-C371603D60DB}"/>
              </a:ext>
            </a:extLst>
          </p:cNvPr>
          <p:cNvSpPr/>
          <p:nvPr/>
        </p:nvSpPr>
        <p:spPr>
          <a:xfrm>
            <a:off x="885825" y="3284557"/>
            <a:ext cx="7762875" cy="1314014"/>
          </a:xfrm>
          <a:prstGeom prst="rect">
            <a:avLst/>
          </a:prstGeom>
          <a:noFill/>
          <a:ln/>
        </p:spPr>
        <p:txBody>
          <a:bodyPr wrap="square" lIns="0" tIns="0" rIns="0" bIns="0" rtlCol="0" anchor="ctr" anchorCtr="0">
            <a:spAutoFit/>
          </a:bodyPr>
          <a:lstStyle/>
          <a:p>
            <a:pPr marL="285750" indent="-285750">
              <a:lnSpc>
                <a:spcPts val="1800"/>
              </a:lnSpc>
              <a:buClr>
                <a:srgbClr val="BCA46F"/>
              </a:buClr>
              <a:buFont typeface="Wingdings" pitchFamily="2" charset="2"/>
              <a:buChar char="u"/>
            </a:pP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広告審査基準について</a:t>
            </a:r>
            <a:endParaRPr lang="en-US" sz="1500" b="0" i="0" kern="0" spc="180">
              <a:solidFill>
                <a:srgbClr val="02022E"/>
              </a:solidFill>
              <a:latin typeface="Noto Serif JP Regular" pitchFamily="34" charset="0"/>
              <a:ea typeface="Noto Serif JP Regular" pitchFamily="34" charset="-122"/>
              <a:cs typeface="Noto Serif JP Regular" pitchFamily="34" charset="-120"/>
            </a:endParaRPr>
          </a:p>
          <a:p>
            <a:pPr algn="l">
              <a:lnSpc>
                <a:spcPts val="1800"/>
              </a:lnSpc>
            </a:pPr>
            <a:endParaRPr lang="en-US" sz="1500">
              <a:solidFill>
                <a:srgbClr val="02022E"/>
              </a:solidFill>
            </a:endParaRPr>
          </a:p>
          <a:p>
            <a:pPr algn="l">
              <a:lnSpc>
                <a:spcPts val="1680"/>
              </a:lnSpc>
            </a:pP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1050">
              <a:solidFill>
                <a:srgbClr val="02022E"/>
              </a:solidFill>
            </a:endParaRPr>
          </a:p>
        </p:txBody>
      </p:sp>
      <p:sp>
        <p:nvSpPr>
          <p:cNvPr id="31" name="Object11">
            <a:extLst>
              <a:ext uri="{FF2B5EF4-FFF2-40B4-BE49-F238E27FC236}">
                <a16:creationId xmlns:a16="http://schemas.microsoft.com/office/drawing/2014/main" id="{B85C32E2-8DE9-44F5-4F72-938BF1757CC0}"/>
              </a:ext>
            </a:extLst>
          </p:cNvPr>
          <p:cNvSpPr/>
          <p:nvPr/>
        </p:nvSpPr>
        <p:spPr>
          <a:xfrm>
            <a:off x="885825" y="4972023"/>
            <a:ext cx="7762875" cy="1314014"/>
          </a:xfrm>
          <a:prstGeom prst="rect">
            <a:avLst/>
          </a:prstGeom>
          <a:noFill/>
          <a:ln/>
        </p:spPr>
        <p:txBody>
          <a:bodyPr wrap="square" lIns="0" tIns="0" rIns="0" bIns="0" rtlCol="0" anchor="ctr" anchorCtr="0">
            <a:spAutoFit/>
          </a:bodyPr>
          <a:lstStyle/>
          <a:p>
            <a:pPr marL="285750" indent="-285750">
              <a:lnSpc>
                <a:spcPts val="1800"/>
              </a:lnSpc>
              <a:buClr>
                <a:srgbClr val="BCA46F"/>
              </a:buClr>
              <a:buFont typeface="Wingdings" pitchFamily="2" charset="2"/>
              <a:buChar char="u"/>
            </a:pPr>
            <a:r>
              <a:rPr lang="en-US" altLang="ja-JP" sz="1500" b="0" i="0" kern="0" spc="180">
                <a:solidFill>
                  <a:srgbClr val="02022E"/>
                </a:solidFill>
                <a:latin typeface="Noto Serif JP Regular" pitchFamily="34" charset="0"/>
                <a:ea typeface="Noto Serif JP Regular" pitchFamily="34" charset="-122"/>
                <a:cs typeface="Noto Serif JP Regular" pitchFamily="34" charset="-120"/>
              </a:rPr>
              <a:t>入稿素材および誘導先の審査について</a:t>
            </a:r>
          </a:p>
          <a:p>
            <a:pPr>
              <a:lnSpc>
                <a:spcPts val="1800"/>
              </a:lnSpc>
            </a:pPr>
            <a:endParaRPr lang="en-US" sz="1500">
              <a:solidFill>
                <a:srgbClr val="02022E"/>
              </a:solidFill>
            </a:endParaRPr>
          </a:p>
          <a:p>
            <a:pPr algn="l">
              <a:lnSpc>
                <a:spcPts val="1680"/>
              </a:lnSpc>
            </a:pPr>
            <a:r>
              <a:rPr lang="en-US" altLang="ja-JP" sz="1050" b="0" i="0" kern="0" spc="126">
                <a:solidFill>
                  <a:srgbClr val="02022E"/>
                </a:solidFill>
                <a:latin typeface="Noto Serif JP Regular" pitchFamily="34" charset="0"/>
                <a:ea typeface="Noto Serif JP Regular" pitchFamily="34" charset="-122"/>
                <a:cs typeface="Noto Serif JP Regular" pitchFamily="34" charset="-120"/>
              </a:rPr>
              <a:t>入稿素材の内容および形式ならびに誘導先については掲載ガイドライン等に従って当社所定の審査がありますが、当該審査は、入稿素材または入稿素材からの誘導先の内容の適法性、安全性、信頼性、正確性、完全性、有効性、特定の目的への適合性、セキュリティなどに関する欠陥、エラーやバグ、権利侵害など、事実上または法律上の瑕疵がないことをなんら担保するものではありません。</a:t>
            </a:r>
            <a:endParaRPr lang="en-US" altLang="ja-JP" sz="1050">
              <a:solidFill>
                <a:srgbClr val="02022E"/>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Slide 24">
    <p:bg>
      <p:bgPr>
        <a:solidFill>
          <a:srgbClr val="02022E"/>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343400" y="4276725"/>
            <a:ext cx="8601075" cy="1733550"/>
          </a:xfrm>
          <a:prstGeom prst="rect">
            <a:avLst/>
          </a:prstGeom>
        </p:spPr>
      </p:pic>
      <p:sp>
        <p:nvSpPr>
          <p:cNvPr id="3" name="Object2"/>
          <p:cNvSpPr/>
          <p:nvPr/>
        </p:nvSpPr>
        <p:spPr>
          <a:xfrm>
            <a:off x="4429125" y="5143500"/>
            <a:ext cx="4257675" cy="819150"/>
          </a:xfrm>
          <a:prstGeom prst="rect">
            <a:avLst/>
          </a:prstGeom>
          <a:noFill/>
          <a:ln/>
        </p:spPr>
        <p:txBody>
          <a:bodyPr wrap="square" lIns="0" tIns="0" rIns="0" bIns="0" rtlCol="0" anchor="ctr" anchorCtr="0">
            <a:normAutofit fontScale="92500"/>
          </a:bodyPr>
          <a:lstStyle/>
          <a:p>
            <a:pPr algn="l">
              <a:lnSpc>
                <a:spcPts val="3240"/>
              </a:lnSpc>
            </a:pPr>
            <a:r>
              <a:rPr lang="en-US" sz="1800" b="0" i="0" kern="0" spc="324">
                <a:solidFill>
                  <a:srgbClr val="FFFFFF"/>
                </a:solidFill>
                <a:latin typeface="Noto Serif JP Medium" pitchFamily="34" charset="0"/>
                <a:ea typeface="Noto Serif JP Medium" pitchFamily="34" charset="-122"/>
                <a:cs typeface="Noto Serif JP Medium" pitchFamily="34" charset="-120"/>
              </a:rPr>
              <a:t>国内設置台数NO.1
上質なタクシーサイネージメディア</a:t>
            </a:r>
            <a:endParaRPr lang="en-US" sz="1800"/>
          </a:p>
        </p:txBody>
      </p:sp>
      <p:sp>
        <p:nvSpPr>
          <p:cNvPr id="4" name="Object3"/>
          <p:cNvSpPr/>
          <p:nvPr/>
        </p:nvSpPr>
        <p:spPr>
          <a:xfrm>
            <a:off x="9944100" y="4810125"/>
            <a:ext cx="1028700" cy="323850"/>
          </a:xfrm>
          <a:prstGeom prst="rect">
            <a:avLst/>
          </a:prstGeom>
          <a:noFill/>
          <a:ln/>
        </p:spPr>
        <p:txBody>
          <a:bodyPr wrap="square" lIns="0" tIns="0" rIns="0" bIns="0" rtlCol="0" anchor="ctr" anchorCtr="0">
            <a:normAutofit fontScale="92500"/>
          </a:bodyPr>
          <a:lstStyle/>
          <a:p>
            <a:pPr algn="ctr">
              <a:lnSpc>
                <a:spcPts val="2565"/>
              </a:lnSpc>
            </a:pPr>
            <a:r>
              <a:rPr lang="en-US" sz="1425" b="0" i="0" kern="0" spc="257">
                <a:solidFill>
                  <a:srgbClr val="C6C6C6"/>
                </a:solidFill>
                <a:latin typeface="Noto Serif JP Medium" pitchFamily="34" charset="0"/>
                <a:ea typeface="Noto Serif JP Medium" pitchFamily="34" charset="-122"/>
                <a:cs typeface="Noto Serif JP Medium" pitchFamily="34" charset="-120"/>
              </a:rPr>
              <a:t>Web Site</a:t>
            </a:r>
            <a:endParaRPr lang="en-US" sz="1425"/>
          </a:p>
        </p:txBody>
      </p:sp>
      <p:sp>
        <p:nvSpPr>
          <p:cNvPr id="5" name="Object4"/>
          <p:cNvSpPr/>
          <p:nvPr/>
        </p:nvSpPr>
        <p:spPr>
          <a:xfrm>
            <a:off x="9944100" y="5114925"/>
            <a:ext cx="3019425" cy="409575"/>
          </a:xfrm>
          <a:prstGeom prst="rect">
            <a:avLst/>
          </a:prstGeom>
          <a:noFill/>
          <a:ln/>
        </p:spPr>
        <p:txBody>
          <a:bodyPr wrap="square" lIns="0" tIns="0" rIns="0" bIns="0" rtlCol="0" anchor="ctr" anchorCtr="0">
            <a:normAutofit fontScale="92500"/>
          </a:bodyPr>
          <a:lstStyle/>
          <a:p>
            <a:pPr algn="ctr">
              <a:lnSpc>
                <a:spcPts val="3240"/>
              </a:lnSpc>
            </a:pPr>
            <a:r>
              <a:rPr lang="en-US" sz="1800" b="0" i="0" kern="0" spc="324">
                <a:solidFill>
                  <a:srgbClr val="FFFFFF"/>
                </a:solidFill>
                <a:latin typeface="Noto Serif JP Medium" pitchFamily="34" charset="0"/>
                <a:ea typeface="Noto Serif JP Medium" pitchFamily="34" charset="-122"/>
                <a:cs typeface="Noto Serif JP Medium" pitchFamily="34" charset="-120"/>
              </a:rPr>
              <a:t>www.tokyo-prime.jp</a:t>
            </a:r>
            <a:endParaRPr lang="en-US" sz="1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27">
    <p:bg>
      <p:bgPr>
        <a:solidFill>
          <a:srgbClr val="02022E"/>
        </a:solidFill>
        <a:effectLst/>
      </p:bgPr>
    </p:bg>
    <p:spTree>
      <p:nvGrpSpPr>
        <p:cNvPr id="1" name=""/>
        <p:cNvGrpSpPr/>
        <p:nvPr/>
      </p:nvGrpSpPr>
      <p:grpSpPr>
        <a:xfrm>
          <a:off x="0" y="0"/>
          <a:ext cx="0" cy="0"/>
          <a:chOff x="0" y="0"/>
          <a:chExt cx="0" cy="0"/>
        </a:xfrm>
      </p:grpSpPr>
      <p:pic>
        <p:nvPicPr>
          <p:cNvPr id="10" name="Object 9"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382500" y="8008853"/>
            <a:ext cx="2952750" cy="1712997"/>
          </a:xfrm>
          <a:prstGeom prst="rect">
            <a:avLst/>
          </a:prstGeom>
        </p:spPr>
      </p:pic>
      <p:sp>
        <p:nvSpPr>
          <p:cNvPr id="22" name="Object21"/>
          <p:cNvSpPr/>
          <p:nvPr/>
        </p:nvSpPr>
        <p:spPr>
          <a:xfrm>
            <a:off x="590548" y="5800055"/>
            <a:ext cx="9988551" cy="3041282"/>
          </a:xfrm>
          <a:prstGeom prst="rect">
            <a:avLst/>
          </a:prstGeom>
          <a:noFill/>
          <a:ln/>
        </p:spPr>
        <p:txBody>
          <a:bodyPr wrap="square" lIns="0" tIns="0" rIns="0" bIns="0" rtlCol="0" anchor="ctr" anchorCtr="0">
            <a:spAutoFit/>
          </a:bodyPr>
          <a:lstStyle/>
          <a:p>
            <a:pPr marL="285750" indent="-285750" algn="l">
              <a:lnSpc>
                <a:spcPts val="3000"/>
              </a:lnSpc>
              <a:buFont typeface="システムフォント（レギュラー）"/>
              <a:buChar char="※"/>
            </a:pPr>
            <a:r>
              <a:rPr lang="en-US" b="0" i="0" kern="0" spc="150" dirty="0">
                <a:solidFill>
                  <a:schemeClr val="bg1"/>
                </a:solidFill>
                <a:latin typeface="Noto Serif JP Regular" pitchFamily="34" charset="0"/>
                <a:ea typeface="Noto Serif JP Regular" pitchFamily="34" charset="-122"/>
                <a:cs typeface="Noto Serif JP Regular" pitchFamily="34" charset="-120"/>
              </a:rPr>
              <a:t>エントリーは</a:t>
            </a:r>
            <a:r>
              <a:rPr lang="en-US" altLang="ja-JP" b="0" i="0" kern="0" spc="150" dirty="0">
                <a:solidFill>
                  <a:schemeClr val="bg1"/>
                </a:solidFill>
                <a:latin typeface="Noto Serif JP Regular" pitchFamily="34" charset="0"/>
                <a:ea typeface="Noto Serif JP Regular" pitchFamily="34" charset="-122"/>
                <a:cs typeface="Noto Serif JP Regular" pitchFamily="34" charset="-120"/>
              </a:rPr>
              <a:t>1</a:t>
            </a:r>
            <a:r>
              <a:rPr lang="en-US" b="0" i="0" kern="0" spc="150" dirty="0">
                <a:solidFill>
                  <a:schemeClr val="bg1"/>
                </a:solidFill>
                <a:latin typeface="Noto Serif JP Regular" pitchFamily="34" charset="0"/>
                <a:ea typeface="Noto Serif JP Regular" pitchFamily="34" charset="-122"/>
                <a:cs typeface="Noto Serif JP Regular" pitchFamily="34" charset="-120"/>
              </a:rPr>
              <a:t>回のみ行います。</a:t>
            </a:r>
          </a:p>
          <a:p>
            <a:pPr marL="285750" indent="-285750" algn="l">
              <a:lnSpc>
                <a:spcPts val="3000"/>
              </a:lnSpc>
              <a:buFont typeface="システムフォント（レギュラー）"/>
              <a:buChar char="※"/>
            </a:pPr>
            <a:r>
              <a:rPr lang="en-US" kern="0" spc="150" dirty="0">
                <a:solidFill>
                  <a:schemeClr val="bg1"/>
                </a:solidFill>
                <a:latin typeface="Noto Serif JP Regular" pitchFamily="34" charset="0"/>
                <a:ea typeface="Noto Serif JP Regular" pitchFamily="34" charset="-122"/>
                <a:cs typeface="Noto Serif JP Regular" pitchFamily="34" charset="-120"/>
              </a:rPr>
              <a:t>第1希望のみの受付となります。</a:t>
            </a:r>
            <a:endParaRPr lang="en-US" b="0" i="0" kern="0" spc="150" dirty="0">
              <a:solidFill>
                <a:schemeClr val="bg1"/>
              </a:solidFill>
              <a:latin typeface="Noto Serif JP Regular" pitchFamily="34" charset="0"/>
              <a:ea typeface="Noto Serif JP Regular" pitchFamily="34" charset="-122"/>
              <a:cs typeface="Noto Serif JP Regular" pitchFamily="34" charset="-120"/>
            </a:endParaRPr>
          </a:p>
          <a:p>
            <a:pPr marL="285750" indent="-285750" algn="l">
              <a:lnSpc>
                <a:spcPts val="3000"/>
              </a:lnSpc>
              <a:buFont typeface="システムフォント（レギュラー）"/>
              <a:buChar char="※"/>
            </a:pPr>
            <a:r>
              <a:rPr lang="en-US" b="0" i="0" kern="0" spc="150" dirty="0">
                <a:solidFill>
                  <a:schemeClr val="bg1"/>
                </a:solidFill>
                <a:latin typeface="Noto Serif JP Regular" pitchFamily="34" charset="0"/>
                <a:ea typeface="Noto Serif JP Regular" pitchFamily="34" charset="-122"/>
                <a:cs typeface="Noto Serif JP Regular" pitchFamily="34" charset="-120"/>
              </a:rPr>
              <a:t>エントリーは定価のみの受付となります。</a:t>
            </a:r>
          </a:p>
          <a:p>
            <a:pPr marL="285750" indent="-285750">
              <a:lnSpc>
                <a:spcPts val="3000"/>
              </a:lnSpc>
              <a:buFont typeface="システムフォント（レギュラー）"/>
              <a:buChar char="※"/>
            </a:pPr>
            <a:r>
              <a:rPr lang="en-US" altLang="ja-JP" b="0" i="0" kern="0" spc="150" dirty="0">
                <a:solidFill>
                  <a:schemeClr val="bg1"/>
                </a:solidFill>
                <a:latin typeface="Noto Serif JP Regular" pitchFamily="34" charset="0"/>
                <a:ea typeface="Noto Serif JP Regular" pitchFamily="34" charset="-122"/>
                <a:cs typeface="Noto Serif JP Regular" pitchFamily="34" charset="-120"/>
              </a:rPr>
              <a:t>成約内容は弊社にて選定させていだきます。</a:t>
            </a:r>
            <a:endParaRPr lang="en-US" altLang="ja-JP" dirty="0">
              <a:solidFill>
                <a:schemeClr val="bg1"/>
              </a:solidFill>
            </a:endParaRPr>
          </a:p>
          <a:p>
            <a:pPr marL="285750" indent="-285750">
              <a:lnSpc>
                <a:spcPts val="3000"/>
              </a:lnSpc>
              <a:buFont typeface="システムフォント（レギュラー）"/>
              <a:buChar char="※"/>
            </a:pPr>
            <a:r>
              <a:rPr lang="en-US" altLang="ja-JP" b="0" i="0" kern="0" spc="150" dirty="0">
                <a:solidFill>
                  <a:schemeClr val="bg1"/>
                </a:solidFill>
                <a:latin typeface="Noto Serif JP Regular" pitchFamily="34" charset="0"/>
                <a:ea typeface="Noto Serif JP Regular" pitchFamily="34" charset="-122"/>
                <a:cs typeface="Noto Serif JP Regular" pitchFamily="34" charset="-120"/>
              </a:rPr>
              <a:t>別途お申し込みを頂戴いたしますが、成約可否連絡をもって契約の成立とし、</a:t>
            </a:r>
          </a:p>
          <a:p>
            <a:pPr>
              <a:lnSpc>
                <a:spcPts val="3000"/>
              </a:lnSpc>
            </a:pPr>
            <a:r>
              <a:rPr lang="ja-JP" altLang="en-US" kern="0" spc="150">
                <a:solidFill>
                  <a:schemeClr val="bg1"/>
                </a:solidFill>
                <a:latin typeface="Noto Serif JP Regular" pitchFamily="34" charset="0"/>
                <a:ea typeface="Noto Serif JP Regular" pitchFamily="34" charset="-122"/>
                <a:cs typeface="Noto Serif JP Regular" pitchFamily="34" charset="-120"/>
              </a:rPr>
              <a:t>　</a:t>
            </a:r>
            <a:r>
              <a:rPr lang="en-US" altLang="ja-JP" b="0" i="0" kern="0" spc="150" dirty="0">
                <a:solidFill>
                  <a:schemeClr val="bg1"/>
                </a:solidFill>
                <a:latin typeface="Noto Serif JP Regular" pitchFamily="34" charset="0"/>
                <a:ea typeface="Noto Serif JP Regular" pitchFamily="34" charset="-122"/>
                <a:cs typeface="Noto Serif JP Regular" pitchFamily="34" charset="-120"/>
              </a:rPr>
              <a:t>以降のキャンセルは規定に則ったキャンセル料を頂戴いたします(P.45参照)。</a:t>
            </a:r>
          </a:p>
          <a:p>
            <a:pPr marL="285750" indent="-285750">
              <a:lnSpc>
                <a:spcPts val="3000"/>
              </a:lnSpc>
              <a:buFont typeface="システムフォント（レギュラー）"/>
              <a:buChar char="※"/>
            </a:pPr>
            <a:r>
              <a:rPr lang="ja-JP" altLang="en-US" kern="0" spc="150">
                <a:solidFill>
                  <a:schemeClr val="bg1"/>
                </a:solidFill>
                <a:latin typeface="Noto Serif JP Regular" pitchFamily="34" charset="0"/>
                <a:ea typeface="Noto Serif JP Regular" pitchFamily="34" charset="-122"/>
              </a:rPr>
              <a:t>「</a:t>
            </a:r>
            <a:r>
              <a:rPr lang="en-US" altLang="ja-JP" kern="0" spc="150" dirty="0">
                <a:solidFill>
                  <a:schemeClr val="bg1"/>
                </a:solidFill>
                <a:latin typeface="Noto Serif JP Regular" pitchFamily="34" charset="0"/>
                <a:ea typeface="Noto Serif JP Regular" pitchFamily="34" charset="-122"/>
              </a:rPr>
              <a:t>FULL</a:t>
            </a:r>
            <a:r>
              <a:rPr lang="ja-JP" altLang="en-US" kern="0" spc="150">
                <a:solidFill>
                  <a:schemeClr val="bg1"/>
                </a:solidFill>
                <a:latin typeface="Noto Serif JP Regular" pitchFamily="34" charset="0"/>
                <a:ea typeface="Noto Serif JP Regular" pitchFamily="34" charset="-122"/>
              </a:rPr>
              <a:t>」・「</a:t>
            </a:r>
            <a:r>
              <a:rPr lang="en-US" altLang="ja-JP" kern="0" spc="150" dirty="0">
                <a:solidFill>
                  <a:schemeClr val="bg1"/>
                </a:solidFill>
                <a:latin typeface="Noto Serif JP Regular" pitchFamily="34" charset="0"/>
                <a:ea typeface="Noto Serif JP Regular" pitchFamily="34" charset="-122"/>
              </a:rPr>
              <a:t>HALF</a:t>
            </a:r>
            <a:r>
              <a:rPr lang="ja-JP" altLang="en-US" kern="0" spc="150">
                <a:solidFill>
                  <a:schemeClr val="bg1"/>
                </a:solidFill>
                <a:latin typeface="Noto Serif JP Regular" pitchFamily="34" charset="0"/>
                <a:ea typeface="Noto Serif JP Regular" pitchFamily="34" charset="-122"/>
              </a:rPr>
              <a:t>」のいずれかの成約で問題ない場合は、</a:t>
            </a:r>
            <a:endParaRPr lang="en-US" altLang="ja-JP" kern="0" spc="150" dirty="0">
              <a:solidFill>
                <a:schemeClr val="bg1"/>
              </a:solidFill>
              <a:latin typeface="Noto Serif JP Regular" pitchFamily="34" charset="0"/>
              <a:ea typeface="Noto Serif JP Regular" pitchFamily="34" charset="-122"/>
            </a:endParaRPr>
          </a:p>
          <a:p>
            <a:pPr>
              <a:lnSpc>
                <a:spcPts val="3000"/>
              </a:lnSpc>
            </a:pPr>
            <a:r>
              <a:rPr lang="ja-JP" altLang="en-US" kern="0" spc="150">
                <a:solidFill>
                  <a:schemeClr val="bg1"/>
                </a:solidFill>
                <a:latin typeface="Noto Serif JP Regular" pitchFamily="34" charset="0"/>
                <a:ea typeface="Noto Serif JP Regular" pitchFamily="34" charset="-122"/>
              </a:rPr>
              <a:t>　 双方にチェックの上エントリーください。</a:t>
            </a:r>
            <a:endParaRPr lang="en-US" altLang="ja-JP" dirty="0">
              <a:solidFill>
                <a:schemeClr val="bg1"/>
              </a:solidFill>
            </a:endParaRPr>
          </a:p>
        </p:txBody>
      </p:sp>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5335250" y="2222500"/>
            <a:ext cx="2952750" cy="1685133"/>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5335250" y="3907633"/>
            <a:ext cx="2952750" cy="2043832"/>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5354300" y="5954571"/>
            <a:ext cx="2952750" cy="2054282"/>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5335250" y="7996153"/>
            <a:ext cx="2952750" cy="1712997"/>
          </a:xfrm>
          <a:prstGeom prst="rect">
            <a:avLst/>
          </a:prstGeom>
        </p:spPr>
      </p:pic>
      <p:pic>
        <p:nvPicPr>
          <p:cNvPr id="9" name="Object 8"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2382500" y="876300"/>
            <a:ext cx="5905500" cy="1333500"/>
          </a:xfrm>
          <a:prstGeom prst="rect">
            <a:avLst/>
          </a:prstGeom>
        </p:spPr>
      </p:pic>
      <p:pic>
        <p:nvPicPr>
          <p:cNvPr id="11" name="Object 10" descr="preencoded.png"/>
          <p:cNvPicPr>
            <a:picLocks/>
          </p:cNvPicPr>
          <p:nvPr/>
        </p:nvPicPr>
        <p:blipFill>
          <a:blip r:embed="rId15">
            <a:extLst>
              <a:ext uri="{96DAC541-7B7A-43D3-8B79-37D633B846F1}">
                <asvg:svgBlip xmlns:asvg="http://schemas.microsoft.com/office/drawing/2016/SVG/main" r:embed="rId16"/>
              </a:ext>
            </a:extLst>
          </a:blip>
          <a:srcRect/>
          <a:stretch/>
        </p:blipFill>
        <p:spPr>
          <a:xfrm>
            <a:off x="12144325" y="5766046"/>
            <a:ext cx="3456000" cy="2863639"/>
          </a:xfrm>
          <a:prstGeom prst="rect">
            <a:avLst/>
          </a:prstGeom>
        </p:spPr>
      </p:pic>
      <p:pic>
        <p:nvPicPr>
          <p:cNvPr id="12" name="Object 11" descr="preencoded.png"/>
          <p:cNvPicPr>
            <a:picLocks/>
          </p:cNvPicPr>
          <p:nvPr/>
        </p:nvPicPr>
        <p:blipFill>
          <a:blip r:embed="rId17">
            <a:extLst>
              <a:ext uri="{96DAC541-7B7A-43D3-8B79-37D633B846F1}">
                <asvg:svgBlip xmlns:asvg="http://schemas.microsoft.com/office/drawing/2016/SVG/main" r:embed="rId18"/>
              </a:ext>
            </a:extLst>
          </a:blip>
          <a:srcRect/>
          <a:stretch/>
        </p:blipFill>
        <p:spPr>
          <a:xfrm>
            <a:off x="12144325" y="3821179"/>
            <a:ext cx="3442550" cy="2661041"/>
          </a:xfrm>
          <a:prstGeom prst="rect">
            <a:avLst/>
          </a:prstGeom>
        </p:spPr>
      </p:pic>
      <p:pic>
        <p:nvPicPr>
          <p:cNvPr id="13" name="Object 12" descr="preencoded.png"/>
          <p:cNvPicPr>
            <a:picLocks/>
          </p:cNvPicPr>
          <p:nvPr/>
        </p:nvPicPr>
        <p:blipFill>
          <a:blip r:embed="rId19">
            <a:extLst>
              <a:ext uri="{96DAC541-7B7A-43D3-8B79-37D633B846F1}">
                <asvg:svgBlip xmlns:asvg="http://schemas.microsoft.com/office/drawing/2016/SVG/main" r:embed="rId20"/>
              </a:ext>
            </a:extLst>
          </a:blip>
          <a:srcRect/>
          <a:stretch/>
        </p:blipFill>
        <p:spPr>
          <a:xfrm>
            <a:off x="12144325" y="2222500"/>
            <a:ext cx="3456000" cy="2076130"/>
          </a:xfrm>
          <a:prstGeom prst="rect">
            <a:avLst/>
          </a:prstGeom>
        </p:spPr>
      </p:pic>
      <p:sp>
        <p:nvSpPr>
          <p:cNvPr id="31" name="Object30"/>
          <p:cNvSpPr/>
          <p:nvPr/>
        </p:nvSpPr>
        <p:spPr>
          <a:xfrm>
            <a:off x="15845593" y="2587444"/>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a:t>
            </a:r>
            <a:r>
              <a:rPr lang="en-US" sz="1600" kern="0" spc="158" dirty="0">
                <a:solidFill>
                  <a:srgbClr val="02022E"/>
                </a:solidFill>
                <a:latin typeface="Noto Serif JP Regular" pitchFamily="34" charset="0"/>
                <a:ea typeface="Noto Serif JP Regular" pitchFamily="34" charset="-122"/>
                <a:cs typeface="Noto Serif JP Regular" pitchFamily="34" charset="-120"/>
              </a:rPr>
              <a:t>10</a:t>
            </a:r>
            <a:r>
              <a:rPr lang="en-US" sz="1600" b="0" i="0" kern="0" spc="158" dirty="0">
                <a:solidFill>
                  <a:srgbClr val="02022E"/>
                </a:solidFill>
                <a:latin typeface="Noto Serif JP Regular" pitchFamily="34" charset="0"/>
                <a:ea typeface="Noto Serif JP Regular" pitchFamily="34" charset="-122"/>
                <a:cs typeface="Noto Serif JP Regular" pitchFamily="34" charset="-120"/>
              </a:rPr>
              <a:t>.23(月)</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10:00</a:t>
            </a:r>
            <a:endParaRPr lang="en-US" altLang="ja-JP" sz="1600" dirty="0">
              <a:solidFill>
                <a:srgbClr val="02022E"/>
              </a:solidFill>
            </a:endParaRPr>
          </a:p>
        </p:txBody>
      </p:sp>
      <p:sp>
        <p:nvSpPr>
          <p:cNvPr id="33" name="Object32"/>
          <p:cNvSpPr/>
          <p:nvPr/>
        </p:nvSpPr>
        <p:spPr>
          <a:xfrm>
            <a:off x="15838216" y="4480671"/>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a:t>
            </a:r>
            <a:r>
              <a:rPr lang="en-US" sz="1600" kern="0" spc="158" dirty="0">
                <a:solidFill>
                  <a:srgbClr val="02022E"/>
                </a:solidFill>
                <a:latin typeface="Noto Serif JP Regular" pitchFamily="34" charset="0"/>
                <a:ea typeface="Noto Serif JP Regular" pitchFamily="34" charset="-122"/>
                <a:cs typeface="Noto Serif JP Regular" pitchFamily="34" charset="-120"/>
              </a:rPr>
              <a:t>10</a:t>
            </a:r>
            <a:r>
              <a:rPr lang="en-US" sz="1600" b="0" i="0" kern="0" spc="158" dirty="0">
                <a:solidFill>
                  <a:srgbClr val="02022E"/>
                </a:solidFill>
                <a:latin typeface="Noto Serif JP Regular" pitchFamily="34" charset="0"/>
                <a:ea typeface="Noto Serif JP Regular" pitchFamily="34" charset="-122"/>
                <a:cs typeface="Noto Serif JP Regular" pitchFamily="34" charset="-120"/>
              </a:rPr>
              <a:t>.25(水)</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17:00</a:t>
            </a:r>
            <a:endParaRPr lang="en-US" altLang="ja-JP" sz="1600" dirty="0">
              <a:solidFill>
                <a:srgbClr val="02022E"/>
              </a:solidFill>
            </a:endParaRPr>
          </a:p>
        </p:txBody>
      </p:sp>
      <p:sp>
        <p:nvSpPr>
          <p:cNvPr id="35" name="Object34"/>
          <p:cNvSpPr/>
          <p:nvPr/>
        </p:nvSpPr>
        <p:spPr>
          <a:xfrm>
            <a:off x="15881553" y="6507373"/>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a:t>
            </a:r>
            <a:r>
              <a:rPr lang="en-US" sz="1600" kern="0" spc="158" dirty="0">
                <a:solidFill>
                  <a:srgbClr val="02022E"/>
                </a:solidFill>
                <a:latin typeface="Noto Serif JP Regular" pitchFamily="34" charset="0"/>
                <a:ea typeface="Noto Serif JP Regular" pitchFamily="34" charset="-122"/>
                <a:cs typeface="Noto Serif JP Regular" pitchFamily="34" charset="-120"/>
              </a:rPr>
              <a:t>10</a:t>
            </a:r>
            <a:r>
              <a:rPr lang="en-US" sz="1600" b="0" i="0" kern="0" spc="158" dirty="0">
                <a:solidFill>
                  <a:srgbClr val="02022E"/>
                </a:solidFill>
                <a:latin typeface="Noto Serif JP Regular" pitchFamily="34" charset="0"/>
                <a:ea typeface="Noto Serif JP Regular" pitchFamily="34" charset="-122"/>
                <a:cs typeface="Noto Serif JP Regular" pitchFamily="34" charset="-120"/>
              </a:rPr>
              <a:t>.</a:t>
            </a:r>
            <a:r>
              <a:rPr lang="en-US" sz="1600" kern="0" spc="158" dirty="0">
                <a:solidFill>
                  <a:srgbClr val="02022E"/>
                </a:solidFill>
                <a:latin typeface="Noto Serif JP Regular" pitchFamily="34" charset="0"/>
                <a:ea typeface="Noto Serif JP Regular" pitchFamily="34" charset="-122"/>
                <a:cs typeface="Noto Serif JP Regular" pitchFamily="34" charset="-120"/>
              </a:rPr>
              <a:t>27</a:t>
            </a:r>
            <a:r>
              <a:rPr lang="en-US" sz="1600" b="0" i="0" kern="0" spc="158" dirty="0">
                <a:solidFill>
                  <a:srgbClr val="02022E"/>
                </a:solidFill>
                <a:latin typeface="Noto Serif JP Regular" pitchFamily="34" charset="0"/>
                <a:ea typeface="Noto Serif JP Regular" pitchFamily="34" charset="-122"/>
                <a:cs typeface="Noto Serif JP Regular" pitchFamily="34" charset="-120"/>
              </a:rPr>
              <a:t>(金)</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13:00以降</a:t>
            </a:r>
          </a:p>
        </p:txBody>
      </p:sp>
      <p:sp>
        <p:nvSpPr>
          <p:cNvPr id="37" name="Object36"/>
          <p:cNvSpPr/>
          <p:nvPr/>
        </p:nvSpPr>
        <p:spPr>
          <a:xfrm>
            <a:off x="15862846" y="8433547"/>
            <a:ext cx="1971174" cy="964247"/>
          </a:xfrm>
          <a:prstGeom prst="rect">
            <a:avLst/>
          </a:prstGeom>
          <a:noFill/>
          <a:ln/>
        </p:spPr>
        <p:txBody>
          <a:bodyPr wrap="square" lIns="0" tIns="0" rIns="0" bIns="0" rtlCol="0" anchor="ctr" anchorCtr="0">
            <a:noAutofit/>
          </a:bodyPr>
          <a:lstStyle/>
          <a:p>
            <a:pPr algn="ctr">
              <a:lnSpc>
                <a:spcPts val="3150"/>
              </a:lnSpc>
            </a:pPr>
            <a:r>
              <a:rPr lang="en-US" sz="1600" b="0" i="0" kern="0" spc="158" dirty="0">
                <a:solidFill>
                  <a:srgbClr val="02022E"/>
                </a:solidFill>
                <a:latin typeface="Noto Serif JP Regular" pitchFamily="34" charset="0"/>
                <a:ea typeface="Noto Serif JP Regular" pitchFamily="34" charset="-122"/>
                <a:cs typeface="Noto Serif JP Regular" pitchFamily="34" charset="-120"/>
              </a:rPr>
              <a:t>2023.</a:t>
            </a:r>
            <a:r>
              <a:rPr lang="en-US" sz="1600" kern="0" spc="158" dirty="0">
                <a:solidFill>
                  <a:srgbClr val="02022E"/>
                </a:solidFill>
                <a:latin typeface="Noto Serif JP Regular" pitchFamily="34" charset="0"/>
                <a:ea typeface="Noto Serif JP Regular" pitchFamily="34" charset="-122"/>
                <a:cs typeface="Noto Serif JP Regular" pitchFamily="34" charset="-120"/>
              </a:rPr>
              <a:t>11</a:t>
            </a:r>
            <a:r>
              <a:rPr lang="en-US" sz="1600" b="0" i="0" kern="0" spc="158" dirty="0">
                <a:solidFill>
                  <a:srgbClr val="02022E"/>
                </a:solidFill>
                <a:latin typeface="Noto Serif JP Regular" pitchFamily="34" charset="0"/>
                <a:ea typeface="Noto Serif JP Regular" pitchFamily="34" charset="-122"/>
                <a:cs typeface="Noto Serif JP Regular" pitchFamily="34" charset="-120"/>
              </a:rPr>
              <a:t>.</a:t>
            </a: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30</a:t>
            </a:r>
            <a:r>
              <a:rPr lang="en-US" sz="1600" b="0" i="0" kern="0" spc="158" dirty="0">
                <a:solidFill>
                  <a:srgbClr val="02022E"/>
                </a:solidFill>
                <a:latin typeface="Noto Serif JP Regular" pitchFamily="34" charset="0"/>
                <a:ea typeface="Noto Serif JP Regular" pitchFamily="34" charset="-122"/>
                <a:cs typeface="Noto Serif JP Regular" pitchFamily="34" charset="-120"/>
              </a:rPr>
              <a:t>(木)</a:t>
            </a:r>
          </a:p>
          <a:p>
            <a:pPr algn="ctr">
              <a:lnSpc>
                <a:spcPts val="3150"/>
              </a:lnSpc>
            </a:pPr>
            <a:r>
              <a:rPr lang="en-US" altLang="ja-JP" sz="1600" b="0" i="0" kern="0" spc="158" dirty="0">
                <a:solidFill>
                  <a:srgbClr val="02022E"/>
                </a:solidFill>
                <a:latin typeface="Noto Serif JP Regular" pitchFamily="34" charset="0"/>
                <a:ea typeface="Noto Serif JP Regular" pitchFamily="34" charset="-122"/>
                <a:cs typeface="Noto Serif JP Regular" pitchFamily="34" charset="-120"/>
              </a:rPr>
              <a:t>17:00</a:t>
            </a:r>
            <a:endParaRPr lang="en-US" altLang="ja-JP" sz="1600" dirty="0">
              <a:solidFill>
                <a:srgbClr val="02022E"/>
              </a:solidFill>
            </a:endParaRPr>
          </a:p>
        </p:txBody>
      </p:sp>
      <p:sp>
        <p:nvSpPr>
          <p:cNvPr id="39" name="Object38"/>
          <p:cNvSpPr/>
          <p:nvPr/>
        </p:nvSpPr>
        <p:spPr>
          <a:xfrm>
            <a:off x="13192125" y="1238250"/>
            <a:ext cx="4324350" cy="609600"/>
          </a:xfrm>
          <a:prstGeom prst="rect">
            <a:avLst/>
          </a:prstGeom>
          <a:noFill/>
          <a:ln/>
        </p:spPr>
        <p:txBody>
          <a:bodyPr wrap="square" lIns="0" tIns="0" rIns="0" bIns="0" rtlCol="0" anchor="ctr" anchorCtr="0">
            <a:normAutofit/>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エントリースケジュール</a:t>
            </a:r>
            <a:endParaRPr lang="en-US" sz="2400">
              <a:solidFill>
                <a:srgbClr val="02022E"/>
              </a:solidFill>
            </a:endParaRPr>
          </a:p>
        </p:txBody>
      </p:sp>
      <p:sp>
        <p:nvSpPr>
          <p:cNvPr id="40" name="Object39"/>
          <p:cNvSpPr/>
          <p:nvPr/>
        </p:nvSpPr>
        <p:spPr>
          <a:xfrm>
            <a:off x="12423878" y="7040818"/>
            <a:ext cx="2930422" cy="739561"/>
          </a:xfrm>
          <a:prstGeom prst="rect">
            <a:avLst/>
          </a:prstGeom>
          <a:noFill/>
          <a:ln/>
        </p:spPr>
        <p:txBody>
          <a:bodyPr wrap="square" lIns="0" tIns="0" rIns="0" bIns="0" rtlCol="0" anchor="ctr" anchorCtr="0">
            <a:spAutoFit/>
          </a:bodyPr>
          <a:lstStyle/>
          <a:p>
            <a:pPr algn="ctr">
              <a:lnSpc>
                <a:spcPts val="3000"/>
              </a:lnSpc>
            </a:pPr>
            <a:r>
              <a:rPr lang="en-US" sz="1600" b="0" i="0" kern="0" spc="150">
                <a:solidFill>
                  <a:srgbClr val="02022E"/>
                </a:solidFill>
                <a:latin typeface="Noto Serif JP Regular" pitchFamily="34" charset="0"/>
                <a:ea typeface="Noto Serif JP Regular" pitchFamily="34" charset="-122"/>
                <a:cs typeface="Noto Serif JP Regular" pitchFamily="34" charset="-120"/>
              </a:rPr>
              <a:t>ご成約可否</a:t>
            </a:r>
          </a:p>
          <a:p>
            <a:pPr algn="ctr">
              <a:lnSpc>
                <a:spcPts val="3000"/>
              </a:lnSpc>
            </a:pPr>
            <a:r>
              <a:rPr lang="en-US" sz="1600" b="0" i="0" kern="0" spc="150">
                <a:solidFill>
                  <a:srgbClr val="02022E"/>
                </a:solidFill>
                <a:latin typeface="Noto Serif JP Regular" pitchFamily="34" charset="0"/>
                <a:ea typeface="Noto Serif JP Regular" pitchFamily="34" charset="-122"/>
                <a:cs typeface="Noto Serif JP Regular" pitchFamily="34" charset="-120"/>
              </a:rPr>
              <a:t>連絡</a:t>
            </a:r>
            <a:endParaRPr lang="en-US" sz="1600">
              <a:solidFill>
                <a:srgbClr val="02022E"/>
              </a:solidFill>
            </a:endParaRPr>
          </a:p>
        </p:txBody>
      </p:sp>
      <p:sp>
        <p:nvSpPr>
          <p:cNvPr id="41" name="Object40"/>
          <p:cNvSpPr/>
          <p:nvPr/>
        </p:nvSpPr>
        <p:spPr>
          <a:xfrm>
            <a:off x="12464550" y="4868166"/>
            <a:ext cx="2952750" cy="739561"/>
          </a:xfrm>
          <a:prstGeom prst="rect">
            <a:avLst/>
          </a:prstGeom>
          <a:noFill/>
          <a:ln/>
        </p:spPr>
        <p:txBody>
          <a:bodyPr wrap="square" lIns="0" tIns="0" rIns="0" bIns="0" rtlCol="0" anchor="ctr" anchorCtr="0">
            <a:spAutoFit/>
          </a:bodyPr>
          <a:lstStyle/>
          <a:p>
            <a:pPr algn="ctr">
              <a:lnSpc>
                <a:spcPts val="3000"/>
              </a:lnSpc>
            </a:pPr>
            <a:r>
              <a:rPr lang="en-US" sz="1600" b="0" i="0" kern="0" spc="15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1600" b="0" i="0" kern="0" spc="150">
                <a:solidFill>
                  <a:srgbClr val="02022E"/>
                </a:solidFill>
                <a:latin typeface="Noto Serif JP Regular" pitchFamily="34" charset="0"/>
                <a:ea typeface="Noto Serif JP Regular" pitchFamily="34" charset="-122"/>
                <a:cs typeface="Noto Serif JP Regular" pitchFamily="34" charset="-120"/>
              </a:rPr>
              <a:t>終了</a:t>
            </a:r>
            <a:endParaRPr lang="en-US" sz="1600">
              <a:solidFill>
                <a:srgbClr val="02022E"/>
              </a:solidFill>
            </a:endParaRPr>
          </a:p>
        </p:txBody>
      </p:sp>
      <p:sp>
        <p:nvSpPr>
          <p:cNvPr id="42" name="Object41"/>
          <p:cNvSpPr/>
          <p:nvPr/>
        </p:nvSpPr>
        <p:spPr>
          <a:xfrm>
            <a:off x="12443938" y="2807988"/>
            <a:ext cx="2930422" cy="732958"/>
          </a:xfrm>
          <a:prstGeom prst="rect">
            <a:avLst/>
          </a:prstGeom>
          <a:noFill/>
          <a:ln/>
        </p:spPr>
        <p:txBody>
          <a:bodyPr wrap="square" lIns="0" tIns="0" rIns="0" bIns="0" rtlCol="0" anchor="ctr" anchorCtr="0">
            <a:spAutoFit/>
          </a:bodyPr>
          <a:lstStyle/>
          <a:p>
            <a:pPr algn="ctr">
              <a:lnSpc>
                <a:spcPts val="3000"/>
              </a:lnSpc>
            </a:pPr>
            <a:r>
              <a:rPr lang="en-US" sz="1600" b="0" i="0" kern="0" spc="15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1600" b="0" i="0" kern="0" spc="150">
                <a:solidFill>
                  <a:srgbClr val="02022E"/>
                </a:solidFill>
                <a:latin typeface="Noto Serif JP Regular" pitchFamily="34" charset="0"/>
                <a:ea typeface="Noto Serif JP Regular" pitchFamily="34" charset="-122"/>
                <a:cs typeface="Noto Serif JP Regular" pitchFamily="34" charset="-120"/>
              </a:rPr>
              <a:t>開始</a:t>
            </a:r>
            <a:endParaRPr lang="en-US" sz="1600">
              <a:solidFill>
                <a:srgbClr val="02022E"/>
              </a:solidFill>
            </a:endParaRPr>
          </a:p>
        </p:txBody>
      </p:sp>
      <p:sp>
        <p:nvSpPr>
          <p:cNvPr id="45" name="Object44"/>
          <p:cNvSpPr/>
          <p:nvPr/>
        </p:nvSpPr>
        <p:spPr>
          <a:xfrm>
            <a:off x="12627768" y="8750457"/>
            <a:ext cx="2626315" cy="739561"/>
          </a:xfrm>
          <a:prstGeom prst="rect">
            <a:avLst/>
          </a:prstGeom>
          <a:noFill/>
          <a:ln/>
        </p:spPr>
        <p:txBody>
          <a:bodyPr wrap="square" lIns="0" tIns="0" rIns="0" bIns="0" rtlCol="0" anchor="ctr" anchorCtr="0">
            <a:spAutoFit/>
          </a:bodyPr>
          <a:lstStyle/>
          <a:p>
            <a:pPr algn="ctr">
              <a:lnSpc>
                <a:spcPts val="3000"/>
              </a:lnSpc>
            </a:pPr>
            <a:r>
              <a:rPr lang="en-US" sz="1600" b="0" i="0" kern="0" spc="150">
                <a:solidFill>
                  <a:srgbClr val="02022E"/>
                </a:solidFill>
                <a:latin typeface="Noto Serif JP Regular" pitchFamily="34" charset="0"/>
                <a:ea typeface="Noto Serif JP Regular" pitchFamily="34" charset="-122"/>
                <a:cs typeface="Noto Serif JP Regular" pitchFamily="34" charset="-120"/>
              </a:rPr>
              <a:t>成約枠の</a:t>
            </a:r>
          </a:p>
          <a:p>
            <a:pPr algn="ctr">
              <a:lnSpc>
                <a:spcPts val="3000"/>
              </a:lnSpc>
            </a:pPr>
            <a:r>
              <a:rPr lang="en-US" sz="1600" b="0" i="0" kern="0" spc="150">
                <a:solidFill>
                  <a:srgbClr val="02022E"/>
                </a:solidFill>
                <a:latin typeface="Noto Serif JP Regular" pitchFamily="34" charset="0"/>
                <a:ea typeface="Noto Serif JP Regular" pitchFamily="34" charset="-122"/>
                <a:cs typeface="Noto Serif JP Regular" pitchFamily="34" charset="-120"/>
              </a:rPr>
              <a:t>申込期日</a:t>
            </a:r>
            <a:endParaRPr lang="en-US" sz="1600">
              <a:solidFill>
                <a:srgbClr val="02022E"/>
              </a:solidFill>
            </a:endParaRPr>
          </a:p>
        </p:txBody>
      </p:sp>
      <p:sp>
        <p:nvSpPr>
          <p:cNvPr id="46" name="テキスト プレースホルダー 45">
            <a:extLst>
              <a:ext uri="{FF2B5EF4-FFF2-40B4-BE49-F238E27FC236}">
                <a16:creationId xmlns:a16="http://schemas.microsoft.com/office/drawing/2014/main" id="{9B4C4818-C6DE-FB00-E565-61AFF539D490}"/>
              </a:ext>
            </a:extLst>
          </p:cNvPr>
          <p:cNvSpPr>
            <a:spLocks noGrp="1"/>
          </p:cNvSpPr>
          <p:nvPr>
            <p:ph type="body" sz="quarter" idx="10"/>
          </p:nvPr>
        </p:nvSpPr>
        <p:spPr>
          <a:xfrm>
            <a:off x="674805" y="129266"/>
            <a:ext cx="3258840" cy="639762"/>
          </a:xfrm>
        </p:spPr>
        <p:txBody>
          <a:bodyPr/>
          <a:lstStyle/>
          <a:p>
            <a:r>
              <a:rPr lang="ja-JP" altLang="en-US"/>
              <a:t>エントリー</a:t>
            </a:r>
          </a:p>
        </p:txBody>
      </p:sp>
      <p:sp>
        <p:nvSpPr>
          <p:cNvPr id="47" name="テキスト プレースホルダー 46">
            <a:extLst>
              <a:ext uri="{FF2B5EF4-FFF2-40B4-BE49-F238E27FC236}">
                <a16:creationId xmlns:a16="http://schemas.microsoft.com/office/drawing/2014/main" id="{C2E4C109-1EA7-271A-9470-7084DD9A5EF1}"/>
              </a:ext>
            </a:extLst>
          </p:cNvPr>
          <p:cNvSpPr>
            <a:spLocks noGrp="1"/>
          </p:cNvSpPr>
          <p:nvPr>
            <p:ph type="body" sz="quarter" idx="11"/>
          </p:nvPr>
        </p:nvSpPr>
        <p:spPr>
          <a:xfrm>
            <a:off x="4071667" y="126167"/>
            <a:ext cx="14024945" cy="639762"/>
          </a:xfrm>
        </p:spPr>
        <p:txBody>
          <a:bodyPr/>
          <a:lstStyle/>
          <a:p>
            <a:r>
              <a:rPr lang="en-US" altLang="ja-JP" dirty="0"/>
              <a:t>2024</a:t>
            </a:r>
            <a:r>
              <a:rPr lang="ja-JP" altLang="en-US"/>
              <a:t>年</a:t>
            </a:r>
            <a:r>
              <a:rPr lang="en-US" altLang="ja-JP" dirty="0"/>
              <a:t>1</a:t>
            </a:r>
            <a:r>
              <a:rPr lang="ja-JP" altLang="en-US"/>
              <a:t>月から</a:t>
            </a:r>
            <a:r>
              <a:rPr lang="en-US" altLang="ja-JP" dirty="0"/>
              <a:t>3</a:t>
            </a:r>
            <a:r>
              <a:rPr lang="ja-JP" altLang="en-US"/>
              <a:t>月の広告枠に関して、通常販売開始前に各社様から希望の出稿枠を募るエントリーを実施いたします</a:t>
            </a:r>
            <a:endParaRPr lang="ja-JP" altLang="en-US" sz="1050"/>
          </a:p>
        </p:txBody>
      </p:sp>
      <p:sp>
        <p:nvSpPr>
          <p:cNvPr id="15" name="Object18">
            <a:extLst>
              <a:ext uri="{FF2B5EF4-FFF2-40B4-BE49-F238E27FC236}">
                <a16:creationId xmlns:a16="http://schemas.microsoft.com/office/drawing/2014/main" id="{4BD81522-8BED-8319-B2C4-12C47C0C83A4}"/>
              </a:ext>
            </a:extLst>
          </p:cNvPr>
          <p:cNvSpPr/>
          <p:nvPr/>
        </p:nvSpPr>
        <p:spPr>
          <a:xfrm>
            <a:off x="590549" y="1223190"/>
            <a:ext cx="11363325" cy="1667059"/>
          </a:xfrm>
          <a:prstGeom prst="rect">
            <a:avLst/>
          </a:prstGeom>
          <a:noFill/>
          <a:ln/>
        </p:spPr>
        <p:txBody>
          <a:bodyPr wrap="square" lIns="0" tIns="0" rIns="0" bIns="0" rtlCol="0" anchor="ctr" anchorCtr="0">
            <a:spAutoFit/>
          </a:bodyPr>
          <a:lstStyle/>
          <a:p>
            <a:pPr>
              <a:lnSpc>
                <a:spcPts val="3000"/>
              </a:lnSpc>
            </a:pPr>
            <a:r>
              <a:rPr lang="ja-JP" altLang="en-US" sz="2800" kern="0" spc="240">
                <a:solidFill>
                  <a:srgbClr val="FFFFFF"/>
                </a:solidFill>
                <a:latin typeface="Noto Serif JP Regular" pitchFamily="34" charset="0"/>
                <a:ea typeface="Noto Serif JP Regular" pitchFamily="34" charset="-122"/>
                <a:cs typeface="Noto Serif JP Regular" pitchFamily="34" charset="-120"/>
              </a:rPr>
              <a:t>・</a:t>
            </a:r>
            <a:r>
              <a:rPr lang="en-US" altLang="ja-JP" sz="2800" b="0" i="0" kern="0" spc="240" dirty="0">
                <a:solidFill>
                  <a:srgbClr val="FFFFFF"/>
                </a:solidFill>
                <a:latin typeface="Noto Serif JP Regular" pitchFamily="34" charset="0"/>
                <a:ea typeface="Noto Serif JP Regular" pitchFamily="34" charset="-122"/>
                <a:cs typeface="Noto Serif JP Regular" pitchFamily="34" charset="-120"/>
              </a:rPr>
              <a:t>エントリー方法</a:t>
            </a:r>
            <a:endParaRPr lang="en-US" altLang="ja-JP" sz="2800" dirty="0"/>
          </a:p>
          <a:p>
            <a:pPr algn="l">
              <a:lnSpc>
                <a:spcPct val="200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以下URLより必要事項をご入力の上、お申し込みください。</a:t>
            </a:r>
          </a:p>
          <a:p>
            <a:pPr algn="l">
              <a:lnSpc>
                <a:spcPts val="3000"/>
              </a:lnSpc>
            </a:pPr>
            <a:endParaRPr lang="en-US" kern="0" spc="150" dirty="0">
              <a:solidFill>
                <a:srgbClr val="FFFFFF"/>
              </a:solidFill>
              <a:latin typeface="Noto Serif JP Regular" pitchFamily="34" charset="0"/>
              <a:ea typeface="Noto Serif JP Regular" pitchFamily="34" charset="-122"/>
            </a:endParaRPr>
          </a:p>
          <a:p>
            <a:pPr>
              <a:lnSpc>
                <a:spcPts val="3000"/>
              </a:lnSpc>
            </a:pPr>
            <a:r>
              <a:rPr lang="en-US" altLang="ja-JP" sz="1800" kern="0" spc="150" dirty="0">
                <a:solidFill>
                  <a:schemeClr val="bg1"/>
                </a:solidFill>
                <a:highlight>
                  <a:srgbClr val="2F3B6C"/>
                </a:highlight>
                <a:latin typeface="Noto Serif JP Regular" pitchFamily="34" charset="0"/>
                <a:ea typeface="Noto Serif JP Regular" pitchFamily="34" charset="-122"/>
                <a:cs typeface="Noto Serif JP Regular" pitchFamily="34" charset="-120"/>
                <a:hlinkClick r:id="rId21">
                  <a:extLst>
                    <a:ext uri="{A12FA001-AC4F-418D-AE19-62706E023703}">
                      <ahyp:hlinkClr xmlns:ahyp="http://schemas.microsoft.com/office/drawing/2018/hyperlinkcolor" val="tx"/>
                    </a:ext>
                  </a:extLst>
                </a:hlinkClick>
              </a:rPr>
              <a:t>https://order.tokyo-prime.jp/normal</a:t>
            </a:r>
            <a:endParaRPr lang="en-US" altLang="ja-JP" sz="1800" kern="0" spc="150" dirty="0">
              <a:solidFill>
                <a:schemeClr val="bg1"/>
              </a:solidFill>
              <a:highlight>
                <a:srgbClr val="2F3B6C"/>
              </a:highlight>
              <a:latin typeface="Noto Serif JP Regular" pitchFamily="34" charset="0"/>
              <a:ea typeface="Noto Serif JP Regular" pitchFamily="34" charset="-122"/>
              <a:cs typeface="Noto Serif JP Regular" pitchFamily="34" charset="-120"/>
            </a:endParaRPr>
          </a:p>
        </p:txBody>
      </p:sp>
      <p:sp>
        <p:nvSpPr>
          <p:cNvPr id="16" name="Object29">
            <a:extLst>
              <a:ext uri="{FF2B5EF4-FFF2-40B4-BE49-F238E27FC236}">
                <a16:creationId xmlns:a16="http://schemas.microsoft.com/office/drawing/2014/main" id="{1A00D1CC-859C-9BFB-5308-8FAB552E5C08}"/>
              </a:ext>
            </a:extLst>
          </p:cNvPr>
          <p:cNvSpPr/>
          <p:nvPr/>
        </p:nvSpPr>
        <p:spPr>
          <a:xfrm>
            <a:off x="590548" y="3459172"/>
            <a:ext cx="9832174" cy="859851"/>
          </a:xfrm>
          <a:prstGeom prst="rect">
            <a:avLst/>
          </a:prstGeom>
          <a:noFill/>
          <a:ln/>
        </p:spPr>
        <p:txBody>
          <a:bodyPr wrap="square" lIns="0" tIns="0" rIns="0" bIns="0" rtlCol="0" anchor="ctr" anchorCtr="0">
            <a:spAutoFit/>
          </a:bodyPr>
          <a:lstStyle/>
          <a:p>
            <a:pPr>
              <a:lnSpc>
                <a:spcPts val="3000"/>
              </a:lnSpc>
            </a:pPr>
            <a:r>
              <a:rPr lang="ja-JP" altLang="en-US" sz="2800" kern="0" spc="240">
                <a:solidFill>
                  <a:schemeClr val="bg1"/>
                </a:solidFill>
                <a:latin typeface="Noto Serif JP Regular" pitchFamily="34" charset="0"/>
                <a:ea typeface="Noto Serif JP Regular" pitchFamily="34" charset="-122"/>
                <a:cs typeface="Noto Serif JP Regular" pitchFamily="34" charset="-120"/>
              </a:rPr>
              <a:t>・</a:t>
            </a:r>
            <a:r>
              <a:rPr lang="en-US" altLang="ja-JP" sz="2800" b="0" i="0" kern="0" spc="240" dirty="0">
                <a:solidFill>
                  <a:schemeClr val="bg1"/>
                </a:solidFill>
                <a:latin typeface="Noto Serif JP Regular" pitchFamily="34" charset="0"/>
                <a:ea typeface="Noto Serif JP Regular" pitchFamily="34" charset="-122"/>
                <a:cs typeface="Noto Serif JP Regular" pitchFamily="34" charset="-120"/>
              </a:rPr>
              <a:t>エントリー終了後の販売方法</a:t>
            </a:r>
            <a:endParaRPr lang="en-US" altLang="ja-JP" sz="2800" dirty="0">
              <a:solidFill>
                <a:schemeClr val="bg1"/>
              </a:solidFill>
            </a:endParaRPr>
          </a:p>
          <a:p>
            <a:pPr algn="l">
              <a:lnSpc>
                <a:spcPct val="200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11月6日(月</a:t>
            </a:r>
            <a:r>
              <a:rPr lang="en-US" kern="0" spc="150" dirty="0">
                <a:solidFill>
                  <a:schemeClr val="bg1"/>
                </a:solidFill>
                <a:latin typeface="Noto Serif JP Regular" pitchFamily="34" charset="0"/>
                <a:ea typeface="Noto Serif JP Regular" pitchFamily="34" charset="-122"/>
                <a:cs typeface="Noto Serif JP Regular" pitchFamily="34" charset="-120"/>
              </a:rPr>
              <a:t>)</a:t>
            </a:r>
            <a:r>
              <a:rPr lang="en-US" b="0" i="0" kern="0" spc="150" dirty="0">
                <a:solidFill>
                  <a:schemeClr val="bg1"/>
                </a:solidFill>
                <a:latin typeface="Noto Serif JP Regular" pitchFamily="34" charset="0"/>
                <a:ea typeface="Noto Serif JP Regular" pitchFamily="34" charset="-122"/>
                <a:cs typeface="Noto Serif JP Regular" pitchFamily="34" charset="-120"/>
              </a:rPr>
              <a:t>10時以降</a:t>
            </a:r>
            <a:r>
              <a:rPr lang="en-US" b="0" i="0" kern="0" spc="150" dirty="0">
                <a:solidFill>
                  <a:srgbClr val="FFFFFF"/>
                </a:solidFill>
                <a:latin typeface="Noto Serif JP Regular" pitchFamily="34" charset="0"/>
                <a:ea typeface="Noto Serif JP Regular" pitchFamily="34" charset="-122"/>
                <a:cs typeface="Noto Serif JP Regular" pitchFamily="34" charset="-120"/>
              </a:rPr>
              <a:t>、空き枠に対する仮押さえ・申込の受付を開始致します。</a:t>
            </a:r>
            <a:endParaRPr lang="en-US" dirty="0"/>
          </a:p>
        </p:txBody>
      </p:sp>
      <p:sp>
        <p:nvSpPr>
          <p:cNvPr id="23" name="Object17">
            <a:extLst>
              <a:ext uri="{FF2B5EF4-FFF2-40B4-BE49-F238E27FC236}">
                <a16:creationId xmlns:a16="http://schemas.microsoft.com/office/drawing/2014/main" id="{97E04439-124B-90B6-0541-8A9E3F9B2A96}"/>
              </a:ext>
            </a:extLst>
          </p:cNvPr>
          <p:cNvSpPr/>
          <p:nvPr/>
        </p:nvSpPr>
        <p:spPr>
          <a:xfrm>
            <a:off x="590548" y="4892012"/>
            <a:ext cx="3456000" cy="503802"/>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・注意事項</a:t>
            </a:r>
            <a:endParaRPr lang="en-US" sz="2800"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02022E"/>
        </a:solidFill>
        <a:effectLst/>
      </p:bgPr>
    </p:bg>
    <p:spTree>
      <p:nvGrpSpPr>
        <p:cNvPr id="1" name=""/>
        <p:cNvGrpSpPr/>
        <p:nvPr/>
      </p:nvGrpSpPr>
      <p:grpSpPr>
        <a:xfrm>
          <a:off x="0" y="0"/>
          <a:ext cx="0" cy="0"/>
          <a:chOff x="0" y="0"/>
          <a:chExt cx="0" cy="0"/>
        </a:xfrm>
      </p:grpSpPr>
      <p:pic>
        <p:nvPicPr>
          <p:cNvPr id="3" name="図 2" descr="屋内, テーブル, 座る, 机 が含まれている画像&#10;&#10;自動的に生成された説明">
            <a:extLst>
              <a:ext uri="{FF2B5EF4-FFF2-40B4-BE49-F238E27FC236}">
                <a16:creationId xmlns:a16="http://schemas.microsoft.com/office/drawing/2014/main" id="{5BC583AE-CB85-38B8-0291-8062DA8BBD71}"/>
              </a:ext>
            </a:extLst>
          </p:cNvPr>
          <p:cNvPicPr>
            <a:picLocks noChangeAspect="1"/>
          </p:cNvPicPr>
          <p:nvPr/>
        </p:nvPicPr>
        <p:blipFill>
          <a:blip r:embed="rId3"/>
          <a:stretch>
            <a:fillRect/>
          </a:stretch>
        </p:blipFill>
        <p:spPr>
          <a:xfrm>
            <a:off x="0" y="0"/>
            <a:ext cx="18278475" cy="10287000"/>
          </a:xfrm>
          <a:prstGeom prst="rect">
            <a:avLst/>
          </a:prstGeom>
        </p:spPr>
      </p:pic>
      <p:pic>
        <p:nvPicPr>
          <p:cNvPr id="11" name="Object 2" descr="preencoded.png">
            <a:extLst>
              <a:ext uri="{FF2B5EF4-FFF2-40B4-BE49-F238E27FC236}">
                <a16:creationId xmlns:a16="http://schemas.microsoft.com/office/drawing/2014/main" id="{1868656B-2543-EB72-057A-D0E616B4339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C4E32B89-3000-C100-0757-D3D896D9761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48" cy="419100"/>
          </a:xfrm>
          <a:prstGeom prst="rect">
            <a:avLst/>
          </a:prstGeom>
        </p:spPr>
      </p:pic>
      <p:sp>
        <p:nvSpPr>
          <p:cNvPr id="13" name="テキスト ボックス 12">
            <a:extLst>
              <a:ext uri="{FF2B5EF4-FFF2-40B4-BE49-F238E27FC236}">
                <a16:creationId xmlns:a16="http://schemas.microsoft.com/office/drawing/2014/main" id="{9BFDA4A4-0040-75DD-83E0-8D06A7D39ADB}"/>
              </a:ext>
            </a:extLst>
          </p:cNvPr>
          <p:cNvSpPr txBox="1"/>
          <p:nvPr/>
        </p:nvSpPr>
        <p:spPr>
          <a:xfrm>
            <a:off x="17490125" y="9840602"/>
            <a:ext cx="309700" cy="369332"/>
          </a:xfrm>
          <a:prstGeom prst="rect">
            <a:avLst/>
          </a:prstGeom>
          <a:noFill/>
        </p:spPr>
        <p:txBody>
          <a:bodyPr wrap="none" rtlCol="0">
            <a:spAutoFit/>
          </a:bodyPr>
          <a:lstStyle/>
          <a:p>
            <a:pPr algn="ctr"/>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pPr algn="ctr"/>
              <a:t>6</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3FDAA9C6-8B92-B2A7-0B50-71A6CA1DFB27}"/>
              </a:ext>
            </a:extLst>
          </p:cNvPr>
          <p:cNvSpPr/>
          <p:nvPr/>
        </p:nvSpPr>
        <p:spPr>
          <a:xfrm>
            <a:off x="831273" y="8390520"/>
            <a:ext cx="5126182" cy="876300"/>
          </a:xfrm>
          <a:prstGeom prst="rect">
            <a:avLst/>
          </a:prstGeom>
          <a:noFill/>
          <a:ln/>
        </p:spPr>
        <p:txBody>
          <a:bodyPr wrap="square" lIns="0" tIns="0" rIns="0" bIns="0" rtlCol="0" anchor="t">
            <a:noAutofit/>
          </a:bodyPr>
          <a:lstStyle/>
          <a:p>
            <a:pPr algn="ctr">
              <a:lnSpc>
                <a:spcPts val="5625"/>
              </a:lnSpc>
            </a:pPr>
            <a:r>
              <a:rPr lang="en-US" altLang="ja-JP" sz="5400" kern="0" spc="816">
                <a:solidFill>
                  <a:srgbClr val="FFFFFF"/>
                </a:solidFill>
                <a:latin typeface="Noto Serif JP Regular" pitchFamily="34" charset="0"/>
                <a:ea typeface="Noto Serif JP Regular" pitchFamily="34" charset="-122"/>
                <a:cs typeface="Noto Serif JP Regular" pitchFamily="34" charset="-120"/>
              </a:rPr>
              <a:t>メディア概要</a:t>
            </a:r>
            <a:endParaRPr lang="en-US" sz="5400"/>
          </a:p>
        </p:txBody>
      </p:sp>
      <p:sp>
        <p:nvSpPr>
          <p:cNvPr id="15" name="Object5">
            <a:extLst>
              <a:ext uri="{FF2B5EF4-FFF2-40B4-BE49-F238E27FC236}">
                <a16:creationId xmlns:a16="http://schemas.microsoft.com/office/drawing/2014/main" id="{54D4B32B-FAAB-6250-1973-4B4FC49E9C10}"/>
              </a:ext>
            </a:extLst>
          </p:cNvPr>
          <p:cNvSpPr/>
          <p:nvPr/>
        </p:nvSpPr>
        <p:spPr>
          <a:xfrm>
            <a:off x="1044321" y="7761489"/>
            <a:ext cx="1255534" cy="335798"/>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2</a:t>
            </a:r>
            <a:endParaRPr lang="en-US" sz="24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66700"/>
            <a:ext cx="386507" cy="386497"/>
          </a:xfrm>
          <a:prstGeom prst="rect">
            <a:avLst/>
          </a:prstGeom>
        </p:spPr>
      </p:pic>
      <p:pic>
        <p:nvPicPr>
          <p:cNvPr id="5" name="Object 4"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133475" y="2914650"/>
            <a:ext cx="728663" cy="552450"/>
          </a:xfrm>
          <a:prstGeom prst="rect">
            <a:avLst/>
          </a:prstGeom>
        </p:spPr>
      </p:pic>
      <p:pic>
        <p:nvPicPr>
          <p:cNvPr id="7" name="Object 6"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981075" y="1619250"/>
            <a:ext cx="863798" cy="409958"/>
          </a:xfrm>
          <a:prstGeom prst="rect">
            <a:avLst/>
          </a:prstGeom>
        </p:spPr>
      </p:pic>
      <p:sp>
        <p:nvSpPr>
          <p:cNvPr id="53" name="テキスト プレースホルダー 52">
            <a:extLst>
              <a:ext uri="{FF2B5EF4-FFF2-40B4-BE49-F238E27FC236}">
                <a16:creationId xmlns:a16="http://schemas.microsoft.com/office/drawing/2014/main" id="{C8B16301-4B18-737C-E085-6F9173B10623}"/>
              </a:ext>
            </a:extLst>
          </p:cNvPr>
          <p:cNvSpPr>
            <a:spLocks noGrp="1"/>
          </p:cNvSpPr>
          <p:nvPr>
            <p:ph type="body" sz="quarter" idx="10"/>
          </p:nvPr>
        </p:nvSpPr>
        <p:spPr>
          <a:xfrm>
            <a:off x="674803" y="129266"/>
            <a:ext cx="15339553" cy="639762"/>
          </a:xfrm>
        </p:spPr>
        <p:txBody>
          <a:bodyPr/>
          <a:lstStyle/>
          <a:p>
            <a:r>
              <a:rPr lang="ja-JP" altLang="en-US"/>
              <a:t>東京および国内設置台数</a:t>
            </a:r>
            <a:r>
              <a:rPr lang="es-ES" altLang="ja-JP" dirty="0"/>
              <a:t>No.1</a:t>
            </a:r>
            <a:r>
              <a:rPr lang="ja-JP" altLang="en-US"/>
              <a:t>のタクシーサイネージメディア</a:t>
            </a:r>
          </a:p>
        </p:txBody>
      </p:sp>
      <p:sp>
        <p:nvSpPr>
          <p:cNvPr id="54" name="テキスト プレースホルダー 53">
            <a:extLst>
              <a:ext uri="{FF2B5EF4-FFF2-40B4-BE49-F238E27FC236}">
                <a16:creationId xmlns:a16="http://schemas.microsoft.com/office/drawing/2014/main" id="{E697E690-107F-FCFF-AD84-FF183FDB7FC6}"/>
              </a:ext>
            </a:extLst>
          </p:cNvPr>
          <p:cNvSpPr>
            <a:spLocks noGrp="1"/>
          </p:cNvSpPr>
          <p:nvPr>
            <p:ph type="body" sz="quarter" idx="11"/>
          </p:nvPr>
        </p:nvSpPr>
        <p:spPr>
          <a:xfrm>
            <a:off x="12764530" y="128710"/>
            <a:ext cx="5517817" cy="639762"/>
          </a:xfrm>
        </p:spPr>
        <p:txBody>
          <a:bodyPr/>
          <a:lstStyle/>
          <a:p>
            <a:r>
              <a:rPr lang="ja-JP" altLang="en-US"/>
              <a:t>全国</a:t>
            </a:r>
            <a:r>
              <a:rPr lang="en-US" altLang="ja-JP" dirty="0"/>
              <a:t>32</a:t>
            </a:r>
            <a:r>
              <a:rPr lang="ja-JP" altLang="en-US"/>
              <a:t>都道府県にて展開をしております。</a:t>
            </a:r>
          </a:p>
        </p:txBody>
      </p:sp>
      <p:pic>
        <p:nvPicPr>
          <p:cNvPr id="2" name="図 1">
            <a:extLst>
              <a:ext uri="{FF2B5EF4-FFF2-40B4-BE49-F238E27FC236}">
                <a16:creationId xmlns:a16="http://schemas.microsoft.com/office/drawing/2014/main" id="{5795AA17-1C49-0F01-0C85-F5E8C2663C09}"/>
              </a:ext>
            </a:extLst>
          </p:cNvPr>
          <p:cNvPicPr>
            <a:picLocks noChangeAspect="1"/>
          </p:cNvPicPr>
          <p:nvPr/>
        </p:nvPicPr>
        <p:blipFill>
          <a:blip r:embed="rId9"/>
          <a:stretch>
            <a:fillRect/>
          </a:stretch>
        </p:blipFill>
        <p:spPr>
          <a:xfrm>
            <a:off x="9959968" y="1126781"/>
            <a:ext cx="7772400" cy="7913374"/>
          </a:xfrm>
          <a:prstGeom prst="rect">
            <a:avLst/>
          </a:prstGeom>
        </p:spPr>
      </p:pic>
      <p:pic>
        <p:nvPicPr>
          <p:cNvPr id="25" name="Object 8" descr="preencoded.png">
            <a:extLst>
              <a:ext uri="{FF2B5EF4-FFF2-40B4-BE49-F238E27FC236}">
                <a16:creationId xmlns:a16="http://schemas.microsoft.com/office/drawing/2014/main" id="{6B764794-5EC3-2F9D-E0FC-488C9E8FA90F}"/>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9667112" y="1594572"/>
            <a:ext cx="2793547" cy="509588"/>
          </a:xfrm>
          <a:prstGeom prst="rect">
            <a:avLst/>
          </a:prstGeom>
        </p:spPr>
      </p:pic>
      <p:sp>
        <p:nvSpPr>
          <p:cNvPr id="26" name="Object9">
            <a:extLst>
              <a:ext uri="{FF2B5EF4-FFF2-40B4-BE49-F238E27FC236}">
                <a16:creationId xmlns:a16="http://schemas.microsoft.com/office/drawing/2014/main" id="{3BA27849-694E-ECBE-D75F-B99D05F91B09}"/>
              </a:ext>
            </a:extLst>
          </p:cNvPr>
          <p:cNvSpPr/>
          <p:nvPr/>
        </p:nvSpPr>
        <p:spPr>
          <a:xfrm>
            <a:off x="2238375" y="1540762"/>
            <a:ext cx="7104408" cy="645433"/>
          </a:xfrm>
          <a:prstGeom prst="rect">
            <a:avLst/>
          </a:prstGeom>
          <a:noFill/>
          <a:ln/>
        </p:spPr>
        <p:txBody>
          <a:bodyPr wrap="square" lIns="0" tIns="0" rIns="0" bIns="0" rtlCol="0" anchor="t">
            <a:spAutoFit/>
          </a:bodyPr>
          <a:lstStyle/>
          <a:p>
            <a:pPr>
              <a:lnSpc>
                <a:spcPts val="4800"/>
              </a:lnSpc>
            </a:pPr>
            <a:r>
              <a:rPr lang="en-US" sz="3200" kern="0" spc="240">
                <a:solidFill>
                  <a:schemeClr val="bg1"/>
                </a:solidFill>
                <a:latin typeface="Noto Serif JP" panose="02020400000000000000" pitchFamily="18" charset="-128"/>
                <a:ea typeface="Noto Serif JP" panose="02020400000000000000" pitchFamily="18" charset="-128"/>
                <a:cs typeface="Noto Serif JP Regular" pitchFamily="34" charset="-120"/>
              </a:rPr>
              <a:t>サイネージ導入台数 </a:t>
            </a:r>
            <a:r>
              <a:rPr lang="en-US" altLang="ja-JP" sz="6000" kern="0" spc="300">
                <a:solidFill>
                  <a:srgbClr val="A48C59"/>
                </a:solidFill>
                <a:latin typeface="Noto Serif JP" panose="02020400000000000000" pitchFamily="18" charset="-128"/>
                <a:ea typeface="Noto Serif JP" panose="02020400000000000000" pitchFamily="18" charset="-128"/>
                <a:cs typeface="Noto Serif JP Medium" pitchFamily="34" charset="-120"/>
              </a:rPr>
              <a:t>67,000</a:t>
            </a:r>
            <a:r>
              <a:rPr lang="en-US" altLang="ja-JP" sz="2400" kern="0" spc="240">
                <a:solidFill>
                  <a:schemeClr val="bg1"/>
                </a:solidFill>
                <a:latin typeface="Noto Serif JP" panose="02020400000000000000" pitchFamily="18" charset="-128"/>
                <a:ea typeface="Noto Serif JP" panose="02020400000000000000" pitchFamily="18" charset="-128"/>
                <a:cs typeface="Noto Serif JP Medium" pitchFamily="34" charset="-120"/>
              </a:rPr>
              <a:t>台</a:t>
            </a:r>
            <a:endParaRPr lang="en-US" altLang="ja-JP" sz="2400">
              <a:solidFill>
                <a:schemeClr val="bg1"/>
              </a:solidFill>
              <a:latin typeface="Noto Serif JP" panose="02020400000000000000" pitchFamily="18" charset="-128"/>
              <a:ea typeface="Noto Serif JP" panose="02020400000000000000" pitchFamily="18" charset="-128"/>
            </a:endParaRPr>
          </a:p>
        </p:txBody>
      </p:sp>
      <p:sp>
        <p:nvSpPr>
          <p:cNvPr id="27" name="Object10">
            <a:extLst>
              <a:ext uri="{FF2B5EF4-FFF2-40B4-BE49-F238E27FC236}">
                <a16:creationId xmlns:a16="http://schemas.microsoft.com/office/drawing/2014/main" id="{A425FA32-5DCE-BA07-233F-A27DB6B4F69D}"/>
              </a:ext>
            </a:extLst>
          </p:cNvPr>
          <p:cNvSpPr/>
          <p:nvPr/>
        </p:nvSpPr>
        <p:spPr>
          <a:xfrm>
            <a:off x="2238375" y="2831661"/>
            <a:ext cx="8315971" cy="645433"/>
          </a:xfrm>
          <a:prstGeom prst="rect">
            <a:avLst/>
          </a:prstGeom>
          <a:noFill/>
          <a:ln/>
        </p:spPr>
        <p:txBody>
          <a:bodyPr wrap="square" lIns="0" tIns="0" rIns="0" bIns="0" rtlCol="0" anchor="t">
            <a:spAutoFit/>
          </a:bodyPr>
          <a:lstStyle/>
          <a:p>
            <a:pPr>
              <a:lnSpc>
                <a:spcPts val="4800"/>
              </a:lnSpc>
            </a:pPr>
            <a:r>
              <a:rPr lang="en-US" sz="3200" kern="0" spc="240" dirty="0">
                <a:solidFill>
                  <a:schemeClr val="bg1"/>
                </a:solidFill>
                <a:latin typeface="Noto Serif JP" panose="02020400000000000000" pitchFamily="18" charset="-128"/>
                <a:ea typeface="Noto Serif JP" panose="02020400000000000000" pitchFamily="18" charset="-128"/>
                <a:cs typeface="Noto Serif JP Regular" pitchFamily="34" charset="-120"/>
              </a:rPr>
              <a:t>月間リーチ数  </a:t>
            </a:r>
            <a:r>
              <a:rPr lang="en-US" altLang="ja-JP" sz="6000" kern="0" spc="300" dirty="0">
                <a:solidFill>
                  <a:srgbClr val="A48C59"/>
                </a:solidFill>
                <a:latin typeface="Noto Serif JP" panose="02020400000000000000" pitchFamily="18" charset="-128"/>
                <a:ea typeface="Noto Serif JP" panose="02020400000000000000" pitchFamily="18" charset="-128"/>
                <a:cs typeface="Noto Serif JP Medium" pitchFamily="34" charset="-120"/>
              </a:rPr>
              <a:t>33,500,000</a:t>
            </a:r>
            <a:r>
              <a:rPr lang="en-US" altLang="ja-JP"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人〜</a:t>
            </a:r>
            <a:endParaRPr lang="en-US" altLang="ja-JP" sz="2400" dirty="0">
              <a:solidFill>
                <a:schemeClr val="bg1"/>
              </a:solidFill>
              <a:latin typeface="Noto Serif JP" panose="02020400000000000000" pitchFamily="18" charset="-128"/>
              <a:ea typeface="Noto Serif JP" panose="02020400000000000000" pitchFamily="18" charset="-128"/>
            </a:endParaRPr>
          </a:p>
        </p:txBody>
      </p:sp>
      <p:sp>
        <p:nvSpPr>
          <p:cNvPr id="31" name="Object43">
            <a:extLst>
              <a:ext uri="{FF2B5EF4-FFF2-40B4-BE49-F238E27FC236}">
                <a16:creationId xmlns:a16="http://schemas.microsoft.com/office/drawing/2014/main" id="{C5D4014F-7449-C34A-90E5-AFDD29622EF8}"/>
              </a:ext>
            </a:extLst>
          </p:cNvPr>
          <p:cNvSpPr/>
          <p:nvPr/>
        </p:nvSpPr>
        <p:spPr>
          <a:xfrm>
            <a:off x="9773274" y="1871240"/>
            <a:ext cx="2581221" cy="255891"/>
          </a:xfrm>
          <a:prstGeom prst="rect">
            <a:avLst/>
          </a:prstGeom>
          <a:noFill/>
          <a:ln/>
        </p:spPr>
        <p:txBody>
          <a:bodyPr wrap="square" lIns="0" tIns="0" rIns="0" bIns="0" rtlCol="0" anchor="ctr" anchorCtr="0">
            <a:spAutoFit/>
          </a:bodyPr>
          <a:lstStyle/>
          <a:p>
            <a:pPr>
              <a:lnSpc>
                <a:spcPts val="1425"/>
              </a:lnSpc>
            </a:pP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 </a:t>
            </a:r>
            <a:r>
              <a:rPr lang="en-US" altLang="ja-JP"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東京</a:t>
            </a:r>
            <a:r>
              <a:rPr lang="en-US" altLang="ja-JP" dirty="0">
                <a:solidFill>
                  <a:schemeClr val="bg1"/>
                </a:solidFill>
                <a:latin typeface="Noto Serif JP" panose="02020400000000000000" pitchFamily="18" charset="-128"/>
                <a:ea typeface="Noto Serif JP" panose="02020400000000000000" pitchFamily="18" charset="-128"/>
              </a:rPr>
              <a:t>  </a:t>
            </a: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3200" kern="0" spc="165" dirty="0">
                <a:solidFill>
                  <a:schemeClr val="bg1"/>
                </a:solidFill>
                <a:latin typeface="Noto Serif JP" panose="02020400000000000000" pitchFamily="18" charset="-128"/>
                <a:ea typeface="Noto Serif JP" panose="02020400000000000000" pitchFamily="18" charset="-128"/>
                <a:cs typeface="Noto Serif JP Regular" pitchFamily="34" charset="-120"/>
              </a:rPr>
              <a:t>25,500</a:t>
            </a: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dirty="0">
              <a:solidFill>
                <a:schemeClr val="bg1"/>
              </a:solidFill>
              <a:latin typeface="Noto Serif JP" panose="02020400000000000000" pitchFamily="18" charset="-128"/>
              <a:ea typeface="Noto Serif JP" panose="02020400000000000000" pitchFamily="18" charset="-128"/>
            </a:endParaRPr>
          </a:p>
        </p:txBody>
      </p:sp>
      <p:pic>
        <p:nvPicPr>
          <p:cNvPr id="3" name="Object 8" descr="preencoded.png">
            <a:extLst>
              <a:ext uri="{FF2B5EF4-FFF2-40B4-BE49-F238E27FC236}">
                <a16:creationId xmlns:a16="http://schemas.microsoft.com/office/drawing/2014/main" id="{756E2BFC-C947-6411-6A44-41843F4FCB54}"/>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0262629" y="2899421"/>
            <a:ext cx="3027904" cy="509588"/>
          </a:xfrm>
          <a:prstGeom prst="rect">
            <a:avLst/>
          </a:prstGeom>
        </p:spPr>
      </p:pic>
      <p:sp>
        <p:nvSpPr>
          <p:cNvPr id="8" name="Object43">
            <a:extLst>
              <a:ext uri="{FF2B5EF4-FFF2-40B4-BE49-F238E27FC236}">
                <a16:creationId xmlns:a16="http://schemas.microsoft.com/office/drawing/2014/main" id="{CC9A556A-4385-34F3-3CC9-94CC68DD961A}"/>
              </a:ext>
            </a:extLst>
          </p:cNvPr>
          <p:cNvSpPr/>
          <p:nvPr/>
        </p:nvSpPr>
        <p:spPr>
          <a:xfrm>
            <a:off x="10418029" y="3173037"/>
            <a:ext cx="3304570" cy="208134"/>
          </a:xfrm>
          <a:prstGeom prst="rect">
            <a:avLst/>
          </a:prstGeom>
          <a:noFill/>
          <a:ln/>
        </p:spPr>
        <p:txBody>
          <a:bodyPr wrap="square" lIns="0" tIns="0" rIns="0" bIns="0" rtlCol="0" anchor="ctr" anchorCtr="0">
            <a:spAutoFit/>
          </a:bodyPr>
          <a:lstStyle/>
          <a:p>
            <a:pPr>
              <a:lnSpc>
                <a:spcPts val="1425"/>
              </a:lnSpc>
            </a:pPr>
            <a:r>
              <a:rPr lang="en-US" sz="16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 </a:t>
            </a:r>
            <a:r>
              <a:rPr lang="en-US" altLang="ja-JP" sz="16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東京</a:t>
            </a:r>
            <a:r>
              <a:rPr lang="en-US" altLang="ja-JP" sz="1600" dirty="0">
                <a:solidFill>
                  <a:schemeClr val="bg1"/>
                </a:solidFill>
                <a:latin typeface="Noto Serif JP" panose="02020400000000000000" pitchFamily="18" charset="-128"/>
                <a:ea typeface="Noto Serif JP" panose="02020400000000000000" pitchFamily="18" charset="-128"/>
              </a:rPr>
              <a:t>  </a:t>
            </a:r>
            <a:r>
              <a:rPr lang="en-US" sz="2400" kern="0" spc="165" dirty="0">
                <a:solidFill>
                  <a:schemeClr val="bg1"/>
                </a:solidFill>
                <a:latin typeface="Noto Serif JP" panose="02020400000000000000" pitchFamily="18" charset="-128"/>
                <a:ea typeface="Noto Serif JP" panose="02020400000000000000" pitchFamily="18" charset="-128"/>
                <a:cs typeface="Noto Serif JP Regular" pitchFamily="34" charset="-120"/>
              </a:rPr>
              <a:t>15,000,000</a:t>
            </a:r>
            <a:r>
              <a:rPr lang="en-US" sz="16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人〜</a:t>
            </a:r>
            <a:endParaRPr lang="en-US" sz="1600" dirty="0">
              <a:solidFill>
                <a:schemeClr val="bg1"/>
              </a:solidFill>
              <a:latin typeface="Noto Serif JP" panose="02020400000000000000" pitchFamily="18" charset="-128"/>
              <a:ea typeface="Noto Serif JP" panose="02020400000000000000" pitchFamily="18" charset="-128"/>
            </a:endParaRPr>
          </a:p>
        </p:txBody>
      </p:sp>
      <p:sp>
        <p:nvSpPr>
          <p:cNvPr id="38" name="Object14">
            <a:extLst>
              <a:ext uri="{FF2B5EF4-FFF2-40B4-BE49-F238E27FC236}">
                <a16:creationId xmlns:a16="http://schemas.microsoft.com/office/drawing/2014/main" id="{45DDAE7E-D1E6-B50B-0B21-7F005DE09B12}"/>
              </a:ext>
            </a:extLst>
          </p:cNvPr>
          <p:cNvSpPr/>
          <p:nvPr/>
        </p:nvSpPr>
        <p:spPr>
          <a:xfrm>
            <a:off x="1000126" y="4337773"/>
            <a:ext cx="677108" cy="359073"/>
          </a:xfrm>
          <a:prstGeom prst="rect">
            <a:avLst/>
          </a:prstGeom>
          <a:noFill/>
          <a:ln/>
        </p:spPr>
        <p:txBody>
          <a:bodyPr wrap="none" lIns="0" tIns="0" rIns="0" bIns="0" rtlCol="0" anchor="t">
            <a:spAutoFit/>
          </a:bodyPr>
          <a:lstStyle/>
          <a:p>
            <a:pPr algn="l">
              <a:lnSpc>
                <a:spcPts val="2775"/>
              </a:lnSpc>
            </a:pP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全国</a:t>
            </a:r>
            <a:endParaRPr lang="en-US" sz="2400" dirty="0">
              <a:solidFill>
                <a:schemeClr val="bg1"/>
              </a:solidFill>
              <a:latin typeface="Noto Serif JP" panose="02020400000000000000" pitchFamily="18" charset="-128"/>
              <a:ea typeface="Noto Serif JP" panose="02020400000000000000" pitchFamily="18" charset="-128"/>
            </a:endParaRPr>
          </a:p>
        </p:txBody>
      </p:sp>
      <p:sp>
        <p:nvSpPr>
          <p:cNvPr id="39" name="Object18">
            <a:extLst>
              <a:ext uri="{FF2B5EF4-FFF2-40B4-BE49-F238E27FC236}">
                <a16:creationId xmlns:a16="http://schemas.microsoft.com/office/drawing/2014/main" id="{059A4878-D667-A32E-3386-DC7469BB0DC8}"/>
              </a:ext>
            </a:extLst>
          </p:cNvPr>
          <p:cNvSpPr/>
          <p:nvPr/>
        </p:nvSpPr>
        <p:spPr>
          <a:xfrm>
            <a:off x="2562980" y="5006720"/>
            <a:ext cx="1408719" cy="2254143"/>
          </a:xfrm>
          <a:prstGeom prst="rect">
            <a:avLst/>
          </a:prstGeom>
          <a:noFill/>
          <a:ln/>
        </p:spPr>
        <p:txBody>
          <a:bodyPr wrap="none" lIns="0" tIns="0" rIns="0" bIns="0" rtlCol="0" anchor="t">
            <a:spAutoFit/>
          </a:bodyPr>
          <a:lstStyle/>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2,</a:t>
            </a:r>
            <a:r>
              <a:rPr lang="en-US" altLang="ja-JP"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1</a:t>
            </a: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kern="0" spc="120" dirty="0">
              <a:solidFill>
                <a:schemeClr val="bg1"/>
              </a:solidFill>
              <a:latin typeface="Noto Serif JP" panose="02020400000000000000" pitchFamily="18" charset="-128"/>
              <a:ea typeface="Noto Serif JP" panose="02020400000000000000" pitchFamily="18" charset="-128"/>
            </a:endParaRPr>
          </a:p>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rPr>
              <a:t>約25,500台</a:t>
            </a:r>
          </a:p>
          <a:p>
            <a:pPr algn="r">
              <a:lnSpc>
                <a:spcPct val="150000"/>
              </a:lnSpc>
            </a:pPr>
            <a:r>
              <a:rPr lang="en-US" sz="2000" dirty="0">
                <a:solidFill>
                  <a:schemeClr val="bg1"/>
                </a:solidFill>
                <a:latin typeface="Noto Serif JP" panose="02020400000000000000" pitchFamily="18" charset="-128"/>
                <a:ea typeface="Noto Serif JP" panose="02020400000000000000" pitchFamily="18" charset="-128"/>
              </a:rPr>
              <a:t>約7,</a:t>
            </a:r>
            <a:r>
              <a:rPr lang="en-US" altLang="ja-JP" sz="2000" dirty="0">
                <a:solidFill>
                  <a:schemeClr val="bg1"/>
                </a:solidFill>
                <a:latin typeface="Noto Serif JP" panose="02020400000000000000" pitchFamily="18" charset="-128"/>
                <a:ea typeface="Noto Serif JP" panose="02020400000000000000" pitchFamily="18" charset="-128"/>
              </a:rPr>
              <a:t>9</a:t>
            </a:r>
            <a:r>
              <a:rPr lang="en-US" sz="2000" dirty="0">
                <a:solidFill>
                  <a:schemeClr val="bg1"/>
                </a:solidFill>
                <a:latin typeface="Noto Serif JP" panose="02020400000000000000" pitchFamily="18" charset="-128"/>
                <a:ea typeface="Noto Serif JP" panose="02020400000000000000" pitchFamily="18" charset="-128"/>
              </a:rPr>
              <a:t>00台</a:t>
            </a:r>
          </a:p>
          <a:p>
            <a:pPr algn="r">
              <a:lnSpc>
                <a:spcPct val="150000"/>
              </a:lnSpc>
            </a:pPr>
            <a:r>
              <a:rPr lang="en-US" sz="2000" dirty="0">
                <a:solidFill>
                  <a:schemeClr val="bg1"/>
                </a:solidFill>
                <a:latin typeface="Noto Serif JP" panose="02020400000000000000" pitchFamily="18" charset="-128"/>
                <a:ea typeface="Noto Serif JP" panose="02020400000000000000" pitchFamily="18" charset="-128"/>
              </a:rPr>
              <a:t>約3,000台</a:t>
            </a:r>
          </a:p>
          <a:p>
            <a:pPr algn="r">
              <a:lnSpc>
                <a:spcPct val="150000"/>
              </a:lnSpc>
            </a:pPr>
            <a:r>
              <a:rPr lang="en-US" altLang="ja-JP" sz="2000" dirty="0">
                <a:solidFill>
                  <a:schemeClr val="bg1"/>
                </a:solidFill>
                <a:latin typeface="Noto Serif JP" panose="02020400000000000000" pitchFamily="18" charset="-128"/>
                <a:ea typeface="Noto Serif JP" panose="02020400000000000000" pitchFamily="18" charset="-128"/>
              </a:rPr>
              <a:t>約3,000台</a:t>
            </a:r>
          </a:p>
        </p:txBody>
      </p:sp>
      <p:sp>
        <p:nvSpPr>
          <p:cNvPr id="40" name="Object14">
            <a:extLst>
              <a:ext uri="{FF2B5EF4-FFF2-40B4-BE49-F238E27FC236}">
                <a16:creationId xmlns:a16="http://schemas.microsoft.com/office/drawing/2014/main" id="{C6291E99-A7F7-FF4B-B345-3850C620CF2E}"/>
              </a:ext>
            </a:extLst>
          </p:cNvPr>
          <p:cNvSpPr/>
          <p:nvPr/>
        </p:nvSpPr>
        <p:spPr>
          <a:xfrm>
            <a:off x="3252305" y="4309569"/>
            <a:ext cx="2369880" cy="359073"/>
          </a:xfrm>
          <a:prstGeom prst="rect">
            <a:avLst/>
          </a:prstGeom>
          <a:noFill/>
          <a:ln/>
        </p:spPr>
        <p:txBody>
          <a:bodyPr wrap="none" lIns="0" tIns="0" rIns="0" bIns="0" rtlCol="0" anchor="t">
            <a:spAutoFit/>
          </a:bodyPr>
          <a:lstStyle/>
          <a:p>
            <a:pPr algn="l">
              <a:lnSpc>
                <a:spcPts val="2775"/>
              </a:lnSpc>
            </a:pP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都道府県に展開</a:t>
            </a:r>
            <a:endParaRPr lang="en-US" sz="2400" dirty="0">
              <a:solidFill>
                <a:schemeClr val="bg1"/>
              </a:solidFill>
              <a:latin typeface="Noto Serif JP" panose="02020400000000000000" pitchFamily="18" charset="-128"/>
              <a:ea typeface="Noto Serif JP" panose="02020400000000000000" pitchFamily="18" charset="-128"/>
            </a:endParaRPr>
          </a:p>
        </p:txBody>
      </p:sp>
      <p:sp>
        <p:nvSpPr>
          <p:cNvPr id="41" name="Object11">
            <a:extLst>
              <a:ext uri="{FF2B5EF4-FFF2-40B4-BE49-F238E27FC236}">
                <a16:creationId xmlns:a16="http://schemas.microsoft.com/office/drawing/2014/main" id="{5BBB8726-8AB7-14E0-99BC-08D3DF0213B3}"/>
              </a:ext>
            </a:extLst>
          </p:cNvPr>
          <p:cNvSpPr/>
          <p:nvPr/>
        </p:nvSpPr>
        <p:spPr>
          <a:xfrm>
            <a:off x="2149450" y="3764516"/>
            <a:ext cx="907300" cy="1049390"/>
          </a:xfrm>
          <a:prstGeom prst="rect">
            <a:avLst/>
          </a:prstGeom>
          <a:noFill/>
          <a:ln/>
        </p:spPr>
        <p:txBody>
          <a:bodyPr wrap="none" lIns="0" tIns="0" rIns="0" bIns="0" rtlCol="0" anchor="t">
            <a:sp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rPr>
              <a:t>3</a:t>
            </a:r>
            <a:r>
              <a:rPr lang="en-US" altLang="ja-JP" sz="6000" kern="0" spc="300" dirty="0">
                <a:solidFill>
                  <a:srgbClr val="A48C59"/>
                </a:solidFill>
                <a:latin typeface="Noto Serif JP" panose="02020400000000000000" pitchFamily="18" charset="-128"/>
                <a:ea typeface="Noto Serif JP" panose="02020400000000000000" pitchFamily="18" charset="-128"/>
              </a:rPr>
              <a:t>2</a:t>
            </a:r>
            <a:endParaRPr lang="en-US" sz="6000" dirty="0">
              <a:solidFill>
                <a:srgbClr val="A48C59"/>
              </a:solidFill>
              <a:latin typeface="Noto Serif JP" panose="02020400000000000000" pitchFamily="18" charset="-128"/>
              <a:ea typeface="Noto Serif JP" panose="02020400000000000000" pitchFamily="18" charset="-128"/>
            </a:endParaRPr>
          </a:p>
        </p:txBody>
      </p:sp>
      <p:pic>
        <p:nvPicPr>
          <p:cNvPr id="42" name="Object 3" descr="preencoded.png">
            <a:extLst>
              <a:ext uri="{FF2B5EF4-FFF2-40B4-BE49-F238E27FC236}">
                <a16:creationId xmlns:a16="http://schemas.microsoft.com/office/drawing/2014/main" id="{594C99C4-CB26-11C9-A6A2-0DAD91A98910}"/>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5088460"/>
            <a:ext cx="308379" cy="308371"/>
          </a:xfrm>
          <a:prstGeom prst="rect">
            <a:avLst/>
          </a:prstGeom>
        </p:spPr>
      </p:pic>
      <p:pic>
        <p:nvPicPr>
          <p:cNvPr id="43" name="Object 3" descr="preencoded.png">
            <a:extLst>
              <a:ext uri="{FF2B5EF4-FFF2-40B4-BE49-F238E27FC236}">
                <a16:creationId xmlns:a16="http://schemas.microsoft.com/office/drawing/2014/main" id="{87B436FF-4A3A-F426-129C-B583EEDF6958}"/>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5557777"/>
            <a:ext cx="308379" cy="308371"/>
          </a:xfrm>
          <a:prstGeom prst="rect">
            <a:avLst/>
          </a:prstGeom>
        </p:spPr>
      </p:pic>
      <p:pic>
        <p:nvPicPr>
          <p:cNvPr id="44" name="Object 3" descr="preencoded.png">
            <a:extLst>
              <a:ext uri="{FF2B5EF4-FFF2-40B4-BE49-F238E27FC236}">
                <a16:creationId xmlns:a16="http://schemas.microsoft.com/office/drawing/2014/main" id="{231D5D2C-11CB-206E-1DF7-F1CDAE858E7C}"/>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6031406"/>
            <a:ext cx="308379" cy="308371"/>
          </a:xfrm>
          <a:prstGeom prst="rect">
            <a:avLst/>
          </a:prstGeom>
        </p:spPr>
      </p:pic>
      <p:pic>
        <p:nvPicPr>
          <p:cNvPr id="45" name="Object 3" descr="preencoded.png">
            <a:extLst>
              <a:ext uri="{FF2B5EF4-FFF2-40B4-BE49-F238E27FC236}">
                <a16:creationId xmlns:a16="http://schemas.microsoft.com/office/drawing/2014/main" id="{E32AE143-D6FE-C547-0723-8B680F83E6DE}"/>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1002208" y="6487790"/>
            <a:ext cx="308379" cy="308371"/>
          </a:xfrm>
          <a:prstGeom prst="rect">
            <a:avLst/>
          </a:prstGeom>
        </p:spPr>
      </p:pic>
      <p:pic>
        <p:nvPicPr>
          <p:cNvPr id="47" name="Object 3" descr="preencoded.png">
            <a:extLst>
              <a:ext uri="{FF2B5EF4-FFF2-40B4-BE49-F238E27FC236}">
                <a16:creationId xmlns:a16="http://schemas.microsoft.com/office/drawing/2014/main" id="{BE15A9D4-CED5-55C9-430E-F7B7C5EA7BED}"/>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6931707"/>
            <a:ext cx="308379" cy="308371"/>
          </a:xfrm>
          <a:prstGeom prst="rect">
            <a:avLst/>
          </a:prstGeom>
        </p:spPr>
      </p:pic>
      <p:sp>
        <p:nvSpPr>
          <p:cNvPr id="49" name="Object19">
            <a:extLst>
              <a:ext uri="{FF2B5EF4-FFF2-40B4-BE49-F238E27FC236}">
                <a16:creationId xmlns:a16="http://schemas.microsoft.com/office/drawing/2014/main" id="{99358D0F-B915-2E9F-BB87-88185CB08BD0}"/>
              </a:ext>
            </a:extLst>
          </p:cNvPr>
          <p:cNvSpPr/>
          <p:nvPr/>
        </p:nvSpPr>
        <p:spPr>
          <a:xfrm>
            <a:off x="1460228" y="5000212"/>
            <a:ext cx="1311533" cy="2254143"/>
          </a:xfrm>
          <a:prstGeom prst="rect">
            <a:avLst/>
          </a:prstGeom>
          <a:noFill/>
          <a:ln/>
        </p:spPr>
        <p:txBody>
          <a:bodyPr wrap="square" lIns="0" tIns="0" rIns="0" bIns="0" rtlCol="0" anchor="t">
            <a:spAutoFit/>
          </a:bodyPr>
          <a:lstStyle/>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札幌</a:t>
            </a:r>
            <a:endParaRPr lang="en-US" sz="2000" kern="0" spc="150" dirty="0">
              <a:solidFill>
                <a:schemeClr val="bg1"/>
              </a:solidFill>
              <a:latin typeface="Noto Serif JP" panose="02020400000000000000" pitchFamily="18" charset="-128"/>
              <a:ea typeface="Noto Serif JP" panose="02020400000000000000" pitchFamily="18" charset="-128"/>
            </a:endParaRPr>
          </a:p>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rPr>
              <a:t>東京</a:t>
            </a:r>
          </a:p>
          <a:p>
            <a:pPr algn="l">
              <a:lnSpc>
                <a:spcPct val="150000"/>
              </a:lnSpc>
            </a:pPr>
            <a:r>
              <a:rPr lang="en-US" sz="2000" dirty="0">
                <a:solidFill>
                  <a:schemeClr val="bg1"/>
                </a:solidFill>
                <a:latin typeface="Noto Serif JP" panose="02020400000000000000" pitchFamily="18" charset="-128"/>
                <a:ea typeface="Noto Serif JP" panose="02020400000000000000" pitchFamily="18" charset="-128"/>
              </a:rPr>
              <a:t>神奈川</a:t>
            </a:r>
          </a:p>
          <a:p>
            <a:pPr algn="l">
              <a:lnSpc>
                <a:spcPct val="150000"/>
              </a:lnSpc>
            </a:pPr>
            <a:r>
              <a:rPr lang="en-US" sz="2000" dirty="0">
                <a:solidFill>
                  <a:schemeClr val="bg1"/>
                </a:solidFill>
                <a:latin typeface="Noto Serif JP" panose="02020400000000000000" pitchFamily="18" charset="-128"/>
                <a:ea typeface="Noto Serif JP" panose="02020400000000000000" pitchFamily="18" charset="-128"/>
              </a:rPr>
              <a:t>埼玉</a:t>
            </a:r>
          </a:p>
          <a:p>
            <a:pPr algn="l">
              <a:lnSpc>
                <a:spcPct val="150000"/>
              </a:lnSpc>
            </a:pPr>
            <a:r>
              <a:rPr lang="en-US" sz="2000" dirty="0">
                <a:solidFill>
                  <a:schemeClr val="bg1"/>
                </a:solidFill>
                <a:latin typeface="Noto Serif JP" panose="02020400000000000000" pitchFamily="18" charset="-128"/>
                <a:ea typeface="Noto Serif JP" panose="02020400000000000000" pitchFamily="18" charset="-128"/>
              </a:rPr>
              <a:t>千葉</a:t>
            </a:r>
          </a:p>
        </p:txBody>
      </p:sp>
      <p:sp>
        <p:nvSpPr>
          <p:cNvPr id="50" name="Object33">
            <a:extLst>
              <a:ext uri="{FF2B5EF4-FFF2-40B4-BE49-F238E27FC236}">
                <a16:creationId xmlns:a16="http://schemas.microsoft.com/office/drawing/2014/main" id="{050B1355-9F7D-7900-E633-3281CBB0C942}"/>
              </a:ext>
            </a:extLst>
          </p:cNvPr>
          <p:cNvSpPr/>
          <p:nvPr/>
        </p:nvSpPr>
        <p:spPr>
          <a:xfrm>
            <a:off x="5211187" y="5013052"/>
            <a:ext cx="827150" cy="2715808"/>
          </a:xfrm>
          <a:prstGeom prst="rect">
            <a:avLst/>
          </a:prstGeom>
          <a:noFill/>
          <a:ln/>
        </p:spPr>
        <p:txBody>
          <a:bodyPr wrap="none" lIns="0" tIns="0" rIns="0" bIns="0" rtlCol="0" anchor="t">
            <a:spAutoFit/>
          </a:bodyPr>
          <a:lstStyle/>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名古屋</a:t>
            </a:r>
          </a:p>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京都</a:t>
            </a:r>
          </a:p>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rPr>
              <a:t>大阪</a:t>
            </a:r>
          </a:p>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rPr>
              <a:t>神戸</a:t>
            </a:r>
          </a:p>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rPr>
              <a:t>福岡</a:t>
            </a:r>
          </a:p>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rPr>
              <a:t>沖縄</a:t>
            </a:r>
          </a:p>
        </p:txBody>
      </p:sp>
      <p:pic>
        <p:nvPicPr>
          <p:cNvPr id="51" name="Object 3" descr="preencoded.png">
            <a:extLst>
              <a:ext uri="{FF2B5EF4-FFF2-40B4-BE49-F238E27FC236}">
                <a16:creationId xmlns:a16="http://schemas.microsoft.com/office/drawing/2014/main" id="{68AD7748-59BF-EEEF-5349-92DC487625EF}"/>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751975" y="5083468"/>
            <a:ext cx="308379" cy="308371"/>
          </a:xfrm>
          <a:prstGeom prst="rect">
            <a:avLst/>
          </a:prstGeom>
        </p:spPr>
      </p:pic>
      <p:pic>
        <p:nvPicPr>
          <p:cNvPr id="52" name="Object 3" descr="preencoded.png">
            <a:extLst>
              <a:ext uri="{FF2B5EF4-FFF2-40B4-BE49-F238E27FC236}">
                <a16:creationId xmlns:a16="http://schemas.microsoft.com/office/drawing/2014/main" id="{32999EF9-E080-B47F-4B85-6BDA99259CF7}"/>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751975" y="5552785"/>
            <a:ext cx="308379" cy="308371"/>
          </a:xfrm>
          <a:prstGeom prst="rect">
            <a:avLst/>
          </a:prstGeom>
        </p:spPr>
      </p:pic>
      <p:pic>
        <p:nvPicPr>
          <p:cNvPr id="55" name="Object 3" descr="preencoded.png">
            <a:extLst>
              <a:ext uri="{FF2B5EF4-FFF2-40B4-BE49-F238E27FC236}">
                <a16:creationId xmlns:a16="http://schemas.microsoft.com/office/drawing/2014/main" id="{5BC5CBC9-DD70-157D-A736-D21A92BCB03B}"/>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751975" y="6026414"/>
            <a:ext cx="308379" cy="308371"/>
          </a:xfrm>
          <a:prstGeom prst="rect">
            <a:avLst/>
          </a:prstGeom>
        </p:spPr>
      </p:pic>
      <p:pic>
        <p:nvPicPr>
          <p:cNvPr id="56" name="Object 3" descr="preencoded.png">
            <a:extLst>
              <a:ext uri="{FF2B5EF4-FFF2-40B4-BE49-F238E27FC236}">
                <a16:creationId xmlns:a16="http://schemas.microsoft.com/office/drawing/2014/main" id="{D91664FA-3ACD-EEF1-1E1E-2D3F7718DAF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760364" y="6482798"/>
            <a:ext cx="308379" cy="308371"/>
          </a:xfrm>
          <a:prstGeom prst="rect">
            <a:avLst/>
          </a:prstGeom>
        </p:spPr>
      </p:pic>
      <p:pic>
        <p:nvPicPr>
          <p:cNvPr id="57" name="Object 3" descr="preencoded.png">
            <a:extLst>
              <a:ext uri="{FF2B5EF4-FFF2-40B4-BE49-F238E27FC236}">
                <a16:creationId xmlns:a16="http://schemas.microsoft.com/office/drawing/2014/main" id="{7ADCA35C-BFDE-2255-954C-4B7B8364DF3F}"/>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751975" y="6926715"/>
            <a:ext cx="308379" cy="308371"/>
          </a:xfrm>
          <a:prstGeom prst="rect">
            <a:avLst/>
          </a:prstGeom>
        </p:spPr>
      </p:pic>
      <p:sp>
        <p:nvSpPr>
          <p:cNvPr id="58" name="Object32">
            <a:extLst>
              <a:ext uri="{FF2B5EF4-FFF2-40B4-BE49-F238E27FC236}">
                <a16:creationId xmlns:a16="http://schemas.microsoft.com/office/drawing/2014/main" id="{1E0682DC-71C4-91F3-43BE-4752162530BE}"/>
              </a:ext>
            </a:extLst>
          </p:cNvPr>
          <p:cNvSpPr/>
          <p:nvPr/>
        </p:nvSpPr>
        <p:spPr>
          <a:xfrm>
            <a:off x="6444714" y="5013052"/>
            <a:ext cx="1274773" cy="2715808"/>
          </a:xfrm>
          <a:prstGeom prst="rect">
            <a:avLst/>
          </a:prstGeom>
          <a:noFill/>
          <a:ln/>
        </p:spPr>
        <p:txBody>
          <a:bodyPr wrap="none" lIns="0" tIns="0" rIns="0" bIns="0" rtlCol="0" anchor="t">
            <a:spAutoFit/>
          </a:bodyPr>
          <a:lstStyle/>
          <a:p>
            <a:pPr algn="r">
              <a:lnSpc>
                <a:spcPct val="150000"/>
              </a:lnSpc>
            </a:pPr>
            <a:r>
              <a:rPr lang="en-US" altLang="ja-JP"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altLang="ja-JP"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4,000</a:t>
            </a:r>
            <a:r>
              <a:rPr lang="en-US" altLang="ja-JP"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endParaRPr>
          </a:p>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3,100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p>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rPr>
              <a:t>約8,500台</a:t>
            </a:r>
          </a:p>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rPr>
              <a:t>約3,</a:t>
            </a:r>
            <a:r>
              <a:rPr lang="en-US" altLang="ja-JP" sz="2000" kern="0" spc="120" dirty="0">
                <a:solidFill>
                  <a:schemeClr val="bg1"/>
                </a:solidFill>
                <a:latin typeface="Noto Serif JP" panose="02020400000000000000" pitchFamily="18" charset="-128"/>
                <a:ea typeface="Noto Serif JP" panose="02020400000000000000" pitchFamily="18" charset="-128"/>
              </a:rPr>
              <a:t>3</a:t>
            </a:r>
            <a:r>
              <a:rPr lang="en-US" sz="2000" kern="0" spc="120" dirty="0">
                <a:solidFill>
                  <a:schemeClr val="bg1"/>
                </a:solidFill>
                <a:latin typeface="Noto Serif JP" panose="02020400000000000000" pitchFamily="18" charset="-128"/>
                <a:ea typeface="Noto Serif JP" panose="02020400000000000000" pitchFamily="18" charset="-128"/>
              </a:rPr>
              <a:t>00台</a:t>
            </a:r>
          </a:p>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rPr>
              <a:t>約2,300台</a:t>
            </a:r>
          </a:p>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rPr>
              <a:t>約   </a:t>
            </a:r>
            <a:r>
              <a:rPr lang="en-US" altLang="ja-JP" sz="2000" kern="0" spc="120" dirty="0">
                <a:solidFill>
                  <a:schemeClr val="bg1"/>
                </a:solidFill>
                <a:latin typeface="Noto Serif JP" panose="02020400000000000000" pitchFamily="18" charset="-128"/>
                <a:ea typeface="Noto Serif JP" panose="02020400000000000000" pitchFamily="18" charset="-128"/>
              </a:rPr>
              <a:t>300</a:t>
            </a:r>
            <a:r>
              <a:rPr lang="ja-JP" altLang="en-US" sz="2000" kern="0" spc="120">
                <a:solidFill>
                  <a:schemeClr val="bg1"/>
                </a:solidFill>
                <a:latin typeface="Noto Serif JP" panose="02020400000000000000" pitchFamily="18" charset="-128"/>
                <a:ea typeface="Noto Serif JP" panose="02020400000000000000" pitchFamily="18" charset="-128"/>
              </a:rPr>
              <a:t>台</a:t>
            </a:r>
            <a:endParaRPr lang="en-US" sz="2000" kern="0" spc="120" dirty="0">
              <a:solidFill>
                <a:schemeClr val="bg1"/>
              </a:solidFill>
              <a:latin typeface="Noto Serif JP" panose="02020400000000000000" pitchFamily="18" charset="-128"/>
              <a:ea typeface="Noto Serif JP" panose="02020400000000000000" pitchFamily="18" charset="-128"/>
            </a:endParaRPr>
          </a:p>
        </p:txBody>
      </p:sp>
      <p:sp>
        <p:nvSpPr>
          <p:cNvPr id="59" name="Object33">
            <a:extLst>
              <a:ext uri="{FF2B5EF4-FFF2-40B4-BE49-F238E27FC236}">
                <a16:creationId xmlns:a16="http://schemas.microsoft.com/office/drawing/2014/main" id="{43C51300-1D57-2FDA-030A-48461482B5A0}"/>
              </a:ext>
            </a:extLst>
          </p:cNvPr>
          <p:cNvSpPr/>
          <p:nvPr/>
        </p:nvSpPr>
        <p:spPr>
          <a:xfrm>
            <a:off x="1418595" y="7605652"/>
            <a:ext cx="827150" cy="407484"/>
          </a:xfrm>
          <a:prstGeom prst="rect">
            <a:avLst/>
          </a:prstGeom>
          <a:noFill/>
          <a:ln/>
        </p:spPr>
        <p:txBody>
          <a:bodyPr wrap="none" lIns="0" tIns="0" rIns="0" bIns="0" rtlCol="0" anchor="t">
            <a:spAutoFit/>
          </a:bodyPr>
          <a:lstStyle/>
          <a:p>
            <a:pPr algn="l">
              <a:lnSpc>
                <a:spcPct val="150000"/>
              </a:lnSpc>
            </a:pPr>
            <a:r>
              <a:rPr lang="en-US" sz="2000" kern="0" spc="150" dirty="0">
                <a:solidFill>
                  <a:schemeClr val="bg1"/>
                </a:solidFill>
                <a:latin typeface="Noto Serif JP" panose="02020400000000000000" pitchFamily="18" charset="-128"/>
                <a:ea typeface="Noto Serif JP" panose="02020400000000000000" pitchFamily="18" charset="-128"/>
              </a:rPr>
              <a:t>その他</a:t>
            </a:r>
            <a:endParaRPr lang="en-US" sz="2000" dirty="0">
              <a:solidFill>
                <a:schemeClr val="bg1"/>
              </a:solidFill>
              <a:latin typeface="Noto Serif JP" panose="02020400000000000000" pitchFamily="18" charset="-128"/>
              <a:ea typeface="Noto Serif JP" panose="02020400000000000000" pitchFamily="18" charset="-128"/>
            </a:endParaRPr>
          </a:p>
        </p:txBody>
      </p:sp>
      <p:pic>
        <p:nvPicPr>
          <p:cNvPr id="60" name="Object 3" descr="preencoded.png">
            <a:extLst>
              <a:ext uri="{FF2B5EF4-FFF2-40B4-BE49-F238E27FC236}">
                <a16:creationId xmlns:a16="http://schemas.microsoft.com/office/drawing/2014/main" id="{1D88DF38-8E65-DFBC-71C5-E4EEA5724DC3}"/>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1006500" y="7688157"/>
            <a:ext cx="308379" cy="308371"/>
          </a:xfrm>
          <a:prstGeom prst="rect">
            <a:avLst/>
          </a:prstGeom>
        </p:spPr>
      </p:pic>
      <p:sp>
        <p:nvSpPr>
          <p:cNvPr id="61" name="Object32">
            <a:extLst>
              <a:ext uri="{FF2B5EF4-FFF2-40B4-BE49-F238E27FC236}">
                <a16:creationId xmlns:a16="http://schemas.microsoft.com/office/drawing/2014/main" id="{D9A38092-7EE9-EDCE-03F1-9A95FE37989C}"/>
              </a:ext>
            </a:extLst>
          </p:cNvPr>
          <p:cNvSpPr/>
          <p:nvPr/>
        </p:nvSpPr>
        <p:spPr>
          <a:xfrm>
            <a:off x="2716227" y="7605652"/>
            <a:ext cx="1255472" cy="407484"/>
          </a:xfrm>
          <a:prstGeom prst="rect">
            <a:avLst/>
          </a:prstGeom>
          <a:noFill/>
          <a:ln/>
        </p:spPr>
        <p:txBody>
          <a:bodyPr wrap="none" lIns="0" tIns="0" rIns="0" bIns="0" rtlCol="0" anchor="t">
            <a:spAutoFit/>
          </a:bodyPr>
          <a:lstStyle/>
          <a:p>
            <a:pPr algn="r">
              <a:lnSpc>
                <a:spcPct val="150000"/>
              </a:lnSpc>
            </a:pPr>
            <a:r>
              <a:rPr lang="en-US" sz="2000" kern="0" spc="120" dirty="0">
                <a:solidFill>
                  <a:schemeClr val="bg1"/>
                </a:solidFill>
                <a:latin typeface="Noto Serif JP" panose="02020400000000000000" pitchFamily="18" charset="-128"/>
                <a:ea typeface="Noto Serif JP" panose="02020400000000000000" pitchFamily="18" charset="-128"/>
              </a:rPr>
              <a:t>約4,</a:t>
            </a:r>
            <a:r>
              <a:rPr lang="en-US" altLang="ja-JP" sz="2000" kern="0" spc="120" dirty="0">
                <a:solidFill>
                  <a:schemeClr val="bg1"/>
                </a:solidFill>
                <a:latin typeface="Noto Serif JP" panose="02020400000000000000" pitchFamily="18" charset="-128"/>
                <a:ea typeface="Noto Serif JP" panose="02020400000000000000" pitchFamily="18" charset="-128"/>
              </a:rPr>
              <a:t>000</a:t>
            </a:r>
            <a:r>
              <a:rPr lang="en-US" sz="2000" kern="0" spc="120" dirty="0">
                <a:solidFill>
                  <a:schemeClr val="bg1"/>
                </a:solidFill>
                <a:latin typeface="Noto Serif JP" panose="02020400000000000000" pitchFamily="18" charset="-128"/>
                <a:ea typeface="Noto Serif JP" panose="02020400000000000000" pitchFamily="18" charset="-128"/>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62" name="テキスト ボックス 61">
            <a:extLst>
              <a:ext uri="{FF2B5EF4-FFF2-40B4-BE49-F238E27FC236}">
                <a16:creationId xmlns:a16="http://schemas.microsoft.com/office/drawing/2014/main" id="{A7A4F5EF-0A5B-23E9-4435-F0DA2F3111B6}"/>
              </a:ext>
            </a:extLst>
          </p:cNvPr>
          <p:cNvSpPr txBox="1"/>
          <p:nvPr/>
        </p:nvSpPr>
        <p:spPr>
          <a:xfrm>
            <a:off x="1324574" y="8121591"/>
            <a:ext cx="8531678" cy="1161023"/>
          </a:xfrm>
          <a:prstGeom prst="rect">
            <a:avLst/>
          </a:prstGeom>
          <a:noFill/>
        </p:spPr>
        <p:txBody>
          <a:bodyPr wrap="square">
            <a:spAutoFit/>
          </a:bodyPr>
          <a:lstStyle/>
          <a:p>
            <a:pPr>
              <a:lnSpc>
                <a:spcPct val="150000"/>
              </a:lnSpc>
            </a:pPr>
            <a:r>
              <a:rPr lang="ja-JP" altLang="en-US" sz="1600" kern="0" spc="150">
                <a:solidFill>
                  <a:schemeClr val="bg1"/>
                </a:solidFill>
                <a:latin typeface="Noto Serif JP Regular" pitchFamily="34" charset="0"/>
                <a:ea typeface="Noto Serif JP Regular" pitchFamily="34" charset="-122"/>
                <a:cs typeface="Noto Serif JP Regular" pitchFamily="34" charset="-120"/>
              </a:rPr>
              <a:t>北海道</a:t>
            </a:r>
            <a:r>
              <a:rPr lang="en-US" altLang="ja-JP" sz="1600" kern="0" spc="150" dirty="0">
                <a:solidFill>
                  <a:schemeClr val="bg1"/>
                </a:solidFill>
                <a:latin typeface="Noto Serif JP Regular" pitchFamily="34" charset="0"/>
                <a:ea typeface="Noto Serif JP Regular" pitchFamily="34" charset="-122"/>
                <a:cs typeface="Noto Serif JP Regular" pitchFamily="34" charset="-120"/>
              </a:rPr>
              <a:t>(</a:t>
            </a:r>
            <a:r>
              <a:rPr lang="ja-JP" altLang="en-US" sz="1600" kern="0" spc="150">
                <a:solidFill>
                  <a:schemeClr val="bg1"/>
                </a:solidFill>
                <a:latin typeface="Noto Serif JP Regular" pitchFamily="34" charset="0"/>
                <a:ea typeface="Noto Serif JP Regular" pitchFamily="34" charset="-122"/>
                <a:cs typeface="Noto Serif JP Regular" pitchFamily="34" charset="-120"/>
              </a:rPr>
              <a:t>札幌を除く</a:t>
            </a:r>
            <a:r>
              <a:rPr lang="en-US" altLang="ja-JP" sz="1600" kern="0" spc="150" dirty="0">
                <a:solidFill>
                  <a:schemeClr val="bg1"/>
                </a:solidFill>
                <a:latin typeface="Noto Serif JP Regular" pitchFamily="34" charset="0"/>
                <a:ea typeface="Noto Serif JP Regular" pitchFamily="34" charset="-122"/>
                <a:cs typeface="Noto Serif JP Regular" pitchFamily="34" charset="-120"/>
              </a:rPr>
              <a:t>)</a:t>
            </a:r>
            <a:r>
              <a:rPr lang="ja-JP" altLang="en-US" sz="1600" kern="0" spc="150">
                <a:solidFill>
                  <a:schemeClr val="bg1"/>
                </a:solidFill>
                <a:latin typeface="Noto Serif JP Regular" pitchFamily="34" charset="0"/>
                <a:ea typeface="Noto Serif JP Regular" pitchFamily="34" charset="-122"/>
                <a:cs typeface="Noto Serif JP Regular" pitchFamily="34" charset="-120"/>
              </a:rPr>
              <a:t>、岩手県、宮城県、秋田県、福島県、茨城県、栃木県、群馬県、新潟県、富山県、石川県、長野県、岐阜県、静岡県、愛知県</a:t>
            </a:r>
            <a:r>
              <a:rPr lang="en-US" altLang="ja-JP" sz="1600" kern="0" spc="150" dirty="0">
                <a:solidFill>
                  <a:schemeClr val="bg1"/>
                </a:solidFill>
                <a:latin typeface="Noto Serif JP Regular" pitchFamily="34" charset="0"/>
                <a:ea typeface="Noto Serif JP Regular" pitchFamily="34" charset="-122"/>
                <a:cs typeface="Noto Serif JP Regular" pitchFamily="34" charset="-120"/>
              </a:rPr>
              <a:t>(</a:t>
            </a:r>
            <a:r>
              <a:rPr lang="ja-JP" altLang="en-US" sz="1600" kern="0" spc="150">
                <a:solidFill>
                  <a:schemeClr val="bg1"/>
                </a:solidFill>
                <a:latin typeface="Noto Serif JP Regular" pitchFamily="34" charset="0"/>
                <a:ea typeface="Noto Serif JP Regular" pitchFamily="34" charset="-122"/>
                <a:cs typeface="Noto Serif JP Regular" pitchFamily="34" charset="-120"/>
              </a:rPr>
              <a:t>名古屋を除く</a:t>
            </a:r>
            <a:r>
              <a:rPr lang="en-US" altLang="ja-JP" sz="1600" kern="0" spc="150" dirty="0">
                <a:solidFill>
                  <a:schemeClr val="bg1"/>
                </a:solidFill>
                <a:latin typeface="Noto Serif JP Regular" pitchFamily="34" charset="0"/>
                <a:ea typeface="Noto Serif JP Regular" pitchFamily="34" charset="-122"/>
                <a:cs typeface="Noto Serif JP Regular" pitchFamily="34" charset="-120"/>
              </a:rPr>
              <a:t>)</a:t>
            </a:r>
            <a:r>
              <a:rPr lang="ja-JP" altLang="en-US" sz="1600" kern="0" spc="150">
                <a:solidFill>
                  <a:schemeClr val="bg1"/>
                </a:solidFill>
                <a:latin typeface="Noto Serif JP Regular" pitchFamily="34" charset="0"/>
                <a:ea typeface="Noto Serif JP Regular" pitchFamily="34" charset="-122"/>
                <a:cs typeface="Noto Serif JP Regular" pitchFamily="34" charset="-120"/>
              </a:rPr>
              <a:t>、三重県、滋賀県、奈良県、広島県、愛媛県、佐賀県、長崎県、熊本県</a:t>
            </a:r>
            <a:endParaRPr lang="ja-JP" altLang="en-US" sz="1600"/>
          </a:p>
        </p:txBody>
      </p:sp>
      <p:pic>
        <p:nvPicPr>
          <p:cNvPr id="63" name="Object 3" descr="preencoded.png">
            <a:extLst>
              <a:ext uri="{FF2B5EF4-FFF2-40B4-BE49-F238E27FC236}">
                <a16:creationId xmlns:a16="http://schemas.microsoft.com/office/drawing/2014/main" id="{37253EC4-4679-A057-A239-964FAB56C291}"/>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760363" y="7398394"/>
            <a:ext cx="308379" cy="308371"/>
          </a:xfrm>
          <a:prstGeom prst="rect">
            <a:avLst/>
          </a:prstGeom>
        </p:spPr>
      </p:pic>
    </p:spTree>
    <p:extLst>
      <p:ext uri="{BB962C8B-B14F-4D97-AF65-F5344CB8AC3E}">
        <p14:creationId xmlns:p14="http://schemas.microsoft.com/office/powerpoint/2010/main" val="587564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57175"/>
            <a:ext cx="386507" cy="386497"/>
          </a:xfrm>
          <a:prstGeom prst="rect">
            <a:avLst/>
          </a:prstGeom>
        </p:spPr>
      </p:pic>
      <p:sp>
        <p:nvSpPr>
          <p:cNvPr id="18" name="Object17"/>
          <p:cNvSpPr/>
          <p:nvPr/>
        </p:nvSpPr>
        <p:spPr>
          <a:xfrm>
            <a:off x="699463" y="6016335"/>
            <a:ext cx="3321574" cy="3590727"/>
          </a:xfrm>
          <a:prstGeom prst="rect">
            <a:avLst/>
          </a:prstGeom>
          <a:noFill/>
          <a:ln/>
        </p:spPr>
        <p:txBody>
          <a:bodyPr wrap="square" lIns="0" tIns="0" rIns="0" bIns="0" rtlCol="0" anchor="t">
            <a:spAutoFit/>
          </a:bodyPr>
          <a:lstStyle/>
          <a:p>
            <a:pPr marL="342900" indent="-342900">
              <a:lnSpc>
                <a:spcPts val="2775"/>
              </a:lnSpc>
              <a:buClr>
                <a:srgbClr val="C9A75F"/>
              </a:buClr>
              <a:buFont typeface="Wingdings" pitchFamily="2" charset="2"/>
              <a:buChar char="u"/>
            </a:pPr>
            <a:r>
              <a:rPr lang="en-US" sz="2000" kern="0" spc="240">
                <a:solidFill>
                  <a:srgbClr val="FFFFFF"/>
                </a:solidFill>
                <a:latin typeface="Noto Serif JP" panose="02020400000000000000" pitchFamily="18" charset="-128"/>
                <a:ea typeface="Noto Serif JP" panose="02020400000000000000" pitchFamily="18" charset="-128"/>
                <a:cs typeface="Noto Serif JP Regular" pitchFamily="34" charset="-120"/>
              </a:rPr>
              <a:t>オフィスビル</a:t>
            </a:r>
          </a:p>
          <a:p>
            <a:pPr>
              <a:lnSpc>
                <a:spcPts val="2775"/>
              </a:lnSpc>
              <a:buClr>
                <a:srgbClr val="C9A75F"/>
              </a:buClr>
            </a:pP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六本木ヒルズ
</a:t>
            </a: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虎ノ門ヒルズ
</a:t>
            </a: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東京日本橋タワー
</a:t>
            </a: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東京汐留ビルディング
</a:t>
            </a: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東京ガーデンテラス紀尾井町</a:t>
            </a:r>
            <a:br>
              <a:rPr lang="ja-JP" altLang="en-US" sz="1400">
                <a:latin typeface="Noto Serif JP" panose="02020400000000000000" pitchFamily="18" charset="-128"/>
                <a:ea typeface="Noto Serif JP" panose="02020400000000000000" pitchFamily="18" charset="-128"/>
              </a:rPr>
            </a:b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汐留シティセンター</a:t>
            </a:r>
            <a:endPar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endParaRPr>
          </a:p>
          <a:p>
            <a:pPr>
              <a:lnSpc>
                <a:spcPts val="2775"/>
              </a:lnSpc>
              <a:buClr>
                <a:srgbClr val="C9A75F"/>
              </a:buClr>
            </a:pP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大手町フィナンシャルシティ グランキューブ</a:t>
            </a:r>
            <a:endParaRPr lang="ja-JP" altLang="en-US" sz="1400">
              <a:latin typeface="Noto Serif JP" panose="02020400000000000000" pitchFamily="18" charset="-128"/>
              <a:ea typeface="Noto Serif JP" panose="02020400000000000000" pitchFamily="18" charset="-128"/>
            </a:endParaRPr>
          </a:p>
          <a:p>
            <a:pPr marL="342900" indent="-342900" algn="ctr">
              <a:lnSpc>
                <a:spcPts val="2775"/>
              </a:lnSpc>
              <a:buClr>
                <a:srgbClr val="C9A75F"/>
              </a:buClr>
              <a:buFont typeface="Wingdings" pitchFamily="2" charset="2"/>
              <a:buChar char="u"/>
            </a:pPr>
            <a:endParaRPr lang="en-US" sz="2400">
              <a:latin typeface="Noto Serif JP" panose="02020400000000000000" pitchFamily="18" charset="-128"/>
              <a:ea typeface="Noto Serif JP" panose="02020400000000000000" pitchFamily="18" charset="-128"/>
            </a:endParaRPr>
          </a:p>
        </p:txBody>
      </p:sp>
      <p:sp>
        <p:nvSpPr>
          <p:cNvPr id="33" name="テキスト プレースホルダー 32">
            <a:extLst>
              <a:ext uri="{FF2B5EF4-FFF2-40B4-BE49-F238E27FC236}">
                <a16:creationId xmlns:a16="http://schemas.microsoft.com/office/drawing/2014/main" id="{55042103-8A9A-3493-7C71-E5A5770340BD}"/>
              </a:ext>
            </a:extLst>
          </p:cNvPr>
          <p:cNvSpPr>
            <a:spLocks noGrp="1"/>
          </p:cNvSpPr>
          <p:nvPr>
            <p:ph type="body" sz="quarter" idx="10"/>
          </p:nvPr>
        </p:nvSpPr>
        <p:spPr>
          <a:xfrm>
            <a:off x="674804" y="129266"/>
            <a:ext cx="9008218" cy="639762"/>
          </a:xfrm>
        </p:spPr>
        <p:txBody>
          <a:bodyPr/>
          <a:lstStyle/>
          <a:p>
            <a:r>
              <a:rPr lang="ja-JP" altLang="en-US"/>
              <a:t>富裕層・ビジネス層に効率的にリーチ</a:t>
            </a:r>
          </a:p>
        </p:txBody>
      </p:sp>
      <p:sp>
        <p:nvSpPr>
          <p:cNvPr id="34" name="テキスト プレースホルダー 33">
            <a:extLst>
              <a:ext uri="{FF2B5EF4-FFF2-40B4-BE49-F238E27FC236}">
                <a16:creationId xmlns:a16="http://schemas.microsoft.com/office/drawing/2014/main" id="{E9A3D941-0F8E-C409-544D-C0EBA4B1B80D}"/>
              </a:ext>
            </a:extLst>
          </p:cNvPr>
          <p:cNvSpPr>
            <a:spLocks noGrp="1"/>
          </p:cNvSpPr>
          <p:nvPr>
            <p:ph type="body" sz="quarter" idx="11"/>
          </p:nvPr>
        </p:nvSpPr>
        <p:spPr>
          <a:xfrm>
            <a:off x="9683022" y="127194"/>
            <a:ext cx="8300178" cy="639762"/>
          </a:xfrm>
        </p:spPr>
        <p:txBody>
          <a:bodyPr/>
          <a:lstStyle/>
          <a:p>
            <a:r>
              <a:rPr lang="es-ES" altLang="ja-JP" dirty="0"/>
              <a:t>Tokyo Prime</a:t>
            </a:r>
            <a:r>
              <a:rPr lang="ja-JP" altLang="en-US"/>
              <a:t>を搭載するのは「業界最大手」の日本交通をはじめとするタクシー会社。その中でも厳選された会社のみが保有する専用乗り場に、多くの富裕層・ビジネス層が乗降します。</a:t>
            </a:r>
          </a:p>
        </p:txBody>
      </p:sp>
      <p:sp>
        <p:nvSpPr>
          <p:cNvPr id="2" name="Object17">
            <a:extLst>
              <a:ext uri="{FF2B5EF4-FFF2-40B4-BE49-F238E27FC236}">
                <a16:creationId xmlns:a16="http://schemas.microsoft.com/office/drawing/2014/main" id="{9A7EF6D4-49EE-A241-E18E-D73A4E0D6657}"/>
              </a:ext>
            </a:extLst>
          </p:cNvPr>
          <p:cNvSpPr/>
          <p:nvPr/>
        </p:nvSpPr>
        <p:spPr>
          <a:xfrm>
            <a:off x="1835229" y="5157772"/>
            <a:ext cx="3971440" cy="359073"/>
          </a:xfrm>
          <a:prstGeom prst="rect">
            <a:avLst/>
          </a:prstGeom>
          <a:noFill/>
          <a:ln/>
        </p:spPr>
        <p:txBody>
          <a:bodyPr wrap="square" lIns="0" tIns="0" rIns="0" bIns="0" rtlCol="0" anchor="t">
            <a:spAutoFit/>
          </a:bodyPr>
          <a:lstStyle/>
          <a:p>
            <a:pPr>
              <a:lnSpc>
                <a:spcPts val="2775"/>
              </a:lnSpc>
            </a:pPr>
            <a:r>
              <a:rPr lang="en-US" sz="2800" kern="0" spc="240">
                <a:solidFill>
                  <a:srgbClr val="FFFFFF"/>
                </a:solidFill>
                <a:latin typeface="Noto Serif JP" panose="02020400000000000000" pitchFamily="18" charset="-128"/>
                <a:ea typeface="Noto Serif JP" panose="02020400000000000000" pitchFamily="18" charset="-128"/>
              </a:rPr>
              <a:t>専用乗り場一例</a:t>
            </a:r>
            <a:endParaRPr lang="en-US" sz="2800">
              <a:latin typeface="Noto Serif JP" panose="02020400000000000000" pitchFamily="18" charset="-128"/>
              <a:ea typeface="Noto Serif JP" panose="02020400000000000000" pitchFamily="18" charset="-128"/>
            </a:endParaRPr>
          </a:p>
        </p:txBody>
      </p:sp>
      <p:sp>
        <p:nvSpPr>
          <p:cNvPr id="31" name="Object67">
            <a:extLst>
              <a:ext uri="{FF2B5EF4-FFF2-40B4-BE49-F238E27FC236}">
                <a16:creationId xmlns:a16="http://schemas.microsoft.com/office/drawing/2014/main" id="{43AC2BED-4E90-00FA-FB43-12AF22F3BA8D}"/>
              </a:ext>
            </a:extLst>
          </p:cNvPr>
          <p:cNvSpPr/>
          <p:nvPr/>
        </p:nvSpPr>
        <p:spPr>
          <a:xfrm>
            <a:off x="1566621" y="1558912"/>
            <a:ext cx="3699304" cy="876300"/>
          </a:xfrm>
          <a:prstGeom prst="rect">
            <a:avLst/>
          </a:prstGeom>
          <a:noFill/>
          <a:ln/>
        </p:spPr>
        <p:txBody>
          <a:bodyPr wrap="square" lIns="0" tIns="0" rIns="0" bIns="0" rtlCol="0" anchor="ctr" anchorCtr="0">
            <a:normAutofit/>
          </a:bodyPr>
          <a:lstStyle/>
          <a:p>
            <a:pPr>
              <a:lnSpc>
                <a:spcPts val="2775"/>
              </a:lnSpc>
            </a:pPr>
            <a:r>
              <a:rPr lang="en-US" sz="2800" kern="0" spc="288" dirty="0">
                <a:solidFill>
                  <a:srgbClr val="FFFFFF"/>
                </a:solidFill>
                <a:latin typeface="Noto Serif JP" panose="02020400000000000000" pitchFamily="18" charset="-128"/>
                <a:ea typeface="Noto Serif JP" panose="02020400000000000000" pitchFamily="18" charset="-128"/>
              </a:rPr>
              <a:t>都内タクシー利用者カバー率</a:t>
            </a:r>
            <a:endParaRPr lang="en-US" sz="2800" dirty="0">
              <a:latin typeface="Noto Serif JP" panose="02020400000000000000" pitchFamily="18" charset="-128"/>
              <a:ea typeface="Noto Serif JP" panose="02020400000000000000" pitchFamily="18" charset="-128"/>
            </a:endParaRPr>
          </a:p>
        </p:txBody>
      </p:sp>
      <p:sp>
        <p:nvSpPr>
          <p:cNvPr id="35" name="Object67">
            <a:extLst>
              <a:ext uri="{FF2B5EF4-FFF2-40B4-BE49-F238E27FC236}">
                <a16:creationId xmlns:a16="http://schemas.microsoft.com/office/drawing/2014/main" id="{4A4A3E4C-EFA3-C446-9479-B7A190FF5E43}"/>
              </a:ext>
            </a:extLst>
          </p:cNvPr>
          <p:cNvSpPr/>
          <p:nvPr/>
        </p:nvSpPr>
        <p:spPr>
          <a:xfrm>
            <a:off x="8570911" y="1440808"/>
            <a:ext cx="3699304" cy="876300"/>
          </a:xfrm>
          <a:prstGeom prst="rect">
            <a:avLst/>
          </a:prstGeom>
          <a:noFill/>
          <a:ln/>
        </p:spPr>
        <p:txBody>
          <a:bodyPr wrap="square" lIns="0" tIns="0" rIns="0" bIns="0" rtlCol="0" anchor="ctr" anchorCtr="0">
            <a:normAutofit/>
          </a:bodyPr>
          <a:lstStyle/>
          <a:p>
            <a:pPr algn="ctr">
              <a:lnSpc>
                <a:spcPts val="2775"/>
              </a:lnSpc>
            </a:pPr>
            <a:r>
              <a:rPr lang="en-US" sz="2800" kern="0" spc="288" dirty="0">
                <a:solidFill>
                  <a:srgbClr val="FFFFFF"/>
                </a:solidFill>
                <a:latin typeface="Noto Serif JP" panose="02020400000000000000" pitchFamily="18" charset="-128"/>
                <a:ea typeface="Noto Serif JP" panose="02020400000000000000" pitchFamily="18" charset="-128"/>
              </a:rPr>
              <a:t>都内主要走行エリア</a:t>
            </a:r>
            <a:endParaRPr lang="en-US" sz="2800" dirty="0">
              <a:latin typeface="Noto Serif JP" panose="02020400000000000000" pitchFamily="18" charset="-128"/>
              <a:ea typeface="Noto Serif JP" panose="02020400000000000000" pitchFamily="18" charset="-128"/>
            </a:endParaRPr>
          </a:p>
        </p:txBody>
      </p:sp>
      <p:sp>
        <p:nvSpPr>
          <p:cNvPr id="36" name="Object67">
            <a:extLst>
              <a:ext uri="{FF2B5EF4-FFF2-40B4-BE49-F238E27FC236}">
                <a16:creationId xmlns:a16="http://schemas.microsoft.com/office/drawing/2014/main" id="{26186AC3-F05C-D0A0-53CD-C136B1AACB27}"/>
              </a:ext>
            </a:extLst>
          </p:cNvPr>
          <p:cNvSpPr/>
          <p:nvPr/>
        </p:nvSpPr>
        <p:spPr>
          <a:xfrm>
            <a:off x="8887308" y="2398360"/>
            <a:ext cx="3699304" cy="1497141"/>
          </a:xfrm>
          <a:prstGeom prst="rect">
            <a:avLst/>
          </a:prstGeom>
          <a:noFill/>
          <a:ln/>
        </p:spPr>
        <p:txBody>
          <a:bodyPr wrap="square" lIns="0" tIns="0" rIns="0" bIns="0" rtlCol="0" anchor="ctr" anchorCtr="0">
            <a:normAutofit/>
          </a:bodyPr>
          <a:lstStyle/>
          <a:p>
            <a:pPr>
              <a:lnSpc>
                <a:spcPts val="2775"/>
              </a:lnSpc>
            </a:pPr>
            <a:r>
              <a:rPr lang="en-US" kern="0" spc="288" dirty="0">
                <a:solidFill>
                  <a:srgbClr val="FFFFFF"/>
                </a:solidFill>
                <a:latin typeface="Noto Serif JP" panose="02020400000000000000" pitchFamily="18" charset="-128"/>
                <a:ea typeface="Noto Serif JP" panose="02020400000000000000" pitchFamily="18" charset="-128"/>
              </a:rPr>
              <a:t>千代田区・中央区・</a:t>
            </a:r>
          </a:p>
          <a:p>
            <a:pPr>
              <a:lnSpc>
                <a:spcPts val="2775"/>
              </a:lnSpc>
            </a:pPr>
            <a:r>
              <a:rPr lang="en-US" kern="0" spc="288" dirty="0">
                <a:solidFill>
                  <a:srgbClr val="FFFFFF"/>
                </a:solidFill>
                <a:latin typeface="Noto Serif JP" panose="02020400000000000000" pitchFamily="18" charset="-128"/>
                <a:ea typeface="Noto Serif JP" panose="02020400000000000000" pitchFamily="18" charset="-128"/>
              </a:rPr>
              <a:t>港区・渋谷区・</a:t>
            </a:r>
          </a:p>
          <a:p>
            <a:pPr>
              <a:lnSpc>
                <a:spcPts val="2775"/>
              </a:lnSpc>
            </a:pPr>
            <a:r>
              <a:rPr lang="en-US" kern="0" spc="288" dirty="0">
                <a:solidFill>
                  <a:srgbClr val="FFFFFF"/>
                </a:solidFill>
                <a:latin typeface="Noto Serif JP" panose="02020400000000000000" pitchFamily="18" charset="-128"/>
                <a:ea typeface="Noto Serif JP" panose="02020400000000000000" pitchFamily="18" charset="-128"/>
              </a:rPr>
              <a:t>新宿区・目黒区・</a:t>
            </a:r>
          </a:p>
          <a:p>
            <a:pPr>
              <a:lnSpc>
                <a:spcPts val="2775"/>
              </a:lnSpc>
            </a:pPr>
            <a:r>
              <a:rPr lang="en-US" kern="0" spc="288" dirty="0">
                <a:solidFill>
                  <a:srgbClr val="FFFFFF"/>
                </a:solidFill>
                <a:latin typeface="Noto Serif JP" panose="02020400000000000000" pitchFamily="18" charset="-128"/>
                <a:ea typeface="Noto Serif JP" panose="02020400000000000000" pitchFamily="18" charset="-128"/>
              </a:rPr>
              <a:t>文京区・品川区</a:t>
            </a:r>
            <a:endParaRPr lang="en-US" dirty="0">
              <a:latin typeface="Noto Serif JP" panose="02020400000000000000" pitchFamily="18" charset="-128"/>
              <a:ea typeface="Noto Serif JP" panose="02020400000000000000" pitchFamily="18" charset="-128"/>
            </a:endParaRPr>
          </a:p>
        </p:txBody>
      </p:sp>
      <p:sp>
        <p:nvSpPr>
          <p:cNvPr id="10" name="Object119">
            <a:extLst>
              <a:ext uri="{FF2B5EF4-FFF2-40B4-BE49-F238E27FC236}">
                <a16:creationId xmlns:a16="http://schemas.microsoft.com/office/drawing/2014/main" id="{6616DB97-3E5C-D5D4-CBDE-7BC3C5272AEB}"/>
              </a:ext>
            </a:extLst>
          </p:cNvPr>
          <p:cNvSpPr/>
          <p:nvPr/>
        </p:nvSpPr>
        <p:spPr>
          <a:xfrm>
            <a:off x="543008" y="3709784"/>
            <a:ext cx="6191968" cy="473960"/>
          </a:xfrm>
          <a:prstGeom prst="rect">
            <a:avLst/>
          </a:prstGeom>
          <a:noFill/>
          <a:ln/>
        </p:spPr>
        <p:txBody>
          <a:bodyPr wrap="square" lIns="0" tIns="0" rIns="0" bIns="0" rtlCol="0" anchor="t">
            <a:noAutofit/>
          </a:bodyPr>
          <a:lstStyle/>
          <a:p>
            <a:pPr marL="171450" indent="-171450">
              <a:lnSpc>
                <a:spcPct val="150000"/>
              </a:lnSpc>
              <a:buFont typeface="システムフォント（レギュラー）"/>
              <a:buChar char="※"/>
            </a:pPr>
            <a:r>
              <a:rPr lang="ja-JP" altLang="en-US" sz="1050">
                <a:solidFill>
                  <a:schemeClr val="bg1"/>
                </a:solidFill>
              </a:rPr>
              <a:t>出典元</a:t>
            </a:r>
            <a:r>
              <a:rPr lang="en-US" altLang="ja-JP" sz="1050" dirty="0">
                <a:solidFill>
                  <a:schemeClr val="bg1"/>
                </a:solidFill>
              </a:rPr>
              <a:t>【</a:t>
            </a:r>
            <a:r>
              <a:rPr lang="ja-JP" altLang="en-US" sz="1050">
                <a:solidFill>
                  <a:schemeClr val="bg1"/>
                </a:solidFill>
              </a:rPr>
              <a:t>⼀般社団法⼈  全国ハイヤー・タクシー連合会</a:t>
            </a:r>
            <a:r>
              <a:rPr lang="en-US" altLang="ja-JP" sz="1050" dirty="0">
                <a:solidFill>
                  <a:schemeClr val="bg1"/>
                </a:solidFill>
              </a:rPr>
              <a:t>『</a:t>
            </a:r>
            <a:r>
              <a:rPr lang="ja-JP" altLang="en-US" sz="1050">
                <a:solidFill>
                  <a:schemeClr val="bg1"/>
                </a:solidFill>
              </a:rPr>
              <a:t>ハイヤー・タクシー年鑑 </a:t>
            </a:r>
            <a:r>
              <a:rPr lang="en-US" altLang="ja-JP" sz="1050" dirty="0">
                <a:solidFill>
                  <a:schemeClr val="bg1"/>
                </a:solidFill>
              </a:rPr>
              <a:t>2023』】</a:t>
            </a:r>
            <a:r>
              <a:rPr lang="ja-JP" altLang="en-US" sz="1050">
                <a:solidFill>
                  <a:schemeClr val="bg1"/>
                </a:solidFill>
              </a:rPr>
              <a:t>の東京都</a:t>
            </a:r>
            <a:endParaRPr lang="en-US" altLang="ja-JP" sz="1050" dirty="0">
              <a:solidFill>
                <a:schemeClr val="bg1"/>
              </a:solidFill>
            </a:endParaRPr>
          </a:p>
          <a:p>
            <a:pPr>
              <a:lnSpc>
                <a:spcPct val="150000"/>
              </a:lnSpc>
            </a:pPr>
            <a:r>
              <a:rPr lang="ja-JP" altLang="en-US" sz="1050">
                <a:solidFill>
                  <a:schemeClr val="bg1"/>
                </a:solidFill>
              </a:rPr>
              <a:t>　</a:t>
            </a:r>
            <a:r>
              <a:rPr lang="en-US" altLang="ja-JP" sz="1050" dirty="0">
                <a:solidFill>
                  <a:schemeClr val="bg1"/>
                </a:solidFill>
              </a:rPr>
              <a:t>  </a:t>
            </a:r>
            <a:r>
              <a:rPr lang="ja-JP" altLang="en-US" sz="1050">
                <a:solidFill>
                  <a:schemeClr val="bg1"/>
                </a:solidFill>
              </a:rPr>
              <a:t>タクシー台数における</a:t>
            </a:r>
            <a:r>
              <a:rPr lang="en-US" altLang="ja-JP" sz="1050" dirty="0">
                <a:solidFill>
                  <a:schemeClr val="bg1"/>
                </a:solidFill>
              </a:rPr>
              <a:t>Tokyo Prime </a:t>
            </a:r>
            <a:r>
              <a:rPr lang="ja-JP" altLang="en-US" sz="1050">
                <a:solidFill>
                  <a:schemeClr val="bg1"/>
                </a:solidFill>
              </a:rPr>
              <a:t>デジタルサイネージ搭載台数割合（</a:t>
            </a:r>
            <a:r>
              <a:rPr lang="en-US" altLang="ja-JP" sz="1050" dirty="0">
                <a:solidFill>
                  <a:schemeClr val="bg1"/>
                </a:solidFill>
              </a:rPr>
              <a:t>2023 </a:t>
            </a:r>
            <a:r>
              <a:rPr lang="ja-JP" altLang="en-US" sz="1050">
                <a:solidFill>
                  <a:schemeClr val="bg1"/>
                </a:solidFill>
              </a:rPr>
              <a:t>年 </a:t>
            </a:r>
            <a:r>
              <a:rPr lang="en-US" altLang="ja-JP" sz="1050" dirty="0">
                <a:solidFill>
                  <a:schemeClr val="bg1"/>
                </a:solidFill>
              </a:rPr>
              <a:t>10 ⽉ 1 ⽇</a:t>
            </a:r>
            <a:r>
              <a:rPr lang="ja-JP" altLang="en-US" sz="1050">
                <a:solidFill>
                  <a:schemeClr val="bg1"/>
                </a:solidFill>
              </a:rPr>
              <a:t>時点）</a:t>
            </a:r>
            <a:endParaRPr lang="en-US" altLang="ja-JP" sz="1050" dirty="0">
              <a:solidFill>
                <a:schemeClr val="bg1"/>
              </a:solidFill>
            </a:endParaRPr>
          </a:p>
        </p:txBody>
      </p:sp>
      <p:sp>
        <p:nvSpPr>
          <p:cNvPr id="11" name="Text 24">
            <a:extLst>
              <a:ext uri="{FF2B5EF4-FFF2-40B4-BE49-F238E27FC236}">
                <a16:creationId xmlns:a16="http://schemas.microsoft.com/office/drawing/2014/main" id="{15EAC42B-89E5-F9EC-EB57-238382A5BBF7}"/>
              </a:ext>
            </a:extLst>
          </p:cNvPr>
          <p:cNvSpPr/>
          <p:nvPr/>
        </p:nvSpPr>
        <p:spPr>
          <a:xfrm>
            <a:off x="1566620" y="2633665"/>
            <a:ext cx="3044641" cy="828675"/>
          </a:xfrm>
          <a:prstGeom prst="rect">
            <a:avLst/>
          </a:prstGeom>
          <a:noFill/>
          <a:ln/>
        </p:spPr>
        <p:txBody>
          <a:bodyPr wrap="square" lIns="0" tIns="0" rIns="0" bIns="0" rtlCol="0" anchor="t"/>
          <a:lstStyle/>
          <a:p>
            <a:pPr>
              <a:lnSpc>
                <a:spcPts val="6549"/>
              </a:lnSpc>
            </a:pPr>
            <a:r>
              <a:rPr lang="ja-JP" altLang="en-US" sz="2400" kern="0" spc="240">
                <a:solidFill>
                  <a:srgbClr val="FFFFFF"/>
                </a:solidFill>
                <a:latin typeface="Noto Serif JP Regular" pitchFamily="34" charset="0"/>
                <a:ea typeface="Noto Serif JP Regular" pitchFamily="34" charset="-122"/>
                <a:cs typeface="Noto Serif JP Regular" pitchFamily="34" charset="-120"/>
              </a:rPr>
              <a:t>約</a:t>
            </a:r>
            <a:r>
              <a:rPr lang="en-US" altLang="ja-JP" sz="6000" kern="0" spc="240" dirty="0">
                <a:solidFill>
                  <a:srgbClr val="FFFFFF"/>
                </a:solidFill>
                <a:latin typeface="Noto Serif JP Regular" pitchFamily="34" charset="0"/>
                <a:ea typeface="Noto Serif JP Regular" pitchFamily="34" charset="-122"/>
                <a:cs typeface="Noto Serif JP Regular" pitchFamily="34" charset="-120"/>
              </a:rPr>
              <a:t> </a:t>
            </a:r>
            <a:r>
              <a:rPr lang="en-US" altLang="ja-JP" sz="5550" kern="0" spc="555" dirty="0">
                <a:solidFill>
                  <a:srgbClr val="BCA46F"/>
                </a:solidFill>
                <a:latin typeface="Noto Serif JP Medium" pitchFamily="34" charset="0"/>
                <a:ea typeface="Noto Serif JP Medium" pitchFamily="34" charset="-122"/>
                <a:cs typeface="Noto Serif JP Regular" pitchFamily="34" charset="-120"/>
              </a:rPr>
              <a:t>62.2</a:t>
            </a:r>
            <a:r>
              <a:rPr lang="en-US" altLang="ja-JP" sz="2400" kern="0" spc="240" dirty="0">
                <a:solidFill>
                  <a:srgbClr val="FFFFFF"/>
                </a:solidFill>
                <a:latin typeface="Noto Serif JP Regular" pitchFamily="34" charset="0"/>
                <a:ea typeface="Noto Serif JP Regular" pitchFamily="34" charset="-122"/>
                <a:cs typeface="Noto Serif JP Regular" pitchFamily="34" charset="-120"/>
              </a:rPr>
              <a:t>%</a:t>
            </a:r>
            <a:endParaRPr lang="en-US" altLang="ja-JP" sz="2400" dirty="0"/>
          </a:p>
        </p:txBody>
      </p:sp>
      <p:sp>
        <p:nvSpPr>
          <p:cNvPr id="15" name="Object17">
            <a:extLst>
              <a:ext uri="{FF2B5EF4-FFF2-40B4-BE49-F238E27FC236}">
                <a16:creationId xmlns:a16="http://schemas.microsoft.com/office/drawing/2014/main" id="{434BF62F-A194-35CA-F4BF-AC823E6E653E}"/>
              </a:ext>
            </a:extLst>
          </p:cNvPr>
          <p:cNvSpPr/>
          <p:nvPr/>
        </p:nvSpPr>
        <p:spPr>
          <a:xfrm>
            <a:off x="4944876" y="6015847"/>
            <a:ext cx="3321574" cy="1389355"/>
          </a:xfrm>
          <a:prstGeom prst="rect">
            <a:avLst/>
          </a:prstGeom>
          <a:noFill/>
          <a:ln/>
        </p:spPr>
        <p:txBody>
          <a:bodyPr wrap="square" lIns="0" tIns="0" rIns="0" bIns="0" rtlCol="0" anchor="t">
            <a:spAutoFit/>
          </a:bodyPr>
          <a:lstStyle/>
          <a:p>
            <a:pPr marL="342900" indent="-342900">
              <a:lnSpc>
                <a:spcPts val="2775"/>
              </a:lnSpc>
              <a:buClr>
                <a:srgbClr val="C9A75F"/>
              </a:buClr>
              <a:buFont typeface="Wingdings" pitchFamily="2" charset="2"/>
              <a:buChar char="u"/>
            </a:pPr>
            <a:r>
              <a:rPr lang="en-US" sz="20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高級ホテル</a:t>
            </a:r>
          </a:p>
          <a:p>
            <a:pPr>
              <a:lnSpc>
                <a:spcPts val="2775"/>
              </a:lnSpc>
              <a:buClr>
                <a:srgbClr val="C9A75F"/>
              </a:buClr>
            </a:pPr>
            <a:r>
              <a:rPr lang="en-US" altLang="ja-JP" sz="14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-グランドハイアット東京
- ザ・リッツ・カールトン東京
- シャングリ・ラ・ホテル東京</a:t>
            </a:r>
            <a:endParaRPr lang="en-US" altLang="ja-JP" sz="1400" dirty="0">
              <a:latin typeface="Noto Serif JP" panose="02020400000000000000" pitchFamily="18" charset="-128"/>
              <a:ea typeface="Noto Serif JP" panose="02020400000000000000" pitchFamily="18" charset="-128"/>
            </a:endParaRPr>
          </a:p>
        </p:txBody>
      </p:sp>
      <p:sp>
        <p:nvSpPr>
          <p:cNvPr id="16" name="Object17">
            <a:extLst>
              <a:ext uri="{FF2B5EF4-FFF2-40B4-BE49-F238E27FC236}">
                <a16:creationId xmlns:a16="http://schemas.microsoft.com/office/drawing/2014/main" id="{FEE91C49-880A-A012-2231-546400B6FA88}"/>
              </a:ext>
            </a:extLst>
          </p:cNvPr>
          <p:cNvSpPr/>
          <p:nvPr/>
        </p:nvSpPr>
        <p:spPr>
          <a:xfrm>
            <a:off x="12586612" y="6015847"/>
            <a:ext cx="3321574" cy="1748427"/>
          </a:xfrm>
          <a:prstGeom prst="rect">
            <a:avLst/>
          </a:prstGeom>
          <a:noFill/>
          <a:ln/>
        </p:spPr>
        <p:txBody>
          <a:bodyPr wrap="square" lIns="0" tIns="0" rIns="0" bIns="0" rtlCol="0" anchor="t">
            <a:spAutoFit/>
          </a:bodyPr>
          <a:lstStyle/>
          <a:p>
            <a:pPr marL="342900" indent="-342900">
              <a:lnSpc>
                <a:spcPts val="2775"/>
              </a:lnSpc>
              <a:buClr>
                <a:srgbClr val="C9A75F"/>
              </a:buClr>
              <a:buFont typeface="Wingdings" pitchFamily="2" charset="2"/>
              <a:buChar char="u"/>
            </a:pPr>
            <a:r>
              <a:rPr lang="en-US" sz="20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病院</a:t>
            </a:r>
          </a:p>
          <a:p>
            <a:pPr>
              <a:lnSpc>
                <a:spcPts val="2775"/>
              </a:lnSpc>
              <a:buClr>
                <a:srgbClr val="C9A75F"/>
              </a:buClr>
            </a:pPr>
            <a:r>
              <a:rPr lang="en-US" altLang="ja-JP" sz="14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虎ノ門病院</a:t>
            </a:r>
            <a:br>
              <a:rPr lang="ja-JP" altLang="en-US" sz="1400">
                <a:latin typeface="Noto Serif JP" panose="02020400000000000000" pitchFamily="18" charset="-128"/>
                <a:ea typeface="Noto Serif JP" panose="02020400000000000000" pitchFamily="18" charset="-128"/>
              </a:rPr>
            </a:br>
            <a:r>
              <a:rPr lang="en-US" altLang="ja-JP" sz="14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慶應義塾大学病院</a:t>
            </a:r>
            <a:br>
              <a:rPr lang="ja-JP" altLang="en-US" sz="1400">
                <a:latin typeface="Noto Serif JP" panose="02020400000000000000" pitchFamily="18" charset="-128"/>
                <a:ea typeface="Noto Serif JP" panose="02020400000000000000" pitchFamily="18" charset="-128"/>
              </a:rPr>
            </a:br>
            <a:r>
              <a:rPr lang="en-US" altLang="ja-JP" sz="14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東京警察病院
</a:t>
            </a:r>
            <a:r>
              <a:rPr lang="en-US" altLang="ja-JP" sz="14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日本赤十字医療センター</a:t>
            </a:r>
            <a:endParaRPr lang="ja-JP" altLang="en-US" sz="1400">
              <a:latin typeface="Noto Serif JP" panose="02020400000000000000" pitchFamily="18" charset="-128"/>
              <a:ea typeface="Noto Serif JP" panose="02020400000000000000" pitchFamily="18" charset="-128"/>
            </a:endParaRPr>
          </a:p>
        </p:txBody>
      </p:sp>
      <p:sp>
        <p:nvSpPr>
          <p:cNvPr id="17" name="Object17">
            <a:extLst>
              <a:ext uri="{FF2B5EF4-FFF2-40B4-BE49-F238E27FC236}">
                <a16:creationId xmlns:a16="http://schemas.microsoft.com/office/drawing/2014/main" id="{20C6A1ED-B0B5-D3AA-7C44-A55409251032}"/>
              </a:ext>
            </a:extLst>
          </p:cNvPr>
          <p:cNvSpPr/>
          <p:nvPr/>
        </p:nvSpPr>
        <p:spPr>
          <a:xfrm>
            <a:off x="8765744" y="6015847"/>
            <a:ext cx="3321574" cy="1748427"/>
          </a:xfrm>
          <a:prstGeom prst="rect">
            <a:avLst/>
          </a:prstGeom>
          <a:noFill/>
          <a:ln/>
        </p:spPr>
        <p:txBody>
          <a:bodyPr wrap="square" lIns="0" tIns="0" rIns="0" bIns="0" rtlCol="0" anchor="t">
            <a:spAutoFit/>
          </a:bodyPr>
          <a:lstStyle/>
          <a:p>
            <a:pPr marL="342900" indent="-342900">
              <a:lnSpc>
                <a:spcPts val="2775"/>
              </a:lnSpc>
              <a:buClr>
                <a:srgbClr val="C9A75F"/>
              </a:buClr>
              <a:buFont typeface="Wingdings" pitchFamily="2" charset="2"/>
              <a:buChar char="u"/>
            </a:pPr>
            <a:r>
              <a:rPr lang="en-US" sz="2000" kern="0" spc="240">
                <a:solidFill>
                  <a:srgbClr val="FFFFFF"/>
                </a:solidFill>
                <a:latin typeface="Noto Serif JP" panose="02020400000000000000" pitchFamily="18" charset="-128"/>
                <a:ea typeface="Noto Serif JP" panose="02020400000000000000" pitchFamily="18" charset="-128"/>
                <a:cs typeface="Noto Serif JP Regular" pitchFamily="34" charset="-120"/>
              </a:rPr>
              <a:t>複合施設</a:t>
            </a:r>
          </a:p>
          <a:p>
            <a:pPr>
              <a:lnSpc>
                <a:spcPts val="2775"/>
              </a:lnSpc>
              <a:buClr>
                <a:srgbClr val="C9A75F"/>
              </a:buClr>
            </a:pP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代官山</a:t>
            </a: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T-SITE</a:t>
            </a:r>
            <a:br>
              <a:rPr lang="en-US" altLang="ja-JP" sz="1400">
                <a:latin typeface="Noto Serif JP" panose="02020400000000000000" pitchFamily="18" charset="-128"/>
                <a:ea typeface="Noto Serif JP" panose="02020400000000000000" pitchFamily="18" charset="-128"/>
              </a:rPr>
            </a:b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銀座ナイン</a:t>
            </a: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3</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号館内
</a:t>
            </a: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東京ミッドタウン</a:t>
            </a:r>
            <a:br>
              <a:rPr lang="ja-JP" altLang="en-US" sz="1400">
                <a:latin typeface="Noto Serif JP" panose="02020400000000000000" pitchFamily="18" charset="-128"/>
                <a:ea typeface="Noto Serif JP" panose="02020400000000000000" pitchFamily="18" charset="-128"/>
              </a:rPr>
            </a:br>
            <a:r>
              <a:rPr lang="en-US" altLang="ja-JP"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 </a:t>
            </a:r>
            <a:r>
              <a:rPr lang="ja-JP" altLang="en-US" sz="1400" kern="0" spc="150">
                <a:solidFill>
                  <a:srgbClr val="FFFFFF"/>
                </a:solidFill>
                <a:latin typeface="Noto Serif JP" panose="02020400000000000000" pitchFamily="18" charset="-128"/>
                <a:ea typeface="Noto Serif JP" panose="02020400000000000000" pitchFamily="18" charset="-128"/>
                <a:cs typeface="Noto Serif JP Regular" pitchFamily="34" charset="-120"/>
              </a:rPr>
              <a:t>中野セントラルパークサウス</a:t>
            </a:r>
            <a:endParaRPr lang="ja-JP" altLang="en-US" sz="1400">
              <a:latin typeface="Noto Serif JP" panose="02020400000000000000" pitchFamily="18" charset="-128"/>
              <a:ea typeface="Noto Serif JP" panose="02020400000000000000" pitchFamily="18" charset="-128"/>
            </a:endParaRPr>
          </a:p>
        </p:txBody>
      </p:sp>
      <p:pic>
        <p:nvPicPr>
          <p:cNvPr id="50" name="図 49" descr="ロゴ&#10;&#10;自動的に生成された説明">
            <a:extLst>
              <a:ext uri="{FF2B5EF4-FFF2-40B4-BE49-F238E27FC236}">
                <a16:creationId xmlns:a16="http://schemas.microsoft.com/office/drawing/2014/main" id="{4413FCF8-1125-D3C8-6E68-C65036091A11}"/>
              </a:ext>
            </a:extLst>
          </p:cNvPr>
          <p:cNvPicPr>
            <a:picLocks noChangeAspect="1"/>
          </p:cNvPicPr>
          <p:nvPr/>
        </p:nvPicPr>
        <p:blipFill>
          <a:blip r:embed="rId5"/>
          <a:stretch>
            <a:fillRect/>
          </a:stretch>
        </p:blipFill>
        <p:spPr>
          <a:xfrm>
            <a:off x="7393112" y="1456241"/>
            <a:ext cx="1108427" cy="721766"/>
          </a:xfrm>
          <a:prstGeom prst="rect">
            <a:avLst/>
          </a:prstGeom>
        </p:spPr>
      </p:pic>
      <p:pic>
        <p:nvPicPr>
          <p:cNvPr id="52" name="図 51" descr="挿絵 が含まれている画像&#10;&#10;自動的に生成された説明">
            <a:extLst>
              <a:ext uri="{FF2B5EF4-FFF2-40B4-BE49-F238E27FC236}">
                <a16:creationId xmlns:a16="http://schemas.microsoft.com/office/drawing/2014/main" id="{7248683A-926B-96E7-354D-41F8DFC6E96A}"/>
              </a:ext>
            </a:extLst>
          </p:cNvPr>
          <p:cNvPicPr>
            <a:picLocks noChangeAspect="1"/>
          </p:cNvPicPr>
          <p:nvPr/>
        </p:nvPicPr>
        <p:blipFill>
          <a:blip r:embed="rId6"/>
          <a:stretch>
            <a:fillRect/>
          </a:stretch>
        </p:blipFill>
        <p:spPr>
          <a:xfrm>
            <a:off x="487121" y="5032707"/>
            <a:ext cx="1079500" cy="520700"/>
          </a:xfrm>
          <a:prstGeom prst="rect">
            <a:avLst/>
          </a:prstGeom>
        </p:spPr>
      </p:pic>
      <p:pic>
        <p:nvPicPr>
          <p:cNvPr id="54" name="図 53" descr="アイコン&#10;&#10;自動的に生成された説明">
            <a:extLst>
              <a:ext uri="{FF2B5EF4-FFF2-40B4-BE49-F238E27FC236}">
                <a16:creationId xmlns:a16="http://schemas.microsoft.com/office/drawing/2014/main" id="{44FBDA2D-7E3B-8F31-EAD7-09203495F119}"/>
              </a:ext>
            </a:extLst>
          </p:cNvPr>
          <p:cNvPicPr>
            <a:picLocks noChangeAspect="1"/>
          </p:cNvPicPr>
          <p:nvPr/>
        </p:nvPicPr>
        <p:blipFill>
          <a:blip r:embed="rId7"/>
          <a:stretch>
            <a:fillRect/>
          </a:stretch>
        </p:blipFill>
        <p:spPr>
          <a:xfrm>
            <a:off x="574299" y="1479893"/>
            <a:ext cx="828502" cy="876300"/>
          </a:xfrm>
          <a:prstGeom prst="rect">
            <a:avLst/>
          </a:prstGeom>
        </p:spPr>
      </p:pic>
      <p:sp>
        <p:nvSpPr>
          <p:cNvPr id="19" name="Object27">
            <a:extLst>
              <a:ext uri="{FF2B5EF4-FFF2-40B4-BE49-F238E27FC236}">
                <a16:creationId xmlns:a16="http://schemas.microsoft.com/office/drawing/2014/main" id="{1327E407-7261-2EF9-8E76-E20CB7D5C09A}"/>
              </a:ext>
            </a:extLst>
          </p:cNvPr>
          <p:cNvSpPr/>
          <p:nvPr/>
        </p:nvSpPr>
        <p:spPr>
          <a:xfrm>
            <a:off x="12077992" y="9489197"/>
            <a:ext cx="2019300" cy="161925"/>
          </a:xfrm>
          <a:prstGeom prst="rect">
            <a:avLst/>
          </a:prstGeom>
          <a:noFill/>
          <a:ln/>
        </p:spPr>
        <p:txBody>
          <a:bodyPr wrap="square" lIns="0" tIns="0" rIns="0" bIns="0" rtlCol="0" anchor="t"/>
          <a:lstStyle/>
          <a:p>
            <a:pPr algn="ctr">
              <a:lnSpc>
                <a:spcPts val="1050"/>
              </a:lnSpc>
            </a:pPr>
            <a:r>
              <a:rPr lang="en-US" sz="900" b="0" i="0" kern="0" spc="90" dirty="0">
                <a:solidFill>
                  <a:srgbClr val="000000"/>
                </a:solidFill>
                <a:latin typeface="Noto Serif JP Regular" pitchFamily="34" charset="0"/>
                <a:ea typeface="Noto Serif JP Regular" pitchFamily="34" charset="-122"/>
                <a:cs typeface="Noto Serif JP Regular" pitchFamily="34" charset="-120"/>
              </a:rPr>
              <a:t>撮影協力：グランドハイアット東京</a:t>
            </a:r>
            <a:endParaRPr lang="en-US" sz="900" dirty="0"/>
          </a:p>
        </p:txBody>
      </p:sp>
      <p:sp>
        <p:nvSpPr>
          <p:cNvPr id="26" name="Object27">
            <a:extLst>
              <a:ext uri="{FF2B5EF4-FFF2-40B4-BE49-F238E27FC236}">
                <a16:creationId xmlns:a16="http://schemas.microsoft.com/office/drawing/2014/main" id="{66842FE8-995B-6256-A17C-7529F3D279B0}"/>
              </a:ext>
            </a:extLst>
          </p:cNvPr>
          <p:cNvSpPr/>
          <p:nvPr/>
        </p:nvSpPr>
        <p:spPr>
          <a:xfrm>
            <a:off x="11210538" y="9489197"/>
            <a:ext cx="2019300" cy="161925"/>
          </a:xfrm>
          <a:prstGeom prst="rect">
            <a:avLst/>
          </a:prstGeom>
          <a:noFill/>
          <a:ln/>
        </p:spPr>
        <p:txBody>
          <a:bodyPr wrap="square" lIns="0" tIns="0" rIns="0" bIns="0" rtlCol="0" anchor="t"/>
          <a:lstStyle/>
          <a:p>
            <a:pPr algn="ctr">
              <a:lnSpc>
                <a:spcPts val="1050"/>
              </a:lnSpc>
            </a:pPr>
            <a:r>
              <a:rPr lang="en-US" sz="900" b="0" i="0" kern="0" spc="90" dirty="0">
                <a:solidFill>
                  <a:srgbClr val="000000"/>
                </a:solidFill>
                <a:latin typeface="Noto Serif JP Regular" pitchFamily="34" charset="0"/>
                <a:ea typeface="Noto Serif JP Regular" pitchFamily="34" charset="-122"/>
                <a:cs typeface="Noto Serif JP Regular" pitchFamily="34" charset="-120"/>
              </a:rPr>
              <a:t>撮影協力：グランドハイアット東京</a:t>
            </a:r>
            <a:endParaRPr lang="en-US" sz="9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57175"/>
            <a:ext cx="386507" cy="386497"/>
          </a:xfrm>
          <a:prstGeom prst="rect">
            <a:avLst/>
          </a:prstGeom>
        </p:spPr>
      </p:pic>
      <p:sp>
        <p:nvSpPr>
          <p:cNvPr id="33" name="テキスト プレースホルダー 32">
            <a:extLst>
              <a:ext uri="{FF2B5EF4-FFF2-40B4-BE49-F238E27FC236}">
                <a16:creationId xmlns:a16="http://schemas.microsoft.com/office/drawing/2014/main" id="{55042103-8A9A-3493-7C71-E5A5770340BD}"/>
              </a:ext>
            </a:extLst>
          </p:cNvPr>
          <p:cNvSpPr>
            <a:spLocks noGrp="1"/>
          </p:cNvSpPr>
          <p:nvPr>
            <p:ph type="body" sz="quarter" idx="10"/>
          </p:nvPr>
        </p:nvSpPr>
        <p:spPr>
          <a:xfrm>
            <a:off x="674804" y="129266"/>
            <a:ext cx="10259898" cy="639762"/>
          </a:xfrm>
        </p:spPr>
        <p:txBody>
          <a:bodyPr/>
          <a:lstStyle/>
          <a:p>
            <a:r>
              <a:rPr lang="ja-JP" altLang="en-US"/>
              <a:t>主要都道府県における主な設置タクシー会社一覧</a:t>
            </a:r>
          </a:p>
        </p:txBody>
      </p:sp>
      <p:sp>
        <p:nvSpPr>
          <p:cNvPr id="28" name="Object27"/>
          <p:cNvSpPr/>
          <p:nvPr/>
        </p:nvSpPr>
        <p:spPr>
          <a:xfrm>
            <a:off x="10934702" y="6133351"/>
            <a:ext cx="2019300" cy="161925"/>
          </a:xfrm>
          <a:prstGeom prst="rect">
            <a:avLst/>
          </a:prstGeom>
          <a:noFill/>
          <a:ln/>
        </p:spPr>
        <p:txBody>
          <a:bodyPr wrap="square" lIns="0" tIns="0" rIns="0" bIns="0" rtlCol="0" anchor="t"/>
          <a:lstStyle/>
          <a:p>
            <a:pPr marL="0" marR="0" lvl="0" indent="0" algn="ctr" defTabSz="914400" rtl="0" eaLnBrk="1" fontAlgn="auto" latinLnBrk="0" hangingPunct="1">
              <a:lnSpc>
                <a:spcPts val="1050"/>
              </a:lnSpc>
              <a:spcBef>
                <a:spcPts val="0"/>
              </a:spcBef>
              <a:spcAft>
                <a:spcPts val="0"/>
              </a:spcAft>
              <a:buClrTx/>
              <a:buSzTx/>
              <a:buFontTx/>
              <a:buNone/>
              <a:tabLst/>
              <a:defRPr/>
            </a:pPr>
            <a:r>
              <a:rPr kumimoji="0" lang="en-US" sz="900" b="0" i="0" u="none" strike="noStrike" kern="0" cap="none" spc="90" normalizeH="0" baseline="0" noProof="0" dirty="0">
                <a:ln>
                  <a:noFill/>
                </a:ln>
                <a:solidFill>
                  <a:srgbClr val="000000"/>
                </a:solidFill>
                <a:effectLst/>
                <a:uLnTx/>
                <a:uFillTx/>
                <a:latin typeface="Noto Serif JP Regular" pitchFamily="34" charset="0"/>
                <a:ea typeface="Noto Serif JP Regular" pitchFamily="34" charset="-122"/>
                <a:cs typeface="Noto Serif JP Regular" pitchFamily="34" charset="-120"/>
              </a:rPr>
              <a:t>撮影協力：グランドハイアット東京</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Object67">
            <a:extLst>
              <a:ext uri="{FF2B5EF4-FFF2-40B4-BE49-F238E27FC236}">
                <a16:creationId xmlns:a16="http://schemas.microsoft.com/office/drawing/2014/main" id="{43AC2BED-4E90-00FA-FB43-12AF22F3BA8D}"/>
              </a:ext>
            </a:extLst>
          </p:cNvPr>
          <p:cNvSpPr/>
          <p:nvPr/>
        </p:nvSpPr>
        <p:spPr>
          <a:xfrm>
            <a:off x="8464373" y="1339602"/>
            <a:ext cx="3699304" cy="876300"/>
          </a:xfrm>
          <a:prstGeom prst="rect">
            <a:avLst/>
          </a:prstGeom>
          <a:noFill/>
          <a:ln/>
        </p:spPr>
        <p:txBody>
          <a:bodyPr wrap="square" lIns="0" tIns="0" rIns="0" bIns="0" rtlCol="0" anchor="ctr" anchorCtr="0">
            <a:normAutofit/>
          </a:bodyPr>
          <a:lstStyle/>
          <a:p>
            <a:pPr marL="0" marR="0" lvl="0" indent="0" algn="l" defTabSz="914400" rtl="0" eaLnBrk="1" fontAlgn="auto" latinLnBrk="0" hangingPunct="1">
              <a:lnSpc>
                <a:spcPts val="2775"/>
              </a:lnSpc>
              <a:spcBef>
                <a:spcPts val="0"/>
              </a:spcBef>
              <a:spcAft>
                <a:spcPts val="0"/>
              </a:spcAft>
              <a:buClrTx/>
              <a:buSzTx/>
              <a:buFontTx/>
              <a:buNone/>
              <a:tabLst/>
              <a:defRPr/>
            </a:pPr>
            <a:r>
              <a:rPr kumimoji="0" lang="en-US" sz="2800" b="0" i="0" u="none" strike="noStrike" kern="0" cap="none" spc="288" normalizeH="0" baseline="0" noProof="0" dirty="0">
                <a:ln>
                  <a:noFill/>
                </a:ln>
                <a:solidFill>
                  <a:srgbClr val="FFFFFF"/>
                </a:solidFill>
                <a:effectLst/>
                <a:uLnTx/>
                <a:uFillTx/>
                <a:latin typeface="Noto Serif JP" panose="02020400000000000000" pitchFamily="18" charset="-128"/>
                <a:ea typeface="Noto Serif JP" panose="02020400000000000000" pitchFamily="18" charset="-128"/>
                <a:cs typeface="+mn-cs"/>
              </a:rPr>
              <a:t>設置タクシー会社例</a:t>
            </a:r>
            <a:endParaRPr kumimoji="0" lang="en-US" sz="2800" b="0" i="0" u="none" strike="noStrike" kern="1200" cap="none" spc="0" normalizeH="0" baseline="0" noProof="0" dirty="0">
              <a:ln>
                <a:noFill/>
              </a:ln>
              <a:solidFill>
                <a:prstClr val="black"/>
              </a:solidFill>
              <a:effectLst/>
              <a:uLnTx/>
              <a:uFillTx/>
              <a:latin typeface="Noto Serif JP" panose="02020400000000000000" pitchFamily="18" charset="-128"/>
              <a:ea typeface="Noto Serif JP" panose="02020400000000000000" pitchFamily="18" charset="-128"/>
              <a:cs typeface="+mn-cs"/>
            </a:endParaRPr>
          </a:p>
        </p:txBody>
      </p:sp>
      <p:graphicFrame>
        <p:nvGraphicFramePr>
          <p:cNvPr id="14" name="表 18">
            <a:extLst>
              <a:ext uri="{FF2B5EF4-FFF2-40B4-BE49-F238E27FC236}">
                <a16:creationId xmlns:a16="http://schemas.microsoft.com/office/drawing/2014/main" id="{C9C76C41-8D0B-38A9-5CAD-5AD2CDBA015B}"/>
              </a:ext>
            </a:extLst>
          </p:cNvPr>
          <p:cNvGraphicFramePr>
            <a:graphicFrameLocks noGrp="1"/>
          </p:cNvGraphicFramePr>
          <p:nvPr>
            <p:extLst>
              <p:ext uri="{D42A27DB-BD31-4B8C-83A1-F6EECF244321}">
                <p14:modId xmlns:p14="http://schemas.microsoft.com/office/powerpoint/2010/main" val="2513759347"/>
              </p:ext>
            </p:extLst>
          </p:nvPr>
        </p:nvGraphicFramePr>
        <p:xfrm>
          <a:off x="7903590" y="2569688"/>
          <a:ext cx="9988350" cy="6413241"/>
        </p:xfrm>
        <a:graphic>
          <a:graphicData uri="http://schemas.openxmlformats.org/drawingml/2006/table">
            <a:tbl>
              <a:tblPr firstRow="1" bandRow="1">
                <a:tableStyleId>{C083E6E3-FA7D-4D7B-A595-EF9225AFEA82}</a:tableStyleId>
              </a:tblPr>
              <a:tblGrid>
                <a:gridCol w="1171348">
                  <a:extLst>
                    <a:ext uri="{9D8B030D-6E8A-4147-A177-3AD203B41FA5}">
                      <a16:colId xmlns:a16="http://schemas.microsoft.com/office/drawing/2014/main" val="903756190"/>
                    </a:ext>
                  </a:extLst>
                </a:gridCol>
                <a:gridCol w="8817002">
                  <a:extLst>
                    <a:ext uri="{9D8B030D-6E8A-4147-A177-3AD203B41FA5}">
                      <a16:colId xmlns:a16="http://schemas.microsoft.com/office/drawing/2014/main" val="1124309200"/>
                    </a:ext>
                  </a:extLst>
                </a:gridCol>
              </a:tblGrid>
              <a:tr h="519042">
                <a:tc>
                  <a:txBody>
                    <a:bodyPr/>
                    <a:lstStyle/>
                    <a:p>
                      <a:pPr algn="ctr"/>
                      <a:r>
                        <a:rPr kumimoji="1" lang="ja-JP" altLang="en-US" sz="1800" b="0" i="0">
                          <a:solidFill>
                            <a:schemeClr val="bg1"/>
                          </a:solidFill>
                          <a:latin typeface="Noto Serif JP" panose="02020400000000000000" pitchFamily="18" charset="-128"/>
                          <a:ea typeface="Noto Serif JP" panose="02020400000000000000" pitchFamily="18" charset="-128"/>
                        </a:rPr>
                        <a:t>札幌</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A46F"/>
                    </a:solidFill>
                  </a:tcPr>
                </a:tc>
                <a:tc>
                  <a:txBody>
                    <a:bodyPr/>
                    <a:lstStyle/>
                    <a:p>
                      <a:r>
                        <a:rPr lang="ja-JP" altLang="en-US" sz="1800" b="0" i="0">
                          <a:solidFill>
                            <a:schemeClr val="bg1"/>
                          </a:solidFill>
                          <a:latin typeface="Noto Serif JP"/>
                          <a:ea typeface="Noto Serif JP"/>
                        </a:rPr>
                        <a:t>SK無線タクシー</a:t>
                      </a:r>
                      <a:r>
                        <a:rPr kumimoji="1" lang="ja-JP" altLang="en-US" sz="1800" b="0" i="0">
                          <a:solidFill>
                            <a:schemeClr val="bg1"/>
                          </a:solidFill>
                          <a:latin typeface="Noto Serif JP"/>
                          <a:ea typeface="Noto Serif JP"/>
                        </a:rPr>
                        <a:t>、</a:t>
                      </a:r>
                      <a:r>
                        <a:rPr lang="ja-JP" altLang="en-US" sz="1800" b="0" i="0">
                          <a:solidFill>
                            <a:schemeClr val="bg1"/>
                          </a:solidFill>
                          <a:latin typeface="Noto Serif JP"/>
                          <a:ea typeface="Noto Serif JP"/>
                        </a:rPr>
                        <a:t>ハートタクシー、金星自動車、さわやか無線センター、</a:t>
                      </a:r>
                    </a:p>
                    <a:p>
                      <a:pPr lvl="0">
                        <a:buNone/>
                      </a:pPr>
                      <a:r>
                        <a:rPr lang="ja-JP" altLang="en-US" sz="1800" b="0" i="0">
                          <a:solidFill>
                            <a:schemeClr val="bg1"/>
                          </a:solidFill>
                          <a:latin typeface="Noto Serif JP"/>
                          <a:ea typeface="Noto Serif JP"/>
                        </a:rPr>
                        <a:t>トーコーグループ</a:t>
                      </a:r>
                      <a:endParaRPr kumimoji="1" lang="ja-JP" altLang="en-US" sz="1800" b="0" i="0">
                        <a:solidFill>
                          <a:schemeClr val="bg1"/>
                        </a:solidFill>
                        <a:latin typeface="Noto Serif JP"/>
                        <a:ea typeface="Noto Serif JP"/>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58337417"/>
                  </a:ext>
                </a:extLst>
              </a:tr>
              <a:tr h="519042">
                <a:tc>
                  <a:txBody>
                    <a:bodyPr/>
                    <a:lstStyle/>
                    <a:p>
                      <a:pPr algn="ctr"/>
                      <a:r>
                        <a:rPr kumimoji="1" lang="ja-JP" altLang="en-US" sz="1800" b="0" i="0">
                          <a:solidFill>
                            <a:schemeClr val="bg1"/>
                          </a:solidFill>
                          <a:latin typeface="Noto Serif JP" panose="02020400000000000000" pitchFamily="18" charset="-128"/>
                          <a:ea typeface="Noto Serif JP" panose="02020400000000000000" pitchFamily="18" charset="-128"/>
                        </a:rPr>
                        <a:t>東京</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A46F"/>
                    </a:solidFill>
                  </a:tcPr>
                </a:tc>
                <a:tc>
                  <a:txBody>
                    <a:bodyPr/>
                    <a:lstStyle/>
                    <a:p>
                      <a:r>
                        <a:rPr kumimoji="1" lang="ja-JP" altLang="en-US" sz="1800" b="0" i="0">
                          <a:solidFill>
                            <a:schemeClr val="bg1"/>
                          </a:solidFill>
                          <a:latin typeface="Noto Serif JP"/>
                          <a:ea typeface="Noto Serif JP"/>
                        </a:rPr>
                        <a:t>日本交通</a:t>
                      </a:r>
                      <a:r>
                        <a:rPr lang="ja-JP" altLang="en-US" sz="1800" b="0" i="0">
                          <a:solidFill>
                            <a:schemeClr val="bg1"/>
                          </a:solidFill>
                          <a:latin typeface="Noto Serif JP"/>
                          <a:ea typeface="Noto Serif JP"/>
                        </a:rPr>
                        <a:t>グループ</a:t>
                      </a:r>
                      <a:r>
                        <a:rPr kumimoji="1" lang="ja-JP" altLang="en-US" sz="1800" b="0" i="0">
                          <a:solidFill>
                            <a:schemeClr val="bg1"/>
                          </a:solidFill>
                          <a:latin typeface="Noto Serif JP"/>
                          <a:ea typeface="Noto Serif JP"/>
                        </a:rPr>
                        <a:t>、帝都自動車</a:t>
                      </a:r>
                      <a:r>
                        <a:rPr lang="ja-JP" altLang="en-US" sz="1800" b="0" i="0">
                          <a:solidFill>
                            <a:schemeClr val="bg1"/>
                          </a:solidFill>
                          <a:latin typeface="Noto Serif JP"/>
                          <a:ea typeface="Noto Serif JP"/>
                        </a:rPr>
                        <a:t>交通グループ</a:t>
                      </a:r>
                      <a:r>
                        <a:rPr kumimoji="1" lang="ja-JP" altLang="en-US" sz="1800" b="0" i="0">
                          <a:solidFill>
                            <a:schemeClr val="bg1"/>
                          </a:solidFill>
                          <a:latin typeface="Noto Serif JP"/>
                          <a:ea typeface="Noto Serif JP"/>
                        </a:rPr>
                        <a:t>、東京無線協同組合、東都タクシー、</a:t>
                      </a:r>
                      <a:endParaRPr lang="ja-JP" altLang="en-US" sz="1800" b="0" i="0">
                        <a:solidFill>
                          <a:schemeClr val="bg1"/>
                        </a:solidFill>
                        <a:latin typeface="Noto Serif JP"/>
                        <a:ea typeface="Noto Serif JP"/>
                      </a:endParaRPr>
                    </a:p>
                    <a:p>
                      <a:pPr lvl="0">
                        <a:buNone/>
                      </a:pPr>
                      <a:r>
                        <a:rPr kumimoji="1" lang="ja-JP" altLang="en-US" sz="1800" b="0" i="0">
                          <a:solidFill>
                            <a:schemeClr val="bg1"/>
                          </a:solidFill>
                          <a:latin typeface="Noto Serif JP"/>
                          <a:ea typeface="Noto Serif JP"/>
                        </a:rPr>
                        <a:t>日の丸交通</a:t>
                      </a:r>
                      <a:r>
                        <a:rPr lang="ja-JP" altLang="en-US" sz="1800" b="0" i="0">
                          <a:solidFill>
                            <a:schemeClr val="bg1"/>
                          </a:solidFill>
                          <a:latin typeface="Noto Serif JP"/>
                          <a:ea typeface="Noto Serif JP"/>
                        </a:rPr>
                        <a:t>、東京都個人タクシー協同組合、日個</a:t>
                      </a:r>
                      <a:r>
                        <a:rPr lang="ja-JP" altLang="en-US" sz="1800" b="0" i="0" u="none" strike="noStrike" noProof="0">
                          <a:solidFill>
                            <a:schemeClr val="bg1"/>
                          </a:solidFill>
                          <a:latin typeface="Noto Serif JP"/>
                          <a:ea typeface="Noto Serif JP"/>
                        </a:rPr>
                        <a:t>連</a:t>
                      </a:r>
                      <a:r>
                        <a:rPr lang="ja-JP" sz="1800" b="0" i="0" u="none" strike="noStrike" noProof="0">
                          <a:solidFill>
                            <a:schemeClr val="bg1"/>
                          </a:solidFill>
                          <a:latin typeface="Noto Serif JP"/>
                          <a:ea typeface="Noto Serif JP"/>
                        </a:rPr>
                        <a:t>東京都営業協同組合</a:t>
                      </a:r>
                      <a:endParaRPr kumimoji="1" lang="ja-JP" altLang="en-US" sz="1800" b="0" i="0">
                        <a:solidFill>
                          <a:schemeClr val="bg1"/>
                        </a:solidFill>
                        <a:latin typeface="Noto Serif JP"/>
                        <a:ea typeface="Noto Serif JP"/>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51318736"/>
                  </a:ext>
                </a:extLst>
              </a:tr>
              <a:tr h="587828">
                <a:tc>
                  <a:txBody>
                    <a:bodyPr/>
                    <a:lstStyle/>
                    <a:p>
                      <a:pPr algn="ctr"/>
                      <a:r>
                        <a:rPr kumimoji="1" lang="ja-JP" altLang="en-US" sz="1800" b="0" i="0">
                          <a:solidFill>
                            <a:schemeClr val="bg1"/>
                          </a:solidFill>
                          <a:latin typeface="Noto Serif JP" panose="02020400000000000000" pitchFamily="18" charset="-128"/>
                          <a:ea typeface="Noto Serif JP" panose="02020400000000000000" pitchFamily="18" charset="-128"/>
                        </a:rPr>
                        <a:t>千葉</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A46F"/>
                    </a:solidFill>
                  </a:tcPr>
                </a:tc>
                <a:tc>
                  <a:txBody>
                    <a:bodyPr/>
                    <a:lstStyle/>
                    <a:p>
                      <a:r>
                        <a:rPr kumimoji="1" lang="ja-JP" altLang="en-US" sz="1800" b="0" i="0">
                          <a:solidFill>
                            <a:schemeClr val="bg1"/>
                          </a:solidFill>
                          <a:latin typeface="Noto Serif JP"/>
                          <a:ea typeface="Noto Serif JP"/>
                        </a:rPr>
                        <a:t>京成タクシー、</a:t>
                      </a:r>
                      <a:r>
                        <a:rPr lang="ja-JP" altLang="en-US" sz="1800" b="0" i="0">
                          <a:solidFill>
                            <a:schemeClr val="bg1"/>
                          </a:solidFill>
                          <a:latin typeface="Noto Serif JP"/>
                          <a:ea typeface="Noto Serif JP"/>
                        </a:rPr>
                        <a:t>三ツ矢</a:t>
                      </a:r>
                      <a:r>
                        <a:rPr kumimoji="1" lang="ja-JP" altLang="en-US" sz="1800" b="0" i="0">
                          <a:solidFill>
                            <a:schemeClr val="bg1"/>
                          </a:solidFill>
                          <a:latin typeface="Noto Serif JP"/>
                          <a:ea typeface="Noto Serif JP"/>
                        </a:rPr>
                        <a:t>エミタスタクシー、千葉構内タクシー、</a:t>
                      </a:r>
                      <a:r>
                        <a:rPr lang="ja-JP" altLang="en-US" sz="1800" b="0" i="0">
                          <a:solidFill>
                            <a:schemeClr val="bg1"/>
                          </a:solidFill>
                          <a:latin typeface="Noto Serif JP"/>
                          <a:ea typeface="Noto Serif JP"/>
                        </a:rPr>
                        <a:t>my</a:t>
                      </a:r>
                      <a:r>
                        <a:rPr kumimoji="1" lang="ja-JP" altLang="en-US" sz="1800" b="0" i="0">
                          <a:solidFill>
                            <a:schemeClr val="bg1"/>
                          </a:solidFill>
                          <a:latin typeface="Noto Serif JP"/>
                          <a:ea typeface="Noto Serif JP"/>
                        </a:rPr>
                        <a:t>タクシー</a:t>
                      </a:r>
                      <a:r>
                        <a:rPr lang="ja-JP" altLang="en-US" sz="1800" b="0" i="0">
                          <a:solidFill>
                            <a:schemeClr val="bg1"/>
                          </a:solidFill>
                          <a:latin typeface="Noto Serif JP"/>
                          <a:ea typeface="Noto Serif JP"/>
                        </a:rPr>
                        <a:t>グループ</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13967590"/>
                  </a:ext>
                </a:extLst>
              </a:tr>
              <a:tr h="653142">
                <a:tc>
                  <a:txBody>
                    <a:bodyPr/>
                    <a:lstStyle/>
                    <a:p>
                      <a:pPr algn="ctr"/>
                      <a:r>
                        <a:rPr kumimoji="1" lang="ja-JP" altLang="en-US" sz="1800" b="0" i="0">
                          <a:solidFill>
                            <a:schemeClr val="bg1"/>
                          </a:solidFill>
                          <a:latin typeface="Noto Serif JP" panose="02020400000000000000" pitchFamily="18" charset="-128"/>
                          <a:ea typeface="Noto Serif JP" panose="02020400000000000000" pitchFamily="18" charset="-128"/>
                        </a:rPr>
                        <a:t>神奈川</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A46F"/>
                    </a:solidFill>
                  </a:tcPr>
                </a:tc>
                <a:tc>
                  <a:txBody>
                    <a:bodyPr/>
                    <a:lstStyle/>
                    <a:p>
                      <a:r>
                        <a:rPr lang="ja-JP" altLang="en-US" sz="1800" b="0" i="0">
                          <a:solidFill>
                            <a:schemeClr val="bg1"/>
                          </a:solidFill>
                          <a:latin typeface="Noto Serif JP"/>
                          <a:ea typeface="Noto Serif JP"/>
                        </a:rPr>
                        <a:t>神奈川</a:t>
                      </a:r>
                      <a:r>
                        <a:rPr kumimoji="1" lang="ja-JP" altLang="en-US" sz="1800" b="0" i="0">
                          <a:solidFill>
                            <a:schemeClr val="bg1"/>
                          </a:solidFill>
                          <a:latin typeface="Noto Serif JP"/>
                          <a:ea typeface="Noto Serif JP"/>
                        </a:rPr>
                        <a:t>都市交通、</a:t>
                      </a:r>
                      <a:r>
                        <a:rPr lang="ja-JP" altLang="en-US" sz="1800" b="0" i="0">
                          <a:solidFill>
                            <a:schemeClr val="bg1"/>
                          </a:solidFill>
                          <a:latin typeface="Noto Serif JP"/>
                          <a:ea typeface="Noto Serif JP"/>
                        </a:rPr>
                        <a:t>ラジオタクシーグループ、平和交通、神奈中タクシー、</a:t>
                      </a:r>
                      <a:endParaRPr lang="en-US" altLang="ja-JP" sz="1800" b="0" i="0" dirty="0">
                        <a:solidFill>
                          <a:schemeClr val="bg1"/>
                        </a:solidFill>
                        <a:latin typeface="Noto Serif JP"/>
                        <a:ea typeface="Noto Serif JP"/>
                      </a:endParaRPr>
                    </a:p>
                    <a:p>
                      <a:pPr lvl="0">
                        <a:buNone/>
                      </a:pPr>
                      <a:r>
                        <a:rPr lang="ja-JP" altLang="en-US" sz="1800" b="0" i="0">
                          <a:solidFill>
                            <a:schemeClr val="bg1"/>
                          </a:solidFill>
                          <a:latin typeface="Noto Serif JP"/>
                          <a:ea typeface="Noto Serif JP"/>
                        </a:rPr>
                        <a:t>日本交通横浜、三和交通</a:t>
                      </a:r>
                      <a:endParaRPr kumimoji="1" lang="ja-JP" altLang="en-US" sz="1800" b="0" i="0">
                        <a:solidFill>
                          <a:schemeClr val="bg1"/>
                        </a:solidFill>
                        <a:latin typeface="Noto Serif JP"/>
                        <a:ea typeface="Noto Serif JP"/>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01495464"/>
                  </a:ext>
                </a:extLst>
              </a:tr>
              <a:tr h="519042">
                <a:tc>
                  <a:txBody>
                    <a:bodyPr/>
                    <a:lstStyle/>
                    <a:p>
                      <a:pPr algn="ctr"/>
                      <a:r>
                        <a:rPr kumimoji="1" lang="ja-JP" altLang="en-US" sz="1800" b="0" i="0">
                          <a:solidFill>
                            <a:schemeClr val="bg1"/>
                          </a:solidFill>
                          <a:latin typeface="Noto Serif JP" panose="02020400000000000000" pitchFamily="18" charset="-128"/>
                          <a:ea typeface="Noto Serif JP" panose="02020400000000000000" pitchFamily="18" charset="-128"/>
                        </a:rPr>
                        <a:t>埼玉</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A46F"/>
                    </a:solidFill>
                  </a:tcPr>
                </a:tc>
                <a:tc>
                  <a:txBody>
                    <a:bodyPr/>
                    <a:lstStyle/>
                    <a:p>
                      <a:r>
                        <a:rPr lang="ja-JP" altLang="en-US" sz="1800" b="0" i="0">
                          <a:solidFill>
                            <a:schemeClr val="bg1"/>
                          </a:solidFill>
                          <a:latin typeface="Noto Serif JP"/>
                          <a:ea typeface="Noto Serif JP"/>
                        </a:rPr>
                        <a:t>飛鳥交通グループ、西武ハイヤー、ダイヤモンド交通、川口自動車交通、埼玉交通</a:t>
                      </a:r>
                      <a:endParaRPr kumimoji="1" lang="ja-JP" altLang="en-US" sz="1800" b="0" i="0">
                        <a:solidFill>
                          <a:schemeClr val="bg1"/>
                        </a:solidFill>
                        <a:latin typeface="Noto Serif JP"/>
                        <a:ea typeface="Noto Serif JP"/>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94610208"/>
                  </a:ext>
                </a:extLst>
              </a:tr>
              <a:tr h="519042">
                <a:tc>
                  <a:txBody>
                    <a:bodyPr/>
                    <a:lstStyle/>
                    <a:p>
                      <a:pPr algn="ctr"/>
                      <a:r>
                        <a:rPr kumimoji="1" lang="ja-JP" altLang="en-US" sz="1800" b="0" i="0">
                          <a:solidFill>
                            <a:schemeClr val="bg1"/>
                          </a:solidFill>
                          <a:latin typeface="Noto Serif JP" panose="02020400000000000000" pitchFamily="18" charset="-128"/>
                          <a:ea typeface="Noto Serif JP" panose="02020400000000000000" pitchFamily="18" charset="-128"/>
                        </a:rPr>
                        <a:t>名古屋</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A46F"/>
                    </a:solidFill>
                  </a:tcPr>
                </a:tc>
                <a:tc>
                  <a:txBody>
                    <a:bodyPr/>
                    <a:lstStyle/>
                    <a:p>
                      <a:r>
                        <a:rPr lang="ja-JP" altLang="en-US" sz="1800" b="0" i="0">
                          <a:solidFill>
                            <a:schemeClr val="bg1"/>
                          </a:solidFill>
                          <a:latin typeface="Noto Serif JP"/>
                          <a:ea typeface="Noto Serif JP"/>
                        </a:rPr>
                        <a:t>宝交通、つばめグループ、名古屋近鉄タクシー、名鉄グループ</a:t>
                      </a:r>
                      <a:endParaRPr kumimoji="1" lang="ja-JP" altLang="en-US" sz="1800" b="0" i="0">
                        <a:solidFill>
                          <a:schemeClr val="bg1"/>
                        </a:solidFill>
                        <a:latin typeface="Noto Serif JP" panose="02020400000000000000" pitchFamily="18" charset="-128"/>
                        <a:ea typeface="Noto Serif JP" panose="02020400000000000000" pitchFamily="18" charset="-128"/>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85017181"/>
                  </a:ext>
                </a:extLst>
              </a:tr>
              <a:tr h="702128">
                <a:tc>
                  <a:txBody>
                    <a:bodyPr/>
                    <a:lstStyle/>
                    <a:p>
                      <a:pPr algn="ctr"/>
                      <a:r>
                        <a:rPr kumimoji="1" lang="ja-JP" altLang="en-US" sz="1800" b="0" i="0">
                          <a:solidFill>
                            <a:schemeClr val="bg1"/>
                          </a:solidFill>
                          <a:latin typeface="Noto Serif JP" panose="02020400000000000000" pitchFamily="18" charset="-128"/>
                          <a:ea typeface="Noto Serif JP" panose="02020400000000000000" pitchFamily="18" charset="-128"/>
                        </a:rPr>
                        <a:t>京都</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A46F"/>
                    </a:solidFill>
                  </a:tcPr>
                </a:tc>
                <a:tc>
                  <a:txBody>
                    <a:bodyPr/>
                    <a:lstStyle/>
                    <a:p>
                      <a:pPr lvl="0">
                        <a:buNone/>
                      </a:pPr>
                      <a:r>
                        <a:rPr lang="ja-JP" sz="1800" b="0" i="0" u="none" strike="noStrike" noProof="0">
                          <a:solidFill>
                            <a:schemeClr val="bg1"/>
                          </a:solidFill>
                          <a:latin typeface="Noto Serif JP"/>
                          <a:ea typeface="Noto Serif JP"/>
                        </a:rPr>
                        <a:t>アオイグループ、</a:t>
                      </a:r>
                      <a:r>
                        <a:rPr lang="ja-JP" altLang="en-US" sz="1800" b="0" i="0">
                          <a:solidFill>
                            <a:schemeClr val="bg1"/>
                          </a:solidFill>
                          <a:latin typeface="Noto Serif JP"/>
                          <a:ea typeface="Noto Serif JP"/>
                        </a:rPr>
                        <a:t>滋賀交通グループ、ぞうさんタクシー、都タクシー、</a:t>
                      </a:r>
                      <a:endParaRPr lang="en-US" altLang="ja-JP" sz="1800" b="0" i="0">
                        <a:solidFill>
                          <a:schemeClr val="bg1"/>
                        </a:solidFill>
                        <a:latin typeface="Noto Serif JP"/>
                        <a:ea typeface="Noto Serif JP"/>
                      </a:endParaRPr>
                    </a:p>
                    <a:p>
                      <a:pPr lvl="0">
                        <a:buNone/>
                      </a:pPr>
                      <a:r>
                        <a:rPr lang="ja-JP" altLang="en-US" sz="1800" b="0" i="0">
                          <a:solidFill>
                            <a:schemeClr val="bg1"/>
                          </a:solidFill>
                          <a:latin typeface="Noto Serif JP"/>
                          <a:ea typeface="Noto Serif JP"/>
                        </a:rPr>
                        <a:t>ヤサカグループ</a:t>
                      </a:r>
                      <a:endParaRPr lang="en-US" altLang="ja-JP" sz="1800" b="0" i="0">
                        <a:solidFill>
                          <a:schemeClr val="bg1"/>
                        </a:solidFill>
                        <a:latin typeface="Noto Serif JP"/>
                        <a:ea typeface="Noto Serif JP"/>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578710423"/>
                  </a:ext>
                </a:extLst>
              </a:tr>
              <a:tr h="718457">
                <a:tc>
                  <a:txBody>
                    <a:bodyPr/>
                    <a:lstStyle/>
                    <a:p>
                      <a:pPr algn="ctr"/>
                      <a:r>
                        <a:rPr kumimoji="1" lang="ja-JP" altLang="en-US" sz="1800" b="0" i="0">
                          <a:solidFill>
                            <a:schemeClr val="bg1"/>
                          </a:solidFill>
                          <a:latin typeface="Noto Serif JP" panose="02020400000000000000" pitchFamily="18" charset="-128"/>
                          <a:ea typeface="Noto Serif JP" panose="02020400000000000000" pitchFamily="18" charset="-128"/>
                        </a:rPr>
                        <a:t>大阪</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A46F"/>
                    </a:solidFill>
                  </a:tcPr>
                </a:tc>
                <a:tc>
                  <a:txBody>
                    <a:bodyPr/>
                    <a:lstStyle/>
                    <a:p>
                      <a:r>
                        <a:rPr lang="ja-JP" altLang="en-US" sz="1800" b="0" i="0">
                          <a:solidFill>
                            <a:schemeClr val="bg1"/>
                          </a:solidFill>
                          <a:latin typeface="Noto Serif JP"/>
                          <a:ea typeface="Noto Serif JP"/>
                        </a:rPr>
                        <a:t>東京・日本交通、相互タクシーグループ、近鉄タクシー、日本タクシー、</a:t>
                      </a:r>
                      <a:endParaRPr lang="en-US" altLang="ja-JP" sz="1800" b="0" i="0" dirty="0">
                        <a:solidFill>
                          <a:schemeClr val="bg1"/>
                        </a:solidFill>
                        <a:latin typeface="Noto Serif JP"/>
                        <a:ea typeface="Noto Serif JP"/>
                      </a:endParaRPr>
                    </a:p>
                    <a:p>
                      <a:r>
                        <a:rPr lang="ja-JP" altLang="en-US" sz="1800" b="0" i="0">
                          <a:solidFill>
                            <a:schemeClr val="bg1"/>
                          </a:solidFill>
                          <a:latin typeface="Noto Serif JP"/>
                          <a:ea typeface="Noto Serif JP"/>
                        </a:rPr>
                        <a:t>国際興業大阪、未来都、関協タクシー</a:t>
                      </a:r>
                      <a:endParaRPr kumimoji="1" lang="ja-JP" altLang="en-US" sz="1800" b="0" i="0">
                        <a:solidFill>
                          <a:schemeClr val="bg1"/>
                        </a:solidFill>
                        <a:latin typeface="Noto Serif JP" panose="02020400000000000000" pitchFamily="18" charset="-128"/>
                        <a:ea typeface="Noto Serif JP" panose="02020400000000000000" pitchFamily="18" charset="-128"/>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40741074"/>
                  </a:ext>
                </a:extLst>
              </a:tr>
              <a:tr h="791348">
                <a:tc>
                  <a:txBody>
                    <a:bodyPr/>
                    <a:lstStyle/>
                    <a:p>
                      <a:pPr algn="ctr"/>
                      <a:r>
                        <a:rPr kumimoji="1" lang="ja-JP" altLang="en-US" sz="1800" b="0" i="0">
                          <a:solidFill>
                            <a:schemeClr val="bg1"/>
                          </a:solidFill>
                          <a:latin typeface="Noto Serif JP" panose="02020400000000000000" pitchFamily="18" charset="-128"/>
                          <a:ea typeface="Noto Serif JP" panose="02020400000000000000" pitchFamily="18" charset="-128"/>
                        </a:rPr>
                        <a:t>福岡</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A46F"/>
                    </a:solidFill>
                  </a:tcPr>
                </a:tc>
                <a:tc>
                  <a:txBody>
                    <a:bodyPr/>
                    <a:lstStyle/>
                    <a:p>
                      <a:r>
                        <a:rPr lang="ja-JP" altLang="en-US" sz="1800" b="0" i="0">
                          <a:solidFill>
                            <a:schemeClr val="bg1"/>
                          </a:solidFill>
                          <a:latin typeface="Noto Serif JP"/>
                          <a:ea typeface="Noto Serif JP"/>
                        </a:rPr>
                        <a:t>福交運輸事業協同組合、三五会運輸事業協同組合、福岡西鉄タクシー、</a:t>
                      </a:r>
                      <a:endParaRPr lang="ja-JP" altLang="en-US" sz="1800" b="0" i="0">
                        <a:solidFill>
                          <a:schemeClr val="bg1"/>
                        </a:solidFill>
                        <a:latin typeface="Noto Serif JP" panose="02020400000000000000" pitchFamily="18" charset="-128"/>
                        <a:ea typeface="Noto Serif JP" panose="02020400000000000000" pitchFamily="18" charset="-128"/>
                      </a:endParaRPr>
                    </a:p>
                    <a:p>
                      <a:pPr lvl="0">
                        <a:buNone/>
                      </a:pPr>
                      <a:r>
                        <a:rPr lang="ja-JP" altLang="en-US" sz="1800" b="0" i="0">
                          <a:solidFill>
                            <a:schemeClr val="bg1"/>
                          </a:solidFill>
                          <a:latin typeface="Noto Serif JP"/>
                          <a:ea typeface="Noto Serif JP"/>
                        </a:rPr>
                        <a:t>ラッキーグループ、フレンド運輸事業協同組合、筑タク.net、明交運輸事業協同組合</a:t>
                      </a:r>
                      <a:endParaRPr kumimoji="1" lang="ja-JP" altLang="en-US" sz="1800" b="0" i="0">
                        <a:solidFill>
                          <a:schemeClr val="bg1"/>
                        </a:solidFill>
                        <a:latin typeface="Noto Serif JP"/>
                        <a:ea typeface="Noto Serif JP"/>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624627162"/>
                  </a:ext>
                </a:extLst>
              </a:tr>
              <a:tr h="519042">
                <a:tc>
                  <a:txBody>
                    <a:bodyPr/>
                    <a:lstStyle/>
                    <a:p>
                      <a:pPr algn="ctr"/>
                      <a:r>
                        <a:rPr kumimoji="1" lang="ja-JP" altLang="en-US" sz="1800" b="0" i="0">
                          <a:solidFill>
                            <a:schemeClr val="bg1"/>
                          </a:solidFill>
                          <a:latin typeface="Noto Serif JP" panose="02020400000000000000" pitchFamily="18" charset="-128"/>
                          <a:ea typeface="Noto Serif JP" panose="02020400000000000000" pitchFamily="18" charset="-128"/>
                        </a:rPr>
                        <a:t>沖縄</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CA46F"/>
                    </a:solidFill>
                  </a:tcPr>
                </a:tc>
                <a:tc>
                  <a:txBody>
                    <a:bodyPr/>
                    <a:lstStyle/>
                    <a:p>
                      <a:r>
                        <a:rPr kumimoji="1" lang="ja-JP" altLang="en-US" sz="1800" b="0" i="0">
                          <a:solidFill>
                            <a:schemeClr val="bg1"/>
                          </a:solidFill>
                          <a:latin typeface="Noto Serif JP" panose="02020400000000000000" pitchFamily="18" charset="-128"/>
                          <a:ea typeface="Noto Serif JP" panose="02020400000000000000" pitchFamily="18" charset="-128"/>
                        </a:rPr>
                        <a:t>沖東交通</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0003952"/>
                  </a:ext>
                </a:extLst>
              </a:tr>
            </a:tbl>
          </a:graphicData>
        </a:graphic>
      </p:graphicFrame>
      <p:pic>
        <p:nvPicPr>
          <p:cNvPr id="27" name="図 26" descr="トラックの荷台に乗る人&#10;&#10;低い精度で自動的に生成された説明">
            <a:extLst>
              <a:ext uri="{FF2B5EF4-FFF2-40B4-BE49-F238E27FC236}">
                <a16:creationId xmlns:a16="http://schemas.microsoft.com/office/drawing/2014/main" id="{AF2DC00F-C7CB-4A39-464A-BA3A92BAAA9C}"/>
              </a:ext>
            </a:extLst>
          </p:cNvPr>
          <p:cNvPicPr>
            <a:picLocks noChangeAspect="1"/>
          </p:cNvPicPr>
          <p:nvPr/>
        </p:nvPicPr>
        <p:blipFill rotWithShape="1">
          <a:blip r:embed="rId5"/>
          <a:srcRect l="14892" t="7590" b="7447"/>
          <a:stretch/>
        </p:blipFill>
        <p:spPr>
          <a:xfrm>
            <a:off x="-2790" y="865737"/>
            <a:ext cx="7445277" cy="8865728"/>
          </a:xfrm>
          <a:prstGeom prst="rect">
            <a:avLst/>
          </a:prstGeom>
        </p:spPr>
      </p:pic>
      <p:sp>
        <p:nvSpPr>
          <p:cNvPr id="29" name="正方形/長方形 28">
            <a:extLst>
              <a:ext uri="{FF2B5EF4-FFF2-40B4-BE49-F238E27FC236}">
                <a16:creationId xmlns:a16="http://schemas.microsoft.com/office/drawing/2014/main" id="{3E3B8AE0-FCDC-5303-3160-B10A7387219F}"/>
              </a:ext>
            </a:extLst>
          </p:cNvPr>
          <p:cNvSpPr/>
          <p:nvPr/>
        </p:nvSpPr>
        <p:spPr>
          <a:xfrm>
            <a:off x="0" y="1361703"/>
            <a:ext cx="7440842" cy="17083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2775"/>
              </a:lnSpc>
              <a:spcBef>
                <a:spcPts val="0"/>
              </a:spcBef>
              <a:spcAft>
                <a:spcPts val="0"/>
              </a:spcAft>
              <a:buClrTx/>
              <a:buSzTx/>
              <a:buFontTx/>
              <a:buNone/>
              <a:tabLst/>
              <a:defRPr/>
            </a:pPr>
            <a:r>
              <a:rPr kumimoji="0" lang="en-US" altLang="ja-JP" sz="1800" b="0" i="0" u="none" strike="noStrike" kern="0" cap="none" spc="288" normalizeH="0" baseline="0" noProof="0" dirty="0">
                <a:ln>
                  <a:noFill/>
                </a:ln>
                <a:solidFill>
                  <a:srgbClr val="02022E"/>
                </a:solidFill>
                <a:effectLst/>
                <a:uLnTx/>
                <a:uFillTx/>
                <a:latin typeface="Noto Serif JP" panose="02020400000000000000" pitchFamily="18" charset="-128"/>
                <a:ea typeface="Noto Serif JP" panose="02020400000000000000" pitchFamily="18" charset="-128"/>
                <a:cs typeface="+mn-cs"/>
              </a:rPr>
              <a:t>Tokyo Prime</a:t>
            </a:r>
            <a:r>
              <a:rPr kumimoji="0" lang="ja-JP" altLang="en-US" sz="1800" b="0" i="0" u="none" strike="noStrike" kern="0" cap="none" spc="288" normalizeH="0" baseline="0" noProof="0">
                <a:ln>
                  <a:noFill/>
                </a:ln>
                <a:solidFill>
                  <a:srgbClr val="02022E"/>
                </a:solidFill>
                <a:effectLst/>
                <a:uLnTx/>
                <a:uFillTx/>
                <a:latin typeface="Noto Serif JP" panose="02020400000000000000" pitchFamily="18" charset="-128"/>
                <a:ea typeface="Noto Serif JP" panose="02020400000000000000" pitchFamily="18" charset="-128"/>
                <a:cs typeface="+mn-cs"/>
              </a:rPr>
              <a:t>は</a:t>
            </a:r>
            <a:r>
              <a:rPr kumimoji="0" lang="en-US" altLang="ja-JP" sz="1800" b="0" i="0" u="none" strike="noStrike" kern="0" cap="none" spc="288" normalizeH="0" baseline="0" noProof="0" dirty="0">
                <a:ln>
                  <a:noFill/>
                </a:ln>
                <a:solidFill>
                  <a:srgbClr val="02022E"/>
                </a:solidFill>
                <a:effectLst/>
                <a:uLnTx/>
                <a:uFillTx/>
                <a:latin typeface="Noto Serif JP" panose="02020400000000000000" pitchFamily="18" charset="-128"/>
                <a:ea typeface="Noto Serif JP" panose="02020400000000000000" pitchFamily="18" charset="-128"/>
                <a:cs typeface="+mn-cs"/>
              </a:rPr>
              <a:t>タクシーアプリ</a:t>
            </a:r>
          </a:p>
          <a:p>
            <a:pPr marL="0" marR="0" lvl="0" indent="0" algn="l" defTabSz="914400" rtl="0" eaLnBrk="1" fontAlgn="auto" latinLnBrk="0" hangingPunct="1">
              <a:lnSpc>
                <a:spcPts val="2775"/>
              </a:lnSpc>
              <a:spcBef>
                <a:spcPts val="0"/>
              </a:spcBef>
              <a:spcAft>
                <a:spcPts val="0"/>
              </a:spcAft>
              <a:buClrTx/>
              <a:buSzTx/>
              <a:buFontTx/>
              <a:buNone/>
              <a:tabLst/>
              <a:defRPr/>
            </a:pPr>
            <a:r>
              <a:rPr kumimoji="0" lang="en-US" altLang="ja-JP" sz="1800" b="0" i="0" u="none" strike="noStrike" kern="0" cap="none" spc="288" normalizeH="0" baseline="0" noProof="0" dirty="0">
                <a:ln>
                  <a:noFill/>
                </a:ln>
                <a:solidFill>
                  <a:srgbClr val="02022E"/>
                </a:solidFill>
                <a:effectLst/>
                <a:uLnTx/>
                <a:uFillTx/>
                <a:latin typeface="Noto Serif JP" panose="02020400000000000000" pitchFamily="18" charset="-128"/>
                <a:ea typeface="Noto Serif JP" panose="02020400000000000000" pitchFamily="18" charset="-128"/>
                <a:cs typeface="+mn-cs"/>
              </a:rPr>
              <a:t>『GO』</a:t>
            </a:r>
            <a:r>
              <a:rPr kumimoji="0" lang="ja-JP" altLang="en-US" sz="1800" b="0" i="0" u="none" strike="noStrike" kern="0" cap="none" spc="288" normalizeH="0" baseline="0" noProof="0">
                <a:ln>
                  <a:noFill/>
                </a:ln>
                <a:solidFill>
                  <a:srgbClr val="02022E"/>
                </a:solidFill>
                <a:effectLst/>
                <a:uLnTx/>
                <a:uFillTx/>
                <a:latin typeface="Noto Serif JP" panose="02020400000000000000" pitchFamily="18" charset="-128"/>
                <a:ea typeface="Noto Serif JP" panose="02020400000000000000" pitchFamily="18" charset="-128"/>
                <a:cs typeface="+mn-cs"/>
              </a:rPr>
              <a:t>加盟会社の多くで展開</a:t>
            </a:r>
            <a:endParaRPr kumimoji="0" lang="en-US" altLang="ja-JP" sz="1800" b="0" i="0" u="none" strike="noStrike" kern="0" cap="none" spc="288" normalizeH="0" baseline="0" noProof="0" dirty="0">
              <a:ln>
                <a:noFill/>
              </a:ln>
              <a:solidFill>
                <a:srgbClr val="02022E"/>
              </a:solidFill>
              <a:effectLst/>
              <a:uLnTx/>
              <a:uFillTx/>
              <a:latin typeface="Noto Serif JP" panose="02020400000000000000" pitchFamily="18" charset="-128"/>
              <a:ea typeface="Noto Serif JP" panose="02020400000000000000" pitchFamily="18" charset="-128"/>
              <a:cs typeface="+mn-cs"/>
            </a:endParaRPr>
          </a:p>
        </p:txBody>
      </p:sp>
      <p:pic>
        <p:nvPicPr>
          <p:cNvPr id="21" name="図 20" descr="ロゴ, アイコン&#10;&#10;自動的に生成された説明">
            <a:extLst>
              <a:ext uri="{FF2B5EF4-FFF2-40B4-BE49-F238E27FC236}">
                <a16:creationId xmlns:a16="http://schemas.microsoft.com/office/drawing/2014/main" id="{A9869F0D-9EC2-97C8-8D87-4A0F74FB9F99}"/>
              </a:ext>
            </a:extLst>
          </p:cNvPr>
          <p:cNvPicPr>
            <a:picLocks noChangeAspect="1"/>
          </p:cNvPicPr>
          <p:nvPr/>
        </p:nvPicPr>
        <p:blipFill>
          <a:blip r:embed="rId6"/>
          <a:stretch>
            <a:fillRect/>
          </a:stretch>
        </p:blipFill>
        <p:spPr>
          <a:xfrm>
            <a:off x="4797381" y="1580778"/>
            <a:ext cx="2014744" cy="1270248"/>
          </a:xfrm>
          <a:prstGeom prst="rect">
            <a:avLst/>
          </a:prstGeom>
        </p:spPr>
      </p:pic>
      <p:sp>
        <p:nvSpPr>
          <p:cNvPr id="32" name="Object27">
            <a:extLst>
              <a:ext uri="{FF2B5EF4-FFF2-40B4-BE49-F238E27FC236}">
                <a16:creationId xmlns:a16="http://schemas.microsoft.com/office/drawing/2014/main" id="{542435C8-DF34-ACD1-BF5D-0EE53EDA56D7}"/>
              </a:ext>
            </a:extLst>
          </p:cNvPr>
          <p:cNvSpPr/>
          <p:nvPr/>
        </p:nvSpPr>
        <p:spPr>
          <a:xfrm>
            <a:off x="142668" y="9489197"/>
            <a:ext cx="2019300" cy="161925"/>
          </a:xfrm>
          <a:prstGeom prst="rect">
            <a:avLst/>
          </a:prstGeom>
          <a:noFill/>
          <a:ln/>
        </p:spPr>
        <p:txBody>
          <a:bodyPr wrap="square" lIns="0" tIns="0" rIns="0" bIns="0" rtlCol="0" anchor="t"/>
          <a:lstStyle/>
          <a:p>
            <a:pPr marL="0" marR="0" lvl="0" indent="0" algn="ctr" defTabSz="914400" rtl="0" eaLnBrk="1" fontAlgn="auto" latinLnBrk="0" hangingPunct="1">
              <a:lnSpc>
                <a:spcPts val="1050"/>
              </a:lnSpc>
              <a:spcBef>
                <a:spcPts val="0"/>
              </a:spcBef>
              <a:spcAft>
                <a:spcPts val="0"/>
              </a:spcAft>
              <a:buClrTx/>
              <a:buSzTx/>
              <a:buFontTx/>
              <a:buNone/>
              <a:tabLst/>
              <a:defRPr/>
            </a:pPr>
            <a:r>
              <a:rPr kumimoji="0" lang="en-US" sz="900" b="0" i="0" u="none" strike="noStrike" kern="0" cap="none" spc="90" normalizeH="0" baseline="0" noProof="0" dirty="0">
                <a:ln>
                  <a:noFill/>
                </a:ln>
                <a:solidFill>
                  <a:srgbClr val="000000"/>
                </a:solidFill>
                <a:effectLst/>
                <a:uLnTx/>
                <a:uFillTx/>
                <a:latin typeface="Noto Serif JP Regular" pitchFamily="34" charset="0"/>
                <a:ea typeface="Noto Serif JP Regular" pitchFamily="34" charset="-122"/>
                <a:cs typeface="Noto Serif JP Regular" pitchFamily="34" charset="-120"/>
              </a:rPr>
              <a:t>撮影協力：グランドハイアット東京</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88165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154053</TotalTime>
  <Words>8208</Words>
  <Application>Microsoft Macintosh PowerPoint</Application>
  <PresentationFormat>ユーザー設定</PresentationFormat>
  <Paragraphs>1380</Paragraphs>
  <Slides>47</Slides>
  <Notes>45</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47</vt:i4>
      </vt:variant>
    </vt:vector>
  </HeadingPairs>
  <TitlesOfParts>
    <vt:vector size="60" baseType="lpstr">
      <vt:lpstr>Noto Serif JP Regular</vt:lpstr>
      <vt:lpstr>Wingdings</vt:lpstr>
      <vt:lpstr>Noto Serif JP</vt:lpstr>
      <vt:lpstr>Noto Serif JP Medium</vt:lpstr>
      <vt:lpstr>游ゴシック</vt:lpstr>
      <vt:lpstr>システムフォント（レギュラー）</vt:lpstr>
      <vt:lpstr>Arial</vt:lpstr>
      <vt:lpstr>Noto Serif JP Bold</vt:lpstr>
      <vt:lpstr>Noto Sans JP Light</vt:lpstr>
      <vt:lpstr>Calibri</vt:lpstr>
      <vt:lpstr>Noto Serif JP Light</vt:lpstr>
      <vt:lpstr>Noto Serif JP SemiBold</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yuta.tsukagoshi</cp:lastModifiedBy>
  <cp:revision>310</cp:revision>
  <cp:lastPrinted>2023-09-26T04:31:47Z</cp:lastPrinted>
  <dcterms:created xsi:type="dcterms:W3CDTF">2022-05-29T09:30:28Z</dcterms:created>
  <dcterms:modified xsi:type="dcterms:W3CDTF">2023-09-29T01:26:31Z</dcterms:modified>
</cp:coreProperties>
</file>