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6"/>
  </p:notesMasterIdLst>
  <p:sldIdLst>
    <p:sldId id="259" r:id="rId2"/>
    <p:sldId id="257" r:id="rId3"/>
    <p:sldId id="262" r:id="rId4"/>
    <p:sldId id="300" r:id="rId5"/>
    <p:sldId id="281" r:id="rId6"/>
    <p:sldId id="282" r:id="rId7"/>
    <p:sldId id="261" r:id="rId8"/>
    <p:sldId id="256" r:id="rId9"/>
    <p:sldId id="260" r:id="rId10"/>
    <p:sldId id="264" r:id="rId11"/>
    <p:sldId id="283" r:id="rId12"/>
    <p:sldId id="284" r:id="rId13"/>
    <p:sldId id="280" r:id="rId14"/>
    <p:sldId id="310" r:id="rId15"/>
    <p:sldId id="263" r:id="rId16"/>
    <p:sldId id="285" r:id="rId17"/>
    <p:sldId id="301" r:id="rId18"/>
    <p:sldId id="302" r:id="rId19"/>
    <p:sldId id="287" r:id="rId20"/>
    <p:sldId id="303" r:id="rId21"/>
    <p:sldId id="304" r:id="rId22"/>
    <p:sldId id="277" r:id="rId23"/>
    <p:sldId id="278" r:id="rId24"/>
    <p:sldId id="295" r:id="rId25"/>
    <p:sldId id="305" r:id="rId26"/>
    <p:sldId id="306" r:id="rId27"/>
    <p:sldId id="307" r:id="rId28"/>
    <p:sldId id="308" r:id="rId29"/>
    <p:sldId id="309" r:id="rId30"/>
    <p:sldId id="265" r:id="rId31"/>
    <p:sldId id="268" r:id="rId32"/>
    <p:sldId id="311" r:id="rId33"/>
    <p:sldId id="275" r:id="rId34"/>
    <p:sldId id="267" r:id="rId35"/>
    <p:sldId id="271" r:id="rId36"/>
    <p:sldId id="272" r:id="rId37"/>
    <p:sldId id="266" r:id="rId38"/>
    <p:sldId id="273" r:id="rId39"/>
    <p:sldId id="296" r:id="rId40"/>
    <p:sldId id="293" r:id="rId41"/>
    <p:sldId id="294" r:id="rId42"/>
    <p:sldId id="270" r:id="rId43"/>
    <p:sldId id="274" r:id="rId44"/>
    <p:sldId id="279" r:id="rId45"/>
  </p:sldIdLst>
  <p:sldSz cx="18288000" cy="10287000"/>
  <p:notesSz cx="10287000" cy="18288000"/>
  <p:embeddedFontLst>
    <p:embeddedFont>
      <p:font typeface="Noto Sans JP Light" panose="020B0300000000000000" pitchFamily="34" charset="-128"/>
      <p:regular r:id="rId47"/>
    </p:embeddedFont>
    <p:embeddedFont>
      <p:font typeface="Noto Serif JP" panose="02020400000000000000" pitchFamily="18" charset="-128"/>
      <p:regular r:id="rId48"/>
      <p:bold r:id="rId49"/>
    </p:embeddedFont>
    <p:embeddedFont>
      <p:font typeface="Noto Serif JP Bold" panose="02020700000000000000" pitchFamily="18" charset="-128"/>
      <p:bold r:id="rId50"/>
      <p:italic r:id="rId51"/>
    </p:embeddedFont>
    <p:embeddedFont>
      <p:font typeface="Noto Serif JP Light" panose="02020300000000000000" pitchFamily="18" charset="-128"/>
      <p:regular r:id="rId52"/>
    </p:embeddedFont>
    <p:embeddedFont>
      <p:font typeface="Noto Serif JP Medium" panose="02020500000000000000" pitchFamily="18" charset="-128"/>
      <p:regular r:id="rId53"/>
    </p:embeddedFont>
    <p:embeddedFont>
      <p:font typeface="Noto Serif JP Regular" panose="02020400000000000000" pitchFamily="18" charset="-128"/>
      <p:regular r:id="rId54"/>
      <p:bold r:id="rId55"/>
    </p:embeddedFont>
    <p:embeddedFont>
      <p:font typeface="Noto Serif JP SemiBold" panose="02020600000000000000" pitchFamily="18" charset="-128"/>
      <p:regular r:id="rId56"/>
      <p:bold r:id="rId57"/>
    </p:embeddedFont>
    <p:embeddedFont>
      <p:font typeface="Calibri" panose="020F0502020204030204" pitchFamily="34" charset="0"/>
      <p:regular r:id="rId58"/>
      <p:bold r:id="rId59"/>
      <p:italic r:id="rId60"/>
      <p:boldItalic r:id="rId61"/>
    </p:embeddedFont>
    <p:embeddedFont>
      <p:font typeface="游ゴシック" panose="020B0400000000000000" pitchFamily="34" charset="-128"/>
      <p:regular r:id="rId62"/>
      <p:bold r:id="rId63"/>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2E"/>
    <a:srgbClr val="34363D"/>
    <a:srgbClr val="C4C4C4"/>
    <a:srgbClr val="2F3B6C"/>
    <a:srgbClr val="BCA46F"/>
    <a:srgbClr val="A48C59"/>
    <a:srgbClr val="F2E8D3"/>
    <a:srgbClr val="C9A75F"/>
    <a:srgbClr val="EAD3A3"/>
    <a:srgbClr val="F0F2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74"/>
    <p:restoredTop sz="94610"/>
  </p:normalViewPr>
  <p:slideViewPr>
    <p:cSldViewPr snapToGrid="0" snapToObjects="1">
      <p:cViewPr>
        <p:scale>
          <a:sx n="90" d="100"/>
          <a:sy n="90" d="100"/>
        </p:scale>
        <p:origin x="1592" y="5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割合</c:v>
                </c:pt>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2-BFBA-DF4A-A4DA-31A9580DD1DF}"/>
              </c:ext>
            </c:extLst>
          </c:dPt>
          <c:dPt>
            <c:idx val="1"/>
            <c:bubble3D val="0"/>
            <c:spPr>
              <a:solidFill>
                <a:srgbClr val="F2E8D3"/>
              </a:solidFill>
              <a:ln w="19050">
                <a:noFill/>
              </a:ln>
              <a:effectLst/>
            </c:spPr>
            <c:extLst>
              <c:ext xmlns:c16="http://schemas.microsoft.com/office/drawing/2014/chart" uri="{C3380CC4-5D6E-409C-BE32-E72D297353CC}">
                <c16:uniqueId val="{00000001-BFBA-DF4A-A4DA-31A9580DD1DF}"/>
              </c:ext>
            </c:extLst>
          </c:dPt>
          <c:dPt>
            <c:idx val="2"/>
            <c:bubble3D val="0"/>
            <c:spPr>
              <a:solidFill>
                <a:srgbClr val="BCA46F"/>
              </a:solidFill>
              <a:ln w="19050">
                <a:noFill/>
              </a:ln>
              <a:effectLst/>
            </c:spPr>
            <c:extLst>
              <c:ext xmlns:c16="http://schemas.microsoft.com/office/drawing/2014/chart" uri="{C3380CC4-5D6E-409C-BE32-E72D297353CC}">
                <c16:uniqueId val="{00000005-85E7-1049-BBEA-0D977A947328}"/>
              </c:ext>
            </c:extLst>
          </c:dPt>
          <c:dPt>
            <c:idx val="3"/>
            <c:bubble3D val="0"/>
            <c:spPr>
              <a:solidFill>
                <a:srgbClr val="BCA46F"/>
              </a:solidFill>
              <a:ln w="19050">
                <a:noFill/>
              </a:ln>
              <a:effectLst/>
            </c:spPr>
            <c:extLst>
              <c:ext xmlns:c16="http://schemas.microsoft.com/office/drawing/2014/chart" uri="{C3380CC4-5D6E-409C-BE32-E72D297353CC}">
                <c16:uniqueId val="{00000007-85E7-1049-BBEA-0D977A947328}"/>
              </c:ext>
            </c:extLst>
          </c:dPt>
          <c:cat>
            <c:strRef>
              <c:f>Sheet1!$A$2:$A$5</c:f>
              <c:strCache>
                <c:ptCount val="2"/>
                <c:pt idx="0">
                  <c:v>男性</c:v>
                </c:pt>
                <c:pt idx="1">
                  <c:v>女性</c:v>
                </c:pt>
              </c:strCache>
            </c:strRef>
          </c:cat>
          <c:val>
            <c:numRef>
              <c:f>Sheet1!$B$2:$B$5</c:f>
              <c:numCache>
                <c:formatCode>0.00%</c:formatCode>
                <c:ptCount val="4"/>
                <c:pt idx="0">
                  <c:v>0.64200000000000002</c:v>
                </c:pt>
                <c:pt idx="1">
                  <c:v>0.35799999999999998</c:v>
                </c:pt>
              </c:numCache>
            </c:numRef>
          </c:val>
          <c:extLst>
            <c:ext xmlns:c16="http://schemas.microsoft.com/office/drawing/2014/chart" uri="{C3380CC4-5D6E-409C-BE32-E72D297353CC}">
              <c16:uniqueId val="{00000000-BFBA-DF4A-A4DA-31A9580DD1DF}"/>
            </c:ext>
          </c:extLst>
        </c:ser>
        <c:dLbls>
          <c:showLegendKey val="0"/>
          <c:showVal val="0"/>
          <c:showCatName val="0"/>
          <c:showSerName val="0"/>
          <c:showPercent val="0"/>
          <c:showBubbleSize val="0"/>
          <c:showLeaderLines val="1"/>
        </c:dLbls>
        <c:firstSliceAng val="0"/>
        <c:holeSize val="6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rgbClr val="BCA46F"/>
            </a:solidFill>
            <a:ln>
              <a:noFill/>
            </a:ln>
          </c:spPr>
          <c:dPt>
            <c:idx val="0"/>
            <c:bubble3D val="0"/>
            <c:explosion val="12"/>
            <c:spPr>
              <a:solidFill>
                <a:srgbClr val="BCA46F"/>
              </a:solidFill>
              <a:ln w="19050">
                <a:noFill/>
              </a:ln>
              <a:effectLst/>
            </c:spPr>
            <c:extLst>
              <c:ext xmlns:c16="http://schemas.microsoft.com/office/drawing/2014/chart" uri="{C3380CC4-5D6E-409C-BE32-E72D297353CC}">
                <c16:uniqueId val="{00000001-2A20-BE44-9ED1-316768F12244}"/>
              </c:ext>
            </c:extLst>
          </c:dPt>
          <c:dPt>
            <c:idx val="1"/>
            <c:bubble3D val="0"/>
            <c:explosion val="7"/>
            <c:spPr>
              <a:solidFill>
                <a:srgbClr val="EAD3A3"/>
              </a:solidFill>
              <a:ln w="19050">
                <a:noFill/>
              </a:ln>
              <a:effectLst/>
            </c:spPr>
            <c:extLst>
              <c:ext xmlns:c16="http://schemas.microsoft.com/office/drawing/2014/chart" uri="{C3380CC4-5D6E-409C-BE32-E72D297353CC}">
                <c16:uniqueId val="{00000003-2A20-BE44-9ED1-316768F12244}"/>
              </c:ext>
            </c:extLst>
          </c:dPt>
          <c:dPt>
            <c:idx val="2"/>
            <c:bubble3D val="0"/>
            <c:explosion val="21"/>
            <c:spPr>
              <a:solidFill>
                <a:srgbClr val="BCA46F"/>
              </a:solidFill>
              <a:ln w="19050">
                <a:noFill/>
              </a:ln>
              <a:effectLst/>
            </c:spPr>
            <c:extLst>
              <c:ext xmlns:c16="http://schemas.microsoft.com/office/drawing/2014/chart" uri="{C3380CC4-5D6E-409C-BE32-E72D297353CC}">
                <c16:uniqueId val="{00000005-2A20-BE44-9ED1-316768F12244}"/>
              </c:ext>
            </c:extLst>
          </c:dPt>
          <c:dPt>
            <c:idx val="3"/>
            <c:bubble3D val="0"/>
            <c:explosion val="8"/>
            <c:spPr>
              <a:solidFill>
                <a:srgbClr val="BCA46F"/>
              </a:solidFill>
              <a:ln w="19050">
                <a:noFill/>
              </a:ln>
              <a:effectLst/>
            </c:spPr>
            <c:extLst>
              <c:ext xmlns:c16="http://schemas.microsoft.com/office/drawing/2014/chart" uri="{C3380CC4-5D6E-409C-BE32-E72D297353CC}">
                <c16:uniqueId val="{00000007-2A20-BE44-9ED1-316768F12244}"/>
              </c:ext>
            </c:extLst>
          </c:dPt>
          <c:dPt>
            <c:idx val="4"/>
            <c:bubble3D val="0"/>
            <c:spPr>
              <a:solidFill>
                <a:srgbClr val="BCA46F"/>
              </a:solidFill>
              <a:ln w="19050">
                <a:noFill/>
              </a:ln>
              <a:effectLst/>
            </c:spPr>
            <c:extLst>
              <c:ext xmlns:c16="http://schemas.microsoft.com/office/drawing/2014/chart" uri="{C3380CC4-5D6E-409C-BE32-E72D297353CC}">
                <c16:uniqueId val="{00000009-1763-F94E-88C8-FB850C0E8ECF}"/>
              </c:ext>
            </c:extLst>
          </c:dPt>
          <c:dPt>
            <c:idx val="5"/>
            <c:bubble3D val="0"/>
            <c:spPr>
              <a:solidFill>
                <a:srgbClr val="BCA46F"/>
              </a:solidFill>
              <a:ln w="19050">
                <a:noFill/>
              </a:ln>
              <a:effectLst/>
            </c:spPr>
            <c:extLst>
              <c:ext xmlns:c16="http://schemas.microsoft.com/office/drawing/2014/chart" uri="{C3380CC4-5D6E-409C-BE32-E72D297353CC}">
                <c16:uniqueId val="{0000000B-1763-F94E-88C8-FB850C0E8ECF}"/>
              </c:ext>
            </c:extLst>
          </c:dPt>
          <c:val>
            <c:numRef>
              <c:f>Sheet1!$E$1:$E$6</c:f>
              <c:numCache>
                <c:formatCode>General</c:formatCode>
                <c:ptCount val="6"/>
                <c:pt idx="1">
                  <c:v>0</c:v>
                </c:pt>
                <c:pt idx="2">
                  <c:v>0</c:v>
                </c:pt>
                <c:pt idx="3">
                  <c:v>0</c:v>
                </c:pt>
                <c:pt idx="4">
                  <c:v>0</c:v>
                </c:pt>
                <c:pt idx="5">
                  <c:v>0</c:v>
                </c:pt>
              </c:numCache>
            </c:numRef>
          </c:val>
          <c:extLst>
            <c:ext xmlns:c16="http://schemas.microsoft.com/office/drawing/2014/chart" uri="{C3380CC4-5D6E-409C-BE32-E72D297353CC}">
              <c16:uniqueId val="{00000008-2A20-BE44-9ED1-316768F12244}"/>
            </c:ext>
          </c:extLst>
        </c:ser>
        <c:ser>
          <c:idx val="1"/>
          <c:order val="1"/>
          <c:spPr>
            <a:ln>
              <a:noFill/>
            </a:ln>
          </c:spPr>
          <c:dPt>
            <c:idx val="0"/>
            <c:bubble3D val="0"/>
            <c:spPr>
              <a:solidFill>
                <a:schemeClr val="accent1"/>
              </a:solidFill>
              <a:ln w="19050">
                <a:noFill/>
              </a:ln>
              <a:effectLst/>
            </c:spPr>
            <c:extLst>
              <c:ext xmlns:c16="http://schemas.microsoft.com/office/drawing/2014/chart" uri="{C3380CC4-5D6E-409C-BE32-E72D297353CC}">
                <c16:uniqueId val="{0000000D-1763-F94E-88C8-FB850C0E8ECF}"/>
              </c:ext>
            </c:extLst>
          </c:dPt>
          <c:dPt>
            <c:idx val="1"/>
            <c:bubble3D val="0"/>
            <c:spPr>
              <a:solidFill>
                <a:srgbClr val="BCA46F"/>
              </a:solidFill>
              <a:ln w="19050">
                <a:noFill/>
              </a:ln>
              <a:effectLst/>
            </c:spPr>
            <c:extLst>
              <c:ext xmlns:c16="http://schemas.microsoft.com/office/drawing/2014/chart" uri="{C3380CC4-5D6E-409C-BE32-E72D297353CC}">
                <c16:uniqueId val="{0000000F-2A20-BE44-9ED1-316768F12244}"/>
              </c:ext>
            </c:extLst>
          </c:dPt>
          <c:dPt>
            <c:idx val="2"/>
            <c:bubble3D val="0"/>
            <c:spPr>
              <a:solidFill>
                <a:srgbClr val="EAD3A3"/>
              </a:solidFill>
              <a:ln w="19050">
                <a:noFill/>
              </a:ln>
              <a:effectLst/>
            </c:spPr>
            <c:extLst>
              <c:ext xmlns:c16="http://schemas.microsoft.com/office/drawing/2014/chart" uri="{C3380CC4-5D6E-409C-BE32-E72D297353CC}">
                <c16:uniqueId val="{00000010-2A20-BE44-9ED1-316768F12244}"/>
              </c:ext>
            </c:extLst>
          </c:dPt>
          <c:dPt>
            <c:idx val="3"/>
            <c:bubble3D val="0"/>
            <c:spPr>
              <a:solidFill>
                <a:srgbClr val="C9A75F"/>
              </a:solidFill>
              <a:ln w="19050">
                <a:noFill/>
              </a:ln>
              <a:effectLst/>
            </c:spPr>
            <c:extLst>
              <c:ext xmlns:c16="http://schemas.microsoft.com/office/drawing/2014/chart" uri="{C3380CC4-5D6E-409C-BE32-E72D297353CC}">
                <c16:uniqueId val="{00000011-2A20-BE44-9ED1-316768F12244}"/>
              </c:ext>
            </c:extLst>
          </c:dPt>
          <c:dPt>
            <c:idx val="4"/>
            <c:bubble3D val="0"/>
            <c:spPr>
              <a:solidFill>
                <a:srgbClr val="A48C59"/>
              </a:solidFill>
              <a:ln w="19050">
                <a:noFill/>
              </a:ln>
              <a:effectLst/>
            </c:spPr>
            <c:extLst>
              <c:ext xmlns:c16="http://schemas.microsoft.com/office/drawing/2014/chart" uri="{C3380CC4-5D6E-409C-BE32-E72D297353CC}">
                <c16:uniqueId val="{00000012-2A20-BE44-9ED1-316768F12244}"/>
              </c:ext>
            </c:extLst>
          </c:dPt>
          <c:dPt>
            <c:idx val="5"/>
            <c:bubble3D val="0"/>
            <c:spPr>
              <a:solidFill>
                <a:srgbClr val="F2E8D3"/>
              </a:solidFill>
              <a:ln w="19050">
                <a:noFill/>
              </a:ln>
              <a:effectLst/>
            </c:spPr>
            <c:extLst>
              <c:ext xmlns:c16="http://schemas.microsoft.com/office/drawing/2014/chart" uri="{C3380CC4-5D6E-409C-BE32-E72D297353CC}">
                <c16:uniqueId val="{00000013-2A20-BE44-9ED1-316768F12244}"/>
              </c:ext>
            </c:extLst>
          </c:dPt>
          <c:val>
            <c:numRef>
              <c:f>Sheet1!$F$1:$F$6</c:f>
              <c:numCache>
                <c:formatCode>0.00%</c:formatCode>
                <c:ptCount val="6"/>
                <c:pt idx="0">
                  <c:v>0</c:v>
                </c:pt>
                <c:pt idx="1">
                  <c:v>0.251</c:v>
                </c:pt>
                <c:pt idx="2">
                  <c:v>0.22700000000000001</c:v>
                </c:pt>
                <c:pt idx="3">
                  <c:v>0.22900000000000001</c:v>
                </c:pt>
                <c:pt idx="4">
                  <c:v>0.16800000000000001</c:v>
                </c:pt>
                <c:pt idx="5">
                  <c:v>0.126</c:v>
                </c:pt>
              </c:numCache>
            </c:numRef>
          </c:val>
          <c:extLst>
            <c:ext xmlns:c16="http://schemas.microsoft.com/office/drawing/2014/chart" uri="{C3380CC4-5D6E-409C-BE32-E72D297353CC}">
              <c16:uniqueId val="{0000000E-2A20-BE44-9ED1-316768F12244}"/>
            </c:ext>
          </c:extLst>
        </c:ser>
        <c:dLbls>
          <c:showLegendKey val="0"/>
          <c:showVal val="0"/>
          <c:showCatName val="0"/>
          <c:showSerName val="0"/>
          <c:showPercent val="0"/>
          <c:showBubbleSize val="0"/>
          <c:showLeaderLines val="1"/>
        </c:dLbls>
        <c:firstSliceAng val="0"/>
        <c:holeSize val="2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Sheet1!$I$1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08F6-4543-90CB-B9A2D8102983}"/>
              </c:ext>
            </c:extLst>
          </c:dPt>
          <c:dPt>
            <c:idx val="1"/>
            <c:bubble3D val="0"/>
            <c:spPr>
              <a:solidFill>
                <a:srgbClr val="F2E8D3"/>
              </a:solidFill>
              <a:ln w="19050">
                <a:noFill/>
              </a:ln>
              <a:effectLst/>
            </c:spPr>
            <c:extLst>
              <c:ext xmlns:c16="http://schemas.microsoft.com/office/drawing/2014/chart" uri="{C3380CC4-5D6E-409C-BE32-E72D297353CC}">
                <c16:uniqueId val="{00000003-08F6-4543-90CB-B9A2D8102983}"/>
              </c:ext>
            </c:extLst>
          </c:dPt>
          <c:dPt>
            <c:idx val="2"/>
            <c:bubble3D val="0"/>
            <c:spPr>
              <a:solidFill>
                <a:srgbClr val="C4C4C4"/>
              </a:solidFill>
              <a:ln w="19050">
                <a:noFill/>
              </a:ln>
              <a:effectLst/>
            </c:spPr>
            <c:extLst>
              <c:ext xmlns:c16="http://schemas.microsoft.com/office/drawing/2014/chart" uri="{C3380CC4-5D6E-409C-BE32-E72D297353CC}">
                <c16:uniqueId val="{00000005-08F6-4543-90CB-B9A2D8102983}"/>
              </c:ext>
            </c:extLst>
          </c:dPt>
          <c:dPt>
            <c:idx val="3"/>
            <c:bubble3D val="0"/>
            <c:spPr>
              <a:solidFill>
                <a:srgbClr val="BCA46F"/>
              </a:solidFill>
              <a:ln w="19050">
                <a:noFill/>
              </a:ln>
              <a:effectLst/>
            </c:spPr>
            <c:extLst>
              <c:ext xmlns:c16="http://schemas.microsoft.com/office/drawing/2014/chart" uri="{C3380CC4-5D6E-409C-BE32-E72D297353CC}">
                <c16:uniqueId val="{00000007-08F6-4543-90CB-B9A2D8102983}"/>
              </c:ext>
            </c:extLst>
          </c:dPt>
          <c:cat>
            <c:strRef>
              <c:f>Sheet1!$H$2:$H$4</c:f>
              <c:strCache>
                <c:ptCount val="3"/>
                <c:pt idx="0">
                  <c:v>確かに見た</c:v>
                </c:pt>
                <c:pt idx="1">
                  <c:v>見た気がする</c:v>
                </c:pt>
                <c:pt idx="2">
                  <c:v>その他</c:v>
                </c:pt>
              </c:strCache>
            </c:strRef>
          </c:cat>
          <c:val>
            <c:numRef>
              <c:f>Sheet1!$I$2:$I$4</c:f>
              <c:numCache>
                <c:formatCode>0.00%</c:formatCode>
                <c:ptCount val="3"/>
                <c:pt idx="0">
                  <c:v>0.45500000000000002</c:v>
                </c:pt>
                <c:pt idx="1">
                  <c:v>0.24299999999999999</c:v>
                </c:pt>
                <c:pt idx="2">
                  <c:v>0.30199999999999999</c:v>
                </c:pt>
              </c:numCache>
            </c:numRef>
          </c:val>
          <c:extLst>
            <c:ext xmlns:c16="http://schemas.microsoft.com/office/drawing/2014/chart" uri="{C3380CC4-5D6E-409C-BE32-E72D297353CC}">
              <c16:uniqueId val="{00000008-08F6-4543-90CB-B9A2D8102983}"/>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Sheet1!$L$1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C2FF-CA41-9059-AE9975845094}"/>
              </c:ext>
            </c:extLst>
          </c:dPt>
          <c:dPt>
            <c:idx val="1"/>
            <c:bubble3D val="0"/>
            <c:spPr>
              <a:solidFill>
                <a:srgbClr val="F2E8D3"/>
              </a:solidFill>
              <a:ln w="19050">
                <a:noFill/>
              </a:ln>
              <a:effectLst/>
            </c:spPr>
            <c:extLst>
              <c:ext xmlns:c16="http://schemas.microsoft.com/office/drawing/2014/chart" uri="{C3380CC4-5D6E-409C-BE32-E72D297353CC}">
                <c16:uniqueId val="{00000003-C2FF-CA41-9059-AE9975845094}"/>
              </c:ext>
            </c:extLst>
          </c:dPt>
          <c:dPt>
            <c:idx val="2"/>
            <c:bubble3D val="0"/>
            <c:spPr>
              <a:solidFill>
                <a:srgbClr val="C4C4C4"/>
              </a:solidFill>
              <a:ln w="19050">
                <a:noFill/>
              </a:ln>
              <a:effectLst/>
            </c:spPr>
            <c:extLst>
              <c:ext xmlns:c16="http://schemas.microsoft.com/office/drawing/2014/chart" uri="{C3380CC4-5D6E-409C-BE32-E72D297353CC}">
                <c16:uniqueId val="{00000005-C2FF-CA41-9059-AE9975845094}"/>
              </c:ext>
            </c:extLst>
          </c:dPt>
          <c:dPt>
            <c:idx val="3"/>
            <c:bubble3D val="0"/>
            <c:spPr>
              <a:solidFill>
                <a:srgbClr val="BCA46F"/>
              </a:solidFill>
              <a:ln w="19050">
                <a:noFill/>
              </a:ln>
              <a:effectLst/>
            </c:spPr>
            <c:extLst>
              <c:ext xmlns:c16="http://schemas.microsoft.com/office/drawing/2014/chart" uri="{C3380CC4-5D6E-409C-BE32-E72D297353CC}">
                <c16:uniqueId val="{00000007-C2FF-CA41-9059-AE9975845094}"/>
              </c:ext>
            </c:extLst>
          </c:dPt>
          <c:cat>
            <c:strRef>
              <c:f>Sheet1!$K$2:$K$4</c:f>
              <c:strCache>
                <c:ptCount val="3"/>
                <c:pt idx="0">
                  <c:v>興味・関心がある</c:v>
                </c:pt>
                <c:pt idx="1">
                  <c:v>どちらかといえば興味・関心がある</c:v>
                </c:pt>
                <c:pt idx="2">
                  <c:v>その他</c:v>
                </c:pt>
              </c:strCache>
            </c:strRef>
          </c:cat>
          <c:val>
            <c:numRef>
              <c:f>Sheet1!$L$2:$L$4</c:f>
              <c:numCache>
                <c:formatCode>0.00%</c:formatCode>
                <c:ptCount val="3"/>
                <c:pt idx="0">
                  <c:v>0.48299999999999998</c:v>
                </c:pt>
                <c:pt idx="1">
                  <c:v>0.32</c:v>
                </c:pt>
                <c:pt idx="2">
                  <c:v>0.19700000000000001</c:v>
                </c:pt>
              </c:numCache>
            </c:numRef>
          </c:val>
          <c:extLst>
            <c:ext xmlns:c16="http://schemas.microsoft.com/office/drawing/2014/chart" uri="{C3380CC4-5D6E-409C-BE32-E72D297353CC}">
              <c16:uniqueId val="{00000008-C2FF-CA41-9059-AE9975845094}"/>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Sheet1!$O$1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5674-5C4C-B47C-66E942C5CB08}"/>
              </c:ext>
            </c:extLst>
          </c:dPt>
          <c:dPt>
            <c:idx val="1"/>
            <c:bubble3D val="0"/>
            <c:spPr>
              <a:solidFill>
                <a:srgbClr val="F2E8D3"/>
              </a:solidFill>
              <a:ln w="19050">
                <a:noFill/>
              </a:ln>
              <a:effectLst/>
            </c:spPr>
            <c:extLst>
              <c:ext xmlns:c16="http://schemas.microsoft.com/office/drawing/2014/chart" uri="{C3380CC4-5D6E-409C-BE32-E72D297353CC}">
                <c16:uniqueId val="{00000003-5674-5C4C-B47C-66E942C5CB08}"/>
              </c:ext>
            </c:extLst>
          </c:dPt>
          <c:dPt>
            <c:idx val="2"/>
            <c:bubble3D val="0"/>
            <c:spPr>
              <a:solidFill>
                <a:srgbClr val="C4C4C4"/>
              </a:solidFill>
              <a:ln w="19050">
                <a:noFill/>
              </a:ln>
              <a:effectLst/>
            </c:spPr>
            <c:extLst>
              <c:ext xmlns:c16="http://schemas.microsoft.com/office/drawing/2014/chart" uri="{C3380CC4-5D6E-409C-BE32-E72D297353CC}">
                <c16:uniqueId val="{00000005-5674-5C4C-B47C-66E942C5CB08}"/>
              </c:ext>
            </c:extLst>
          </c:dPt>
          <c:dPt>
            <c:idx val="3"/>
            <c:bubble3D val="0"/>
            <c:spPr>
              <a:solidFill>
                <a:srgbClr val="BCA46F"/>
              </a:solidFill>
              <a:ln w="19050">
                <a:noFill/>
              </a:ln>
              <a:effectLst/>
            </c:spPr>
            <c:extLst>
              <c:ext xmlns:c16="http://schemas.microsoft.com/office/drawing/2014/chart" uri="{C3380CC4-5D6E-409C-BE32-E72D297353CC}">
                <c16:uniqueId val="{00000007-5674-5C4C-B47C-66E942C5CB08}"/>
              </c:ext>
            </c:extLst>
          </c:dPt>
          <c:cat>
            <c:strRef>
              <c:f>Sheet1!$N$2:$N$4</c:f>
              <c:strCache>
                <c:ptCount val="3"/>
                <c:pt idx="0">
                  <c:v>購入したいと思った</c:v>
                </c:pt>
                <c:pt idx="1">
                  <c:v>どちらかといえば購入したいと思った</c:v>
                </c:pt>
                <c:pt idx="2">
                  <c:v>その他</c:v>
                </c:pt>
              </c:strCache>
            </c:strRef>
          </c:cat>
          <c:val>
            <c:numRef>
              <c:f>Sheet1!$O$2:$O$4</c:f>
              <c:numCache>
                <c:formatCode>0.00%</c:formatCode>
                <c:ptCount val="3"/>
                <c:pt idx="0">
                  <c:v>0.38600000000000001</c:v>
                </c:pt>
                <c:pt idx="1">
                  <c:v>0.38800000000000001</c:v>
                </c:pt>
                <c:pt idx="2">
                  <c:v>0.22600000000000001</c:v>
                </c:pt>
              </c:numCache>
            </c:numRef>
          </c:val>
          <c:extLst>
            <c:ext xmlns:c16="http://schemas.microsoft.com/office/drawing/2014/chart" uri="{C3380CC4-5D6E-409C-BE32-E72D297353CC}">
              <c16:uniqueId val="{00000008-5674-5C4C-B47C-66E942C5CB08}"/>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2540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dirty="0"/>
          </a:p>
        </p:txBody>
      </p:sp>
    </p:spTree>
    <p:extLst>
      <p:ext uri="{BB962C8B-B14F-4D97-AF65-F5344CB8AC3E}">
        <p14:creationId xmlns:p14="http://schemas.microsoft.com/office/powerpoint/2010/main" val="2296592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dirty="0"/>
          </a:p>
        </p:txBody>
      </p:sp>
    </p:spTree>
    <p:extLst>
      <p:ext uri="{BB962C8B-B14F-4D97-AF65-F5344CB8AC3E}">
        <p14:creationId xmlns:p14="http://schemas.microsoft.com/office/powerpoint/2010/main" val="3481355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dirty="0"/>
          </a:p>
        </p:txBody>
      </p:sp>
    </p:spTree>
    <p:extLst>
      <p:ext uri="{BB962C8B-B14F-4D97-AF65-F5344CB8AC3E}">
        <p14:creationId xmlns:p14="http://schemas.microsoft.com/office/powerpoint/2010/main" val="3179969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dirty="0"/>
          </a:p>
        </p:txBody>
      </p:sp>
    </p:spTree>
    <p:extLst>
      <p:ext uri="{BB962C8B-B14F-4D97-AF65-F5344CB8AC3E}">
        <p14:creationId xmlns:p14="http://schemas.microsoft.com/office/powerpoint/2010/main" val="244934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dirty="0"/>
          </a:p>
        </p:txBody>
      </p:sp>
    </p:spTree>
    <p:extLst>
      <p:ext uri="{BB962C8B-B14F-4D97-AF65-F5344CB8AC3E}">
        <p14:creationId xmlns:p14="http://schemas.microsoft.com/office/powerpoint/2010/main" val="1905561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dirty="0"/>
          </a:p>
        </p:txBody>
      </p:sp>
    </p:spTree>
    <p:extLst>
      <p:ext uri="{BB962C8B-B14F-4D97-AF65-F5344CB8AC3E}">
        <p14:creationId xmlns:p14="http://schemas.microsoft.com/office/powerpoint/2010/main" val="2521033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dirty="0"/>
          </a:p>
        </p:txBody>
      </p:sp>
    </p:spTree>
    <p:extLst>
      <p:ext uri="{BB962C8B-B14F-4D97-AF65-F5344CB8AC3E}">
        <p14:creationId xmlns:p14="http://schemas.microsoft.com/office/powerpoint/2010/main" val="1965579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dirty="0"/>
          </a:p>
        </p:txBody>
      </p:sp>
    </p:spTree>
    <p:extLst>
      <p:ext uri="{BB962C8B-B14F-4D97-AF65-F5344CB8AC3E}">
        <p14:creationId xmlns:p14="http://schemas.microsoft.com/office/powerpoint/2010/main" val="552146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dirty="0"/>
          </a:p>
        </p:txBody>
      </p:sp>
    </p:spTree>
    <p:extLst>
      <p:ext uri="{BB962C8B-B14F-4D97-AF65-F5344CB8AC3E}">
        <p14:creationId xmlns:p14="http://schemas.microsoft.com/office/powerpoint/2010/main" val="132681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dirty="0"/>
          </a:p>
        </p:txBody>
      </p:sp>
    </p:spTree>
    <p:extLst>
      <p:ext uri="{BB962C8B-B14F-4D97-AF65-F5344CB8AC3E}">
        <p14:creationId xmlns:p14="http://schemas.microsoft.com/office/powerpoint/2010/main" val="3532849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dirty="0"/>
          </a:p>
        </p:txBody>
      </p:sp>
    </p:spTree>
    <p:extLst>
      <p:ext uri="{BB962C8B-B14F-4D97-AF65-F5344CB8AC3E}">
        <p14:creationId xmlns:p14="http://schemas.microsoft.com/office/powerpoint/2010/main" val="3710023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FAULT">
    <p:bg>
      <p:bgPr>
        <a:solidFill>
          <a:srgbClr val="F0F2FB"/>
        </a:solidFill>
        <a:effectLst/>
      </p:bgPr>
    </p:bg>
    <p:spTree>
      <p:nvGrpSpPr>
        <p:cNvPr id="1" name=""/>
        <p:cNvGrpSpPr/>
        <p:nvPr/>
      </p:nvGrpSpPr>
      <p:grpSpPr>
        <a:xfrm>
          <a:off x="0" y="0"/>
          <a:ext cx="0" cy="0"/>
          <a:chOff x="0" y="0"/>
          <a:chExt cx="0" cy="0"/>
        </a:xfrm>
      </p:grpSpPr>
      <p:pic>
        <p:nvPicPr>
          <p:cNvPr id="2" name="Object 10" descr="preencoded.png">
            <a:extLst>
              <a:ext uri="{FF2B5EF4-FFF2-40B4-BE49-F238E27FC236}">
                <a16:creationId xmlns:a16="http://schemas.microsoft.com/office/drawing/2014/main" id="{1D8B1F93-A4C4-9089-6034-0039D5F65D9F}"/>
              </a:ext>
            </a:extLst>
          </p:cNvPr>
          <p:cNvPicPr>
            <a:picLocks noChangeAspect="1"/>
          </p:cNvPicPr>
          <p:nvPr userDrawn="1"/>
        </p:nvPicPr>
        <p:blipFill>
          <a:blip r:embed="rId2"/>
          <a:srcRect/>
          <a:stretch/>
        </p:blipFill>
        <p:spPr>
          <a:xfrm>
            <a:off x="6306" y="9734550"/>
            <a:ext cx="18288000" cy="552450"/>
          </a:xfrm>
          <a:prstGeom prst="rect">
            <a:avLst/>
          </a:prstGeom>
        </p:spPr>
      </p:pic>
      <p:sp>
        <p:nvSpPr>
          <p:cNvPr id="3" name="Object29">
            <a:extLst>
              <a:ext uri="{FF2B5EF4-FFF2-40B4-BE49-F238E27FC236}">
                <a16:creationId xmlns:a16="http://schemas.microsoft.com/office/drawing/2014/main" id="{7CB33101-581B-8363-A2EC-A2153C46C2D2}"/>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2023.04 </a:t>
            </a:r>
            <a:endParaRPr lang="en-US" sz="975" dirty="0"/>
          </a:p>
        </p:txBody>
      </p:sp>
      <p:sp>
        <p:nvSpPr>
          <p:cNvPr id="4" name="テキスト ボックス 3">
            <a:extLst>
              <a:ext uri="{FF2B5EF4-FFF2-40B4-BE49-F238E27FC236}">
                <a16:creationId xmlns:a16="http://schemas.microsoft.com/office/drawing/2014/main" id="{CAFABE64-0CBC-09B1-1715-5C8E667DE0B7}"/>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sp>
        <p:nvSpPr>
          <p:cNvPr id="5" name="Object29">
            <a:extLst>
              <a:ext uri="{FF2B5EF4-FFF2-40B4-BE49-F238E27FC236}">
                <a16:creationId xmlns:a16="http://schemas.microsoft.com/office/drawing/2014/main" id="{1FB02405-E265-D3B5-6A69-29CAEF6F5E81}"/>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2023.09 </a:t>
            </a:r>
            <a:endParaRPr lang="en-US" sz="975" dirty="0"/>
          </a:p>
        </p:txBody>
      </p:sp>
      <p:sp>
        <p:nvSpPr>
          <p:cNvPr id="7" name="Object29">
            <a:extLst>
              <a:ext uri="{FF2B5EF4-FFF2-40B4-BE49-F238E27FC236}">
                <a16:creationId xmlns:a16="http://schemas.microsoft.com/office/drawing/2014/main" id="{8A46B89E-BFCD-1E10-B84F-5D103F36DD32}"/>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dirty="0">
                <a:solidFill>
                  <a:schemeClr val="bg1"/>
                </a:solidFill>
              </a:rPr>
              <a:t>-</a:t>
            </a:r>
          </a:p>
        </p:txBody>
      </p:sp>
      <p:pic>
        <p:nvPicPr>
          <p:cNvPr id="8" name="Object 1" descr="preencoded.png">
            <a:extLst>
              <a:ext uri="{FF2B5EF4-FFF2-40B4-BE49-F238E27FC236}">
                <a16:creationId xmlns:a16="http://schemas.microsoft.com/office/drawing/2014/main" id="{FEA79CBC-D684-8935-7146-D17CBAEF452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4" name="テキスト プレースホルダー 13">
            <a:extLst>
              <a:ext uri="{FF2B5EF4-FFF2-40B4-BE49-F238E27FC236}">
                <a16:creationId xmlns:a16="http://schemas.microsoft.com/office/drawing/2014/main" id="{0E31B22D-BF8A-510B-2D7D-6DB9D5BA15D8}"/>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chemeClr val="bg1"/>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6" name="テキスト プレースホルダー 15">
            <a:extLst>
              <a:ext uri="{FF2B5EF4-FFF2-40B4-BE49-F238E27FC236}">
                <a16:creationId xmlns:a16="http://schemas.microsoft.com/office/drawing/2014/main" id="{03532635-3568-7020-E520-5E4884E8A673}"/>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chemeClr val="bg1"/>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7" name="正方形/長方形 16">
            <a:extLst>
              <a:ext uri="{FF2B5EF4-FFF2-40B4-BE49-F238E27FC236}">
                <a16:creationId xmlns:a16="http://schemas.microsoft.com/office/drawing/2014/main" id="{E1E418EF-E00B-52DC-C568-7F8261CA9955}"/>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p:bg>
      <p:bgPr>
        <a:solidFill>
          <a:srgbClr val="02022E"/>
        </a:solidFill>
        <a:effectLst/>
      </p:bgPr>
    </p:bg>
    <p:spTree>
      <p:nvGrpSpPr>
        <p:cNvPr id="1" name=""/>
        <p:cNvGrpSpPr/>
        <p:nvPr/>
      </p:nvGrpSpPr>
      <p:grpSpPr>
        <a:xfrm>
          <a:off x="0" y="0"/>
          <a:ext cx="0" cy="0"/>
          <a:chOff x="0" y="0"/>
          <a:chExt cx="0" cy="0"/>
        </a:xfrm>
      </p:grpSpPr>
      <p:pic>
        <p:nvPicPr>
          <p:cNvPr id="7" name="Object 10" descr="preencoded.png">
            <a:extLst>
              <a:ext uri="{FF2B5EF4-FFF2-40B4-BE49-F238E27FC236}">
                <a16:creationId xmlns:a16="http://schemas.microsoft.com/office/drawing/2014/main" id="{D94AC244-84F2-571E-230A-1B0F83738CBC}"/>
              </a:ext>
            </a:extLst>
          </p:cNvPr>
          <p:cNvPicPr>
            <a:picLocks noChangeAspect="1"/>
          </p:cNvPicPr>
          <p:nvPr userDrawn="1"/>
        </p:nvPicPr>
        <p:blipFill>
          <a:blip r:embed="rId2"/>
          <a:srcRect/>
          <a:stretch/>
        </p:blipFill>
        <p:spPr>
          <a:xfrm>
            <a:off x="6306" y="9734550"/>
            <a:ext cx="18288000" cy="552450"/>
          </a:xfrm>
          <a:prstGeom prst="rect">
            <a:avLst/>
          </a:prstGeom>
        </p:spPr>
      </p:pic>
      <p:sp>
        <p:nvSpPr>
          <p:cNvPr id="9" name="テキスト ボックス 8">
            <a:extLst>
              <a:ext uri="{FF2B5EF4-FFF2-40B4-BE49-F238E27FC236}">
                <a16:creationId xmlns:a16="http://schemas.microsoft.com/office/drawing/2014/main" id="{6A88F9AD-59B7-658F-F03B-D76ADB1AB24A}"/>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pic>
        <p:nvPicPr>
          <p:cNvPr id="15" name="Object 1" descr="preencoded.png">
            <a:extLst>
              <a:ext uri="{FF2B5EF4-FFF2-40B4-BE49-F238E27FC236}">
                <a16:creationId xmlns:a16="http://schemas.microsoft.com/office/drawing/2014/main" id="{5F67EF2F-5AA7-1AAE-D68F-6D8847C188D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6" name="テキスト プレースホルダー 13">
            <a:extLst>
              <a:ext uri="{FF2B5EF4-FFF2-40B4-BE49-F238E27FC236}">
                <a16:creationId xmlns:a16="http://schemas.microsoft.com/office/drawing/2014/main" id="{BCEEBD71-B159-E39F-6824-CD9641B6F3E6}"/>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rgbClr val="02022E"/>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7" name="テキスト プレースホルダー 15">
            <a:extLst>
              <a:ext uri="{FF2B5EF4-FFF2-40B4-BE49-F238E27FC236}">
                <a16:creationId xmlns:a16="http://schemas.microsoft.com/office/drawing/2014/main" id="{EDC577A8-107B-B170-8F65-FF52A1ED0FA6}"/>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rgbClr val="02022E"/>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9" name="正方形/長方形 18">
            <a:extLst>
              <a:ext uri="{FF2B5EF4-FFF2-40B4-BE49-F238E27FC236}">
                <a16:creationId xmlns:a16="http://schemas.microsoft.com/office/drawing/2014/main" id="{B284AB7A-F41D-4F2C-F028-EC730D28AFF8}"/>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bject29">
            <a:extLst>
              <a:ext uri="{FF2B5EF4-FFF2-40B4-BE49-F238E27FC236}">
                <a16:creationId xmlns:a16="http://schemas.microsoft.com/office/drawing/2014/main" id="{03F86C83-988B-8988-385B-CAFCC1C3BB16}"/>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2023.04 </a:t>
            </a:r>
            <a:endParaRPr lang="en-US" sz="975" dirty="0"/>
          </a:p>
        </p:txBody>
      </p:sp>
      <p:sp>
        <p:nvSpPr>
          <p:cNvPr id="13" name="Object29">
            <a:extLst>
              <a:ext uri="{FF2B5EF4-FFF2-40B4-BE49-F238E27FC236}">
                <a16:creationId xmlns:a16="http://schemas.microsoft.com/office/drawing/2014/main" id="{70E64C3A-8CB0-50BD-BC2C-066F15D02AC8}"/>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2023.09 </a:t>
            </a:r>
            <a:endParaRPr lang="en-US" sz="975" dirty="0"/>
          </a:p>
        </p:txBody>
      </p:sp>
      <p:sp>
        <p:nvSpPr>
          <p:cNvPr id="14" name="Object29">
            <a:extLst>
              <a:ext uri="{FF2B5EF4-FFF2-40B4-BE49-F238E27FC236}">
                <a16:creationId xmlns:a16="http://schemas.microsoft.com/office/drawing/2014/main" id="{E77E0FAD-EAC0-16E5-498F-C27E1B18FE81}"/>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dirty="0">
                <a:solidFill>
                  <a:schemeClr val="bg1"/>
                </a:solidFill>
              </a:rPr>
              <a:t>-</a:t>
            </a:r>
          </a:p>
        </p:txBody>
      </p:sp>
    </p:spTree>
    <p:extLst>
      <p:ext uri="{BB962C8B-B14F-4D97-AF65-F5344CB8AC3E}">
        <p14:creationId xmlns:p14="http://schemas.microsoft.com/office/powerpoint/2010/main" val="342172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8886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image" Target="../media/image15.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101.png"/><Relationship Id="rId18" Type="http://schemas.openxmlformats.org/officeDocument/2006/relationships/image" Target="../media/image106.svg"/><Relationship Id="rId26" Type="http://schemas.openxmlformats.org/officeDocument/2006/relationships/image" Target="../media/image112.svg"/><Relationship Id="rId3" Type="http://schemas.openxmlformats.org/officeDocument/2006/relationships/image" Target="../media/image91.png"/><Relationship Id="rId21" Type="http://schemas.openxmlformats.org/officeDocument/2006/relationships/image" Target="../media/image108.svg"/><Relationship Id="rId7" Type="http://schemas.openxmlformats.org/officeDocument/2006/relationships/image" Target="../media/image95.png"/><Relationship Id="rId12" Type="http://schemas.openxmlformats.org/officeDocument/2006/relationships/image" Target="../media/image100.svg"/><Relationship Id="rId17" Type="http://schemas.openxmlformats.org/officeDocument/2006/relationships/image" Target="../media/image105.png"/><Relationship Id="rId25" Type="http://schemas.openxmlformats.org/officeDocument/2006/relationships/image" Target="../media/image111.png"/><Relationship Id="rId2" Type="http://schemas.openxmlformats.org/officeDocument/2006/relationships/notesSlide" Target="../notesSlides/notesSlide11.xml"/><Relationship Id="rId16" Type="http://schemas.openxmlformats.org/officeDocument/2006/relationships/image" Target="../media/image104.svg"/><Relationship Id="rId20" Type="http://schemas.openxmlformats.org/officeDocument/2006/relationships/image" Target="../media/image107.png"/><Relationship Id="rId29"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94.svg"/><Relationship Id="rId11" Type="http://schemas.openxmlformats.org/officeDocument/2006/relationships/image" Target="../media/image99.png"/><Relationship Id="rId24" Type="http://schemas.openxmlformats.org/officeDocument/2006/relationships/chart" Target="../charts/chart2.xml"/><Relationship Id="rId32" Type="http://schemas.openxmlformats.org/officeDocument/2006/relationships/image" Target="../media/image118.svg"/><Relationship Id="rId5" Type="http://schemas.openxmlformats.org/officeDocument/2006/relationships/image" Target="../media/image93.png"/><Relationship Id="rId15" Type="http://schemas.openxmlformats.org/officeDocument/2006/relationships/image" Target="../media/image103.png"/><Relationship Id="rId23" Type="http://schemas.openxmlformats.org/officeDocument/2006/relationships/image" Target="../media/image110.svg"/><Relationship Id="rId28" Type="http://schemas.openxmlformats.org/officeDocument/2006/relationships/image" Target="../media/image114.svg"/><Relationship Id="rId10" Type="http://schemas.openxmlformats.org/officeDocument/2006/relationships/image" Target="../media/image98.svg"/><Relationship Id="rId19" Type="http://schemas.openxmlformats.org/officeDocument/2006/relationships/chart" Target="../charts/chart1.xml"/><Relationship Id="rId31" Type="http://schemas.openxmlformats.org/officeDocument/2006/relationships/image" Target="../media/image117.png"/><Relationship Id="rId4" Type="http://schemas.openxmlformats.org/officeDocument/2006/relationships/image" Target="../media/image92.svg"/><Relationship Id="rId9" Type="http://schemas.openxmlformats.org/officeDocument/2006/relationships/image" Target="../media/image97.png"/><Relationship Id="rId14" Type="http://schemas.openxmlformats.org/officeDocument/2006/relationships/image" Target="../media/image102.svg"/><Relationship Id="rId22" Type="http://schemas.openxmlformats.org/officeDocument/2006/relationships/image" Target="../media/image109.png"/><Relationship Id="rId27" Type="http://schemas.openxmlformats.org/officeDocument/2006/relationships/image" Target="../media/image113.png"/><Relationship Id="rId30" Type="http://schemas.openxmlformats.org/officeDocument/2006/relationships/image" Target="../media/image116.svg"/></Relationships>
</file>

<file path=ppt/slides/_rels/slide12.xml.rels><?xml version="1.0" encoding="UTF-8" standalone="yes"?>
<Relationships xmlns="http://schemas.openxmlformats.org/package/2006/relationships"><Relationship Id="rId13" Type="http://schemas.openxmlformats.org/officeDocument/2006/relationships/image" Target="../media/image129.png"/><Relationship Id="rId18" Type="http://schemas.openxmlformats.org/officeDocument/2006/relationships/image" Target="../media/image134.svg"/><Relationship Id="rId26" Type="http://schemas.openxmlformats.org/officeDocument/2006/relationships/image" Target="../media/image142.svg"/><Relationship Id="rId3" Type="http://schemas.openxmlformats.org/officeDocument/2006/relationships/image" Target="../media/image119.png"/><Relationship Id="rId21" Type="http://schemas.openxmlformats.org/officeDocument/2006/relationships/image" Target="../media/image137.png"/><Relationship Id="rId34" Type="http://schemas.openxmlformats.org/officeDocument/2006/relationships/image" Target="../media/image150.svg"/><Relationship Id="rId7" Type="http://schemas.openxmlformats.org/officeDocument/2006/relationships/image" Target="../media/image123.png"/><Relationship Id="rId12" Type="http://schemas.openxmlformats.org/officeDocument/2006/relationships/image" Target="../media/image128.svg"/><Relationship Id="rId17" Type="http://schemas.openxmlformats.org/officeDocument/2006/relationships/image" Target="../media/image133.png"/><Relationship Id="rId25" Type="http://schemas.openxmlformats.org/officeDocument/2006/relationships/image" Target="../media/image141.png"/><Relationship Id="rId33" Type="http://schemas.openxmlformats.org/officeDocument/2006/relationships/image" Target="../media/image149.png"/><Relationship Id="rId2" Type="http://schemas.openxmlformats.org/officeDocument/2006/relationships/notesSlide" Target="../notesSlides/notesSlide12.xml"/><Relationship Id="rId16" Type="http://schemas.openxmlformats.org/officeDocument/2006/relationships/image" Target="../media/image132.svg"/><Relationship Id="rId20" Type="http://schemas.openxmlformats.org/officeDocument/2006/relationships/image" Target="../media/image136.svg"/><Relationship Id="rId29"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22.svg"/><Relationship Id="rId11" Type="http://schemas.openxmlformats.org/officeDocument/2006/relationships/image" Target="../media/image127.png"/><Relationship Id="rId24" Type="http://schemas.openxmlformats.org/officeDocument/2006/relationships/image" Target="../media/image140.svg"/><Relationship Id="rId32" Type="http://schemas.openxmlformats.org/officeDocument/2006/relationships/image" Target="../media/image148.svg"/><Relationship Id="rId5" Type="http://schemas.openxmlformats.org/officeDocument/2006/relationships/image" Target="../media/image121.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44.svg"/><Relationship Id="rId10" Type="http://schemas.openxmlformats.org/officeDocument/2006/relationships/image" Target="../media/image126.svg"/><Relationship Id="rId19" Type="http://schemas.openxmlformats.org/officeDocument/2006/relationships/image" Target="../media/image135.png"/><Relationship Id="rId31" Type="http://schemas.openxmlformats.org/officeDocument/2006/relationships/image" Target="../media/image147.png"/><Relationship Id="rId4" Type="http://schemas.openxmlformats.org/officeDocument/2006/relationships/image" Target="../media/image120.svg"/><Relationship Id="rId9" Type="http://schemas.openxmlformats.org/officeDocument/2006/relationships/image" Target="../media/image125.png"/><Relationship Id="rId14" Type="http://schemas.openxmlformats.org/officeDocument/2006/relationships/image" Target="../media/image130.svg"/><Relationship Id="rId22" Type="http://schemas.openxmlformats.org/officeDocument/2006/relationships/image" Target="../media/image138.svg"/><Relationship Id="rId27" Type="http://schemas.openxmlformats.org/officeDocument/2006/relationships/image" Target="../media/image143.png"/><Relationship Id="rId30" Type="http://schemas.openxmlformats.org/officeDocument/2006/relationships/image" Target="../media/image146.svg"/><Relationship Id="rId8" Type="http://schemas.openxmlformats.org/officeDocument/2006/relationships/image" Target="../media/image124.svg"/></Relationships>
</file>

<file path=ppt/slides/_rels/slide13.xml.rels><?xml version="1.0" encoding="UTF-8" standalone="yes"?>
<Relationships xmlns="http://schemas.openxmlformats.org/package/2006/relationships"><Relationship Id="rId8" Type="http://schemas.openxmlformats.org/officeDocument/2006/relationships/image" Target="../media/image154.svg"/><Relationship Id="rId13" Type="http://schemas.openxmlformats.org/officeDocument/2006/relationships/image" Target="../media/image159.png"/><Relationship Id="rId18" Type="http://schemas.openxmlformats.org/officeDocument/2006/relationships/image" Target="../media/image164.svg"/><Relationship Id="rId26" Type="http://schemas.openxmlformats.org/officeDocument/2006/relationships/image" Target="../media/image172.svg"/><Relationship Id="rId3" Type="http://schemas.openxmlformats.org/officeDocument/2006/relationships/image" Target="../media/image59.png"/><Relationship Id="rId21" Type="http://schemas.openxmlformats.org/officeDocument/2006/relationships/image" Target="../media/image167.png"/><Relationship Id="rId7" Type="http://schemas.openxmlformats.org/officeDocument/2006/relationships/image" Target="../media/image153.png"/><Relationship Id="rId12" Type="http://schemas.openxmlformats.org/officeDocument/2006/relationships/image" Target="../media/image158.svg"/><Relationship Id="rId17" Type="http://schemas.openxmlformats.org/officeDocument/2006/relationships/image" Target="../media/image163.png"/><Relationship Id="rId25" Type="http://schemas.openxmlformats.org/officeDocument/2006/relationships/image" Target="../media/image171.png"/><Relationship Id="rId2" Type="http://schemas.openxmlformats.org/officeDocument/2006/relationships/notesSlide" Target="../notesSlides/notesSlide13.xml"/><Relationship Id="rId16" Type="http://schemas.openxmlformats.org/officeDocument/2006/relationships/image" Target="../media/image162.svg"/><Relationship Id="rId20" Type="http://schemas.openxmlformats.org/officeDocument/2006/relationships/image" Target="../media/image166.svg"/><Relationship Id="rId1" Type="http://schemas.openxmlformats.org/officeDocument/2006/relationships/slideLayout" Target="../slideLayouts/slideLayout2.xml"/><Relationship Id="rId6" Type="http://schemas.openxmlformats.org/officeDocument/2006/relationships/image" Target="../media/image152.svg"/><Relationship Id="rId11" Type="http://schemas.openxmlformats.org/officeDocument/2006/relationships/image" Target="../media/image157.png"/><Relationship Id="rId24" Type="http://schemas.openxmlformats.org/officeDocument/2006/relationships/image" Target="../media/image170.svg"/><Relationship Id="rId5" Type="http://schemas.openxmlformats.org/officeDocument/2006/relationships/image" Target="../media/image151.png"/><Relationship Id="rId15" Type="http://schemas.openxmlformats.org/officeDocument/2006/relationships/image" Target="../media/image161.png"/><Relationship Id="rId23" Type="http://schemas.openxmlformats.org/officeDocument/2006/relationships/image" Target="../media/image169.png"/><Relationship Id="rId10" Type="http://schemas.openxmlformats.org/officeDocument/2006/relationships/image" Target="../media/image156.svg"/><Relationship Id="rId19" Type="http://schemas.openxmlformats.org/officeDocument/2006/relationships/image" Target="../media/image165.png"/><Relationship Id="rId4" Type="http://schemas.openxmlformats.org/officeDocument/2006/relationships/image" Target="../media/image60.svg"/><Relationship Id="rId9" Type="http://schemas.openxmlformats.org/officeDocument/2006/relationships/image" Target="../media/image155.png"/><Relationship Id="rId14" Type="http://schemas.openxmlformats.org/officeDocument/2006/relationships/image" Target="../media/image160.svg"/><Relationship Id="rId22" Type="http://schemas.openxmlformats.org/officeDocument/2006/relationships/image" Target="../media/image168.svg"/><Relationship Id="rId27" Type="http://schemas.openxmlformats.org/officeDocument/2006/relationships/image" Target="../media/image173.png"/></Relationships>
</file>

<file path=ppt/slides/_rels/slide14.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svg"/><Relationship Id="rId3" Type="http://schemas.openxmlformats.org/officeDocument/2006/relationships/chart" Target="../charts/chart3.xml"/><Relationship Id="rId7" Type="http://schemas.openxmlformats.org/officeDocument/2006/relationships/image" Target="../media/image175.svg"/><Relationship Id="rId12" Type="http://schemas.openxmlformats.org/officeDocument/2006/relationships/image" Target="../media/image180.png"/><Relationship Id="rId17" Type="http://schemas.openxmlformats.org/officeDocument/2006/relationships/image" Target="../media/image185.svg"/><Relationship Id="rId2" Type="http://schemas.openxmlformats.org/officeDocument/2006/relationships/notesSlide" Target="../notesSlides/notesSlide14.xml"/><Relationship Id="rId16"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74.png"/><Relationship Id="rId11" Type="http://schemas.openxmlformats.org/officeDocument/2006/relationships/image" Target="../media/image179.svg"/><Relationship Id="rId5" Type="http://schemas.openxmlformats.org/officeDocument/2006/relationships/chart" Target="../charts/chart5.xml"/><Relationship Id="rId15" Type="http://schemas.openxmlformats.org/officeDocument/2006/relationships/image" Target="../media/image183.svg"/><Relationship Id="rId10" Type="http://schemas.openxmlformats.org/officeDocument/2006/relationships/image" Target="../media/image178.png"/><Relationship Id="rId4" Type="http://schemas.openxmlformats.org/officeDocument/2006/relationships/chart" Target="../charts/chart4.xml"/><Relationship Id="rId9" Type="http://schemas.openxmlformats.org/officeDocument/2006/relationships/image" Target="../media/image177.svg"/><Relationship Id="rId14" Type="http://schemas.openxmlformats.org/officeDocument/2006/relationships/image" Target="../media/image182.png"/></Relationships>
</file>

<file path=ppt/slides/_rels/slide15.xml.rels><?xml version="1.0" encoding="UTF-8" standalone="yes"?>
<Relationships xmlns="http://schemas.openxmlformats.org/package/2006/relationships"><Relationship Id="rId3" Type="http://schemas.openxmlformats.org/officeDocument/2006/relationships/image" Target="../media/image186.jpg"/><Relationship Id="rId7" Type="http://schemas.openxmlformats.org/officeDocument/2006/relationships/image" Target="../media/image15.sv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3" Type="http://schemas.openxmlformats.org/officeDocument/2006/relationships/image" Target="../media/image197.png"/><Relationship Id="rId18" Type="http://schemas.openxmlformats.org/officeDocument/2006/relationships/image" Target="../media/image202.svg"/><Relationship Id="rId26" Type="http://schemas.openxmlformats.org/officeDocument/2006/relationships/image" Target="../media/image210.svg"/><Relationship Id="rId39" Type="http://schemas.openxmlformats.org/officeDocument/2006/relationships/image" Target="../media/image223.png"/><Relationship Id="rId21" Type="http://schemas.openxmlformats.org/officeDocument/2006/relationships/image" Target="../media/image205.png"/><Relationship Id="rId34" Type="http://schemas.openxmlformats.org/officeDocument/2006/relationships/image" Target="../media/image218.svg"/><Relationship Id="rId42" Type="http://schemas.openxmlformats.org/officeDocument/2006/relationships/image" Target="../media/image226.svg"/><Relationship Id="rId47" Type="http://schemas.openxmlformats.org/officeDocument/2006/relationships/image" Target="../media/image231.png"/><Relationship Id="rId50" Type="http://schemas.openxmlformats.org/officeDocument/2006/relationships/image" Target="../media/image234.svg"/><Relationship Id="rId55" Type="http://schemas.openxmlformats.org/officeDocument/2006/relationships/image" Target="../media/image239.png"/><Relationship Id="rId7" Type="http://schemas.openxmlformats.org/officeDocument/2006/relationships/image" Target="../media/image191.png"/><Relationship Id="rId2" Type="http://schemas.openxmlformats.org/officeDocument/2006/relationships/notesSlide" Target="../notesSlides/notesSlide16.xml"/><Relationship Id="rId16" Type="http://schemas.openxmlformats.org/officeDocument/2006/relationships/image" Target="../media/image200.svg"/><Relationship Id="rId29" Type="http://schemas.openxmlformats.org/officeDocument/2006/relationships/image" Target="../media/image213.png"/><Relationship Id="rId11" Type="http://schemas.openxmlformats.org/officeDocument/2006/relationships/image" Target="../media/image195.png"/><Relationship Id="rId24" Type="http://schemas.openxmlformats.org/officeDocument/2006/relationships/image" Target="../media/image208.svg"/><Relationship Id="rId32" Type="http://schemas.openxmlformats.org/officeDocument/2006/relationships/image" Target="../media/image216.svg"/><Relationship Id="rId37" Type="http://schemas.openxmlformats.org/officeDocument/2006/relationships/image" Target="../media/image221.png"/><Relationship Id="rId40" Type="http://schemas.openxmlformats.org/officeDocument/2006/relationships/image" Target="../media/image224.svg"/><Relationship Id="rId45" Type="http://schemas.openxmlformats.org/officeDocument/2006/relationships/image" Target="../media/image229.png"/><Relationship Id="rId53" Type="http://schemas.openxmlformats.org/officeDocument/2006/relationships/image" Target="../media/image237.png"/><Relationship Id="rId5" Type="http://schemas.openxmlformats.org/officeDocument/2006/relationships/image" Target="../media/image189.png"/><Relationship Id="rId10" Type="http://schemas.openxmlformats.org/officeDocument/2006/relationships/image" Target="../media/image194.svg"/><Relationship Id="rId19" Type="http://schemas.openxmlformats.org/officeDocument/2006/relationships/image" Target="../media/image203.png"/><Relationship Id="rId31" Type="http://schemas.openxmlformats.org/officeDocument/2006/relationships/image" Target="../media/image215.png"/><Relationship Id="rId44" Type="http://schemas.openxmlformats.org/officeDocument/2006/relationships/image" Target="../media/image228.svg"/><Relationship Id="rId52" Type="http://schemas.openxmlformats.org/officeDocument/2006/relationships/image" Target="../media/image236.svg"/><Relationship Id="rId4" Type="http://schemas.openxmlformats.org/officeDocument/2006/relationships/image" Target="../media/image188.svg"/><Relationship Id="rId9" Type="http://schemas.openxmlformats.org/officeDocument/2006/relationships/image" Target="../media/image193.png"/><Relationship Id="rId14" Type="http://schemas.openxmlformats.org/officeDocument/2006/relationships/image" Target="../media/image198.svg"/><Relationship Id="rId22" Type="http://schemas.openxmlformats.org/officeDocument/2006/relationships/image" Target="../media/image206.svg"/><Relationship Id="rId27" Type="http://schemas.openxmlformats.org/officeDocument/2006/relationships/image" Target="../media/image211.png"/><Relationship Id="rId30" Type="http://schemas.openxmlformats.org/officeDocument/2006/relationships/image" Target="../media/image214.svg"/><Relationship Id="rId35" Type="http://schemas.openxmlformats.org/officeDocument/2006/relationships/image" Target="../media/image219.png"/><Relationship Id="rId43" Type="http://schemas.openxmlformats.org/officeDocument/2006/relationships/image" Target="../media/image227.png"/><Relationship Id="rId48" Type="http://schemas.openxmlformats.org/officeDocument/2006/relationships/image" Target="../media/image232.svg"/><Relationship Id="rId56" Type="http://schemas.openxmlformats.org/officeDocument/2006/relationships/image" Target="../media/image240.png"/><Relationship Id="rId8" Type="http://schemas.openxmlformats.org/officeDocument/2006/relationships/image" Target="../media/image192.svg"/><Relationship Id="rId51" Type="http://schemas.openxmlformats.org/officeDocument/2006/relationships/image" Target="../media/image235.png"/><Relationship Id="rId3" Type="http://schemas.openxmlformats.org/officeDocument/2006/relationships/image" Target="../media/image187.png"/><Relationship Id="rId12" Type="http://schemas.openxmlformats.org/officeDocument/2006/relationships/image" Target="../media/image196.svg"/><Relationship Id="rId17" Type="http://schemas.openxmlformats.org/officeDocument/2006/relationships/image" Target="../media/image201.png"/><Relationship Id="rId25" Type="http://schemas.openxmlformats.org/officeDocument/2006/relationships/image" Target="../media/image209.png"/><Relationship Id="rId33" Type="http://schemas.openxmlformats.org/officeDocument/2006/relationships/image" Target="../media/image217.png"/><Relationship Id="rId38" Type="http://schemas.openxmlformats.org/officeDocument/2006/relationships/image" Target="../media/image222.svg"/><Relationship Id="rId46" Type="http://schemas.openxmlformats.org/officeDocument/2006/relationships/image" Target="../media/image230.svg"/><Relationship Id="rId20" Type="http://schemas.openxmlformats.org/officeDocument/2006/relationships/image" Target="../media/image204.svg"/><Relationship Id="rId41" Type="http://schemas.openxmlformats.org/officeDocument/2006/relationships/image" Target="../media/image225.png"/><Relationship Id="rId54" Type="http://schemas.openxmlformats.org/officeDocument/2006/relationships/image" Target="../media/image238.svg"/><Relationship Id="rId1" Type="http://schemas.openxmlformats.org/officeDocument/2006/relationships/slideLayout" Target="../slideLayouts/slideLayout1.xml"/><Relationship Id="rId6" Type="http://schemas.openxmlformats.org/officeDocument/2006/relationships/image" Target="../media/image190.svg"/><Relationship Id="rId15" Type="http://schemas.openxmlformats.org/officeDocument/2006/relationships/image" Target="../media/image199.png"/><Relationship Id="rId23" Type="http://schemas.openxmlformats.org/officeDocument/2006/relationships/image" Target="../media/image207.png"/><Relationship Id="rId28" Type="http://schemas.openxmlformats.org/officeDocument/2006/relationships/image" Target="../media/image212.svg"/><Relationship Id="rId36" Type="http://schemas.openxmlformats.org/officeDocument/2006/relationships/image" Target="../media/image220.svg"/><Relationship Id="rId49" Type="http://schemas.openxmlformats.org/officeDocument/2006/relationships/image" Target="../media/image2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46.svg"/><Relationship Id="rId3" Type="http://schemas.openxmlformats.org/officeDocument/2006/relationships/image" Target="../media/image241.png"/><Relationship Id="rId7" Type="http://schemas.openxmlformats.org/officeDocument/2006/relationships/image" Target="../media/image245.png"/><Relationship Id="rId12" Type="http://schemas.openxmlformats.org/officeDocument/2006/relationships/image" Target="../media/image250.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44.svg"/><Relationship Id="rId11" Type="http://schemas.openxmlformats.org/officeDocument/2006/relationships/image" Target="../media/image249.png"/><Relationship Id="rId5" Type="http://schemas.openxmlformats.org/officeDocument/2006/relationships/image" Target="../media/image243.png"/><Relationship Id="rId10" Type="http://schemas.openxmlformats.org/officeDocument/2006/relationships/image" Target="../media/image248.svg"/><Relationship Id="rId4" Type="http://schemas.openxmlformats.org/officeDocument/2006/relationships/image" Target="../media/image242.svg"/><Relationship Id="rId9" Type="http://schemas.openxmlformats.org/officeDocument/2006/relationships/image" Target="../media/image247.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54.svg"/><Relationship Id="rId3" Type="http://schemas.openxmlformats.org/officeDocument/2006/relationships/image" Target="../media/image241.png"/><Relationship Id="rId7" Type="http://schemas.openxmlformats.org/officeDocument/2006/relationships/image" Target="../media/image25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52.svg"/><Relationship Id="rId5" Type="http://schemas.openxmlformats.org/officeDocument/2006/relationships/image" Target="../media/image251.png"/><Relationship Id="rId4" Type="http://schemas.openxmlformats.org/officeDocument/2006/relationships/image" Target="../media/image242.svg"/></Relationships>
</file>

<file path=ppt/slides/_rels/slide22.xml.rels><?xml version="1.0" encoding="UTF-8" standalone="yes"?>
<Relationships xmlns="http://schemas.openxmlformats.org/package/2006/relationships"><Relationship Id="rId13" Type="http://schemas.openxmlformats.org/officeDocument/2006/relationships/image" Target="../media/image265.png"/><Relationship Id="rId18" Type="http://schemas.openxmlformats.org/officeDocument/2006/relationships/image" Target="../media/image270.svg"/><Relationship Id="rId26" Type="http://schemas.openxmlformats.org/officeDocument/2006/relationships/image" Target="../media/image278.svg"/><Relationship Id="rId39" Type="http://schemas.openxmlformats.org/officeDocument/2006/relationships/image" Target="../media/image291.png"/><Relationship Id="rId21" Type="http://schemas.openxmlformats.org/officeDocument/2006/relationships/image" Target="../media/image273.png"/><Relationship Id="rId34" Type="http://schemas.openxmlformats.org/officeDocument/2006/relationships/image" Target="../media/image286.svg"/><Relationship Id="rId42" Type="http://schemas.openxmlformats.org/officeDocument/2006/relationships/image" Target="../media/image294.svg"/><Relationship Id="rId47" Type="http://schemas.openxmlformats.org/officeDocument/2006/relationships/image" Target="../media/image299.png"/><Relationship Id="rId50" Type="http://schemas.openxmlformats.org/officeDocument/2006/relationships/image" Target="../media/image302.svg"/><Relationship Id="rId55" Type="http://schemas.openxmlformats.org/officeDocument/2006/relationships/image" Target="../media/image307.png"/><Relationship Id="rId7" Type="http://schemas.openxmlformats.org/officeDocument/2006/relationships/image" Target="../media/image259.png"/><Relationship Id="rId2" Type="http://schemas.openxmlformats.org/officeDocument/2006/relationships/notesSlide" Target="../notesSlides/notesSlide22.xml"/><Relationship Id="rId16" Type="http://schemas.openxmlformats.org/officeDocument/2006/relationships/image" Target="../media/image268.svg"/><Relationship Id="rId29" Type="http://schemas.openxmlformats.org/officeDocument/2006/relationships/image" Target="../media/image281.png"/><Relationship Id="rId11" Type="http://schemas.openxmlformats.org/officeDocument/2006/relationships/image" Target="../media/image263.png"/><Relationship Id="rId24" Type="http://schemas.openxmlformats.org/officeDocument/2006/relationships/image" Target="../media/image276.svg"/><Relationship Id="rId32" Type="http://schemas.openxmlformats.org/officeDocument/2006/relationships/image" Target="../media/image284.svg"/><Relationship Id="rId37" Type="http://schemas.openxmlformats.org/officeDocument/2006/relationships/image" Target="../media/image289.png"/><Relationship Id="rId40" Type="http://schemas.openxmlformats.org/officeDocument/2006/relationships/image" Target="../media/image292.svg"/><Relationship Id="rId45" Type="http://schemas.openxmlformats.org/officeDocument/2006/relationships/image" Target="../media/image297.png"/><Relationship Id="rId53" Type="http://schemas.openxmlformats.org/officeDocument/2006/relationships/image" Target="../media/image305.png"/><Relationship Id="rId58" Type="http://schemas.openxmlformats.org/officeDocument/2006/relationships/image" Target="../media/image310.svg"/><Relationship Id="rId5" Type="http://schemas.openxmlformats.org/officeDocument/2006/relationships/image" Target="../media/image257.png"/><Relationship Id="rId61" Type="http://schemas.openxmlformats.org/officeDocument/2006/relationships/image" Target="../media/image313.png"/><Relationship Id="rId19" Type="http://schemas.openxmlformats.org/officeDocument/2006/relationships/image" Target="../media/image271.png"/><Relationship Id="rId14" Type="http://schemas.openxmlformats.org/officeDocument/2006/relationships/image" Target="../media/image266.svg"/><Relationship Id="rId22" Type="http://schemas.openxmlformats.org/officeDocument/2006/relationships/image" Target="../media/image274.svg"/><Relationship Id="rId27" Type="http://schemas.openxmlformats.org/officeDocument/2006/relationships/image" Target="../media/image279.png"/><Relationship Id="rId30" Type="http://schemas.openxmlformats.org/officeDocument/2006/relationships/image" Target="../media/image282.svg"/><Relationship Id="rId35" Type="http://schemas.openxmlformats.org/officeDocument/2006/relationships/image" Target="../media/image287.png"/><Relationship Id="rId43" Type="http://schemas.openxmlformats.org/officeDocument/2006/relationships/image" Target="../media/image295.png"/><Relationship Id="rId48" Type="http://schemas.openxmlformats.org/officeDocument/2006/relationships/image" Target="../media/image300.svg"/><Relationship Id="rId56" Type="http://schemas.openxmlformats.org/officeDocument/2006/relationships/image" Target="../media/image308.svg"/><Relationship Id="rId8" Type="http://schemas.openxmlformats.org/officeDocument/2006/relationships/image" Target="../media/image260.svg"/><Relationship Id="rId51" Type="http://schemas.openxmlformats.org/officeDocument/2006/relationships/image" Target="../media/image303.png"/><Relationship Id="rId3" Type="http://schemas.openxmlformats.org/officeDocument/2006/relationships/image" Target="../media/image255.png"/><Relationship Id="rId12" Type="http://schemas.openxmlformats.org/officeDocument/2006/relationships/image" Target="../media/image264.svg"/><Relationship Id="rId17" Type="http://schemas.openxmlformats.org/officeDocument/2006/relationships/image" Target="../media/image269.png"/><Relationship Id="rId25" Type="http://schemas.openxmlformats.org/officeDocument/2006/relationships/image" Target="../media/image277.png"/><Relationship Id="rId33" Type="http://schemas.openxmlformats.org/officeDocument/2006/relationships/image" Target="../media/image285.png"/><Relationship Id="rId38" Type="http://schemas.openxmlformats.org/officeDocument/2006/relationships/image" Target="../media/image290.svg"/><Relationship Id="rId46" Type="http://schemas.openxmlformats.org/officeDocument/2006/relationships/image" Target="../media/image298.svg"/><Relationship Id="rId59" Type="http://schemas.openxmlformats.org/officeDocument/2006/relationships/image" Target="../media/image311.png"/><Relationship Id="rId20" Type="http://schemas.openxmlformats.org/officeDocument/2006/relationships/image" Target="../media/image272.svg"/><Relationship Id="rId41" Type="http://schemas.openxmlformats.org/officeDocument/2006/relationships/image" Target="../media/image293.png"/><Relationship Id="rId54" Type="http://schemas.openxmlformats.org/officeDocument/2006/relationships/image" Target="../media/image306.svg"/><Relationship Id="rId62" Type="http://schemas.openxmlformats.org/officeDocument/2006/relationships/image" Target="../media/image314.svg"/><Relationship Id="rId1" Type="http://schemas.openxmlformats.org/officeDocument/2006/relationships/slideLayout" Target="../slideLayouts/slideLayout1.xml"/><Relationship Id="rId6" Type="http://schemas.openxmlformats.org/officeDocument/2006/relationships/image" Target="../media/image258.svg"/><Relationship Id="rId15" Type="http://schemas.openxmlformats.org/officeDocument/2006/relationships/image" Target="../media/image267.png"/><Relationship Id="rId23" Type="http://schemas.openxmlformats.org/officeDocument/2006/relationships/image" Target="../media/image275.png"/><Relationship Id="rId28" Type="http://schemas.openxmlformats.org/officeDocument/2006/relationships/image" Target="../media/image280.svg"/><Relationship Id="rId36" Type="http://schemas.openxmlformats.org/officeDocument/2006/relationships/image" Target="../media/image288.svg"/><Relationship Id="rId49" Type="http://schemas.openxmlformats.org/officeDocument/2006/relationships/image" Target="../media/image301.png"/><Relationship Id="rId57" Type="http://schemas.openxmlformats.org/officeDocument/2006/relationships/image" Target="../media/image309.png"/><Relationship Id="rId10" Type="http://schemas.openxmlformats.org/officeDocument/2006/relationships/image" Target="../media/image262.svg"/><Relationship Id="rId31" Type="http://schemas.openxmlformats.org/officeDocument/2006/relationships/image" Target="../media/image283.png"/><Relationship Id="rId44" Type="http://schemas.openxmlformats.org/officeDocument/2006/relationships/image" Target="../media/image296.svg"/><Relationship Id="rId52" Type="http://schemas.openxmlformats.org/officeDocument/2006/relationships/image" Target="../media/image304.svg"/><Relationship Id="rId60" Type="http://schemas.openxmlformats.org/officeDocument/2006/relationships/image" Target="../media/image312.svg"/><Relationship Id="rId4" Type="http://schemas.openxmlformats.org/officeDocument/2006/relationships/image" Target="../media/image256.svg"/><Relationship Id="rId9" Type="http://schemas.openxmlformats.org/officeDocument/2006/relationships/image" Target="../media/image261.png"/></Relationships>
</file>

<file path=ppt/slides/_rels/slide23.xml.rels><?xml version="1.0" encoding="UTF-8" standalone="yes"?>
<Relationships xmlns="http://schemas.openxmlformats.org/package/2006/relationships"><Relationship Id="rId3" Type="http://schemas.openxmlformats.org/officeDocument/2006/relationships/image" Target="../media/image315.jpg"/><Relationship Id="rId7" Type="http://schemas.openxmlformats.org/officeDocument/2006/relationships/image" Target="../media/image15.sv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321.svg"/><Relationship Id="rId13" Type="http://schemas.openxmlformats.org/officeDocument/2006/relationships/image" Target="../media/image326.png"/><Relationship Id="rId18" Type="http://schemas.openxmlformats.org/officeDocument/2006/relationships/hyperlink" Target="https://www.youtube.com/watch?v=RRbAWsK1TPM" TargetMode="External"/><Relationship Id="rId3" Type="http://schemas.openxmlformats.org/officeDocument/2006/relationships/image" Target="../media/image316.png"/><Relationship Id="rId21" Type="http://schemas.openxmlformats.org/officeDocument/2006/relationships/image" Target="../media/image329.png"/><Relationship Id="rId7" Type="http://schemas.openxmlformats.org/officeDocument/2006/relationships/image" Target="../media/image320.png"/><Relationship Id="rId12" Type="http://schemas.openxmlformats.org/officeDocument/2006/relationships/image" Target="../media/image325.png"/><Relationship Id="rId17" Type="http://schemas.openxmlformats.org/officeDocument/2006/relationships/hyperlink" Target="https://www.youtube.com/playlist?list=PLuaORKmkq7ANegPuFW2HbEtVlrF3s7IiG" TargetMode="External"/><Relationship Id="rId25" Type="http://schemas.openxmlformats.org/officeDocument/2006/relationships/image" Target="../media/image333.png"/><Relationship Id="rId2" Type="http://schemas.openxmlformats.org/officeDocument/2006/relationships/notesSlide" Target="../notesSlides/notesSlide24.xml"/><Relationship Id="rId16" Type="http://schemas.openxmlformats.org/officeDocument/2006/relationships/hyperlink" Target="https://youtu.be/b_HmsTsG4bM" TargetMode="External"/><Relationship Id="rId20" Type="http://schemas.openxmlformats.org/officeDocument/2006/relationships/image" Target="../media/image328.png"/><Relationship Id="rId1" Type="http://schemas.openxmlformats.org/officeDocument/2006/relationships/slideLayout" Target="../slideLayouts/slideLayout1.xml"/><Relationship Id="rId6" Type="http://schemas.openxmlformats.org/officeDocument/2006/relationships/image" Target="../media/image319.png"/><Relationship Id="rId11" Type="http://schemas.openxmlformats.org/officeDocument/2006/relationships/image" Target="../media/image324.jpeg"/><Relationship Id="rId24" Type="http://schemas.openxmlformats.org/officeDocument/2006/relationships/image" Target="../media/image332.png"/><Relationship Id="rId5" Type="http://schemas.openxmlformats.org/officeDocument/2006/relationships/image" Target="../media/image318.jpeg"/><Relationship Id="rId15" Type="http://schemas.openxmlformats.org/officeDocument/2006/relationships/hyperlink" Target="https://youtu.be/UXbCfTsXlTE" TargetMode="External"/><Relationship Id="rId23" Type="http://schemas.openxmlformats.org/officeDocument/2006/relationships/image" Target="../media/image331.png"/><Relationship Id="rId10" Type="http://schemas.openxmlformats.org/officeDocument/2006/relationships/image" Target="../media/image323.jpeg"/><Relationship Id="rId19" Type="http://schemas.openxmlformats.org/officeDocument/2006/relationships/image" Target="../media/image327.png"/><Relationship Id="rId4" Type="http://schemas.openxmlformats.org/officeDocument/2006/relationships/image" Target="../media/image317.jpeg"/><Relationship Id="rId9" Type="http://schemas.openxmlformats.org/officeDocument/2006/relationships/image" Target="../media/image322.png"/><Relationship Id="rId14" Type="http://schemas.openxmlformats.org/officeDocument/2006/relationships/hyperlink" Target="https://www.youtube.com/watch?v=Pvp3hFqcUgQ" TargetMode="External"/><Relationship Id="rId22" Type="http://schemas.openxmlformats.org/officeDocument/2006/relationships/image" Target="../media/image330.png"/></Relationships>
</file>

<file path=ppt/slides/_rels/slide25.xml.rels><?xml version="1.0" encoding="UTF-8" standalone="yes"?>
<Relationships xmlns="http://schemas.openxmlformats.org/package/2006/relationships"><Relationship Id="rId13" Type="http://schemas.openxmlformats.org/officeDocument/2006/relationships/image" Target="../media/image344.svg"/><Relationship Id="rId18" Type="http://schemas.openxmlformats.org/officeDocument/2006/relationships/image" Target="../media/image349.png"/><Relationship Id="rId26" Type="http://schemas.openxmlformats.org/officeDocument/2006/relationships/image" Target="../media/image357.png"/><Relationship Id="rId39" Type="http://schemas.openxmlformats.org/officeDocument/2006/relationships/image" Target="../media/image370.svg"/><Relationship Id="rId21" Type="http://schemas.openxmlformats.org/officeDocument/2006/relationships/image" Target="../media/image352.svg"/><Relationship Id="rId34" Type="http://schemas.openxmlformats.org/officeDocument/2006/relationships/image" Target="../media/image365.png"/><Relationship Id="rId7" Type="http://schemas.openxmlformats.org/officeDocument/2006/relationships/image" Target="../media/image338.svg"/><Relationship Id="rId2" Type="http://schemas.openxmlformats.org/officeDocument/2006/relationships/notesSlide" Target="../notesSlides/notesSlide25.xml"/><Relationship Id="rId16" Type="http://schemas.openxmlformats.org/officeDocument/2006/relationships/image" Target="../media/image347.png"/><Relationship Id="rId20" Type="http://schemas.openxmlformats.org/officeDocument/2006/relationships/image" Target="../media/image351.png"/><Relationship Id="rId29" Type="http://schemas.openxmlformats.org/officeDocument/2006/relationships/image" Target="../media/image360.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7.png"/><Relationship Id="rId11" Type="http://schemas.openxmlformats.org/officeDocument/2006/relationships/image" Target="../media/image342.svg"/><Relationship Id="rId24" Type="http://schemas.openxmlformats.org/officeDocument/2006/relationships/image" Target="../media/image355.png"/><Relationship Id="rId32" Type="http://schemas.openxmlformats.org/officeDocument/2006/relationships/image" Target="../media/image363.png"/><Relationship Id="rId37" Type="http://schemas.openxmlformats.org/officeDocument/2006/relationships/image" Target="../media/image368.svg"/><Relationship Id="rId40" Type="http://schemas.openxmlformats.org/officeDocument/2006/relationships/image" Target="../media/image371.png"/><Relationship Id="rId5" Type="http://schemas.openxmlformats.org/officeDocument/2006/relationships/image" Target="../media/image336.svg"/><Relationship Id="rId15" Type="http://schemas.openxmlformats.org/officeDocument/2006/relationships/image" Target="../media/image346.svg"/><Relationship Id="rId23" Type="http://schemas.openxmlformats.org/officeDocument/2006/relationships/image" Target="../media/image354.svg"/><Relationship Id="rId28" Type="http://schemas.openxmlformats.org/officeDocument/2006/relationships/image" Target="../media/image359.png"/><Relationship Id="rId36" Type="http://schemas.openxmlformats.org/officeDocument/2006/relationships/image" Target="../media/image367.png"/><Relationship Id="rId10" Type="http://schemas.openxmlformats.org/officeDocument/2006/relationships/image" Target="../media/image341.png"/><Relationship Id="rId19" Type="http://schemas.openxmlformats.org/officeDocument/2006/relationships/image" Target="../media/image350.svg"/><Relationship Id="rId31" Type="http://schemas.openxmlformats.org/officeDocument/2006/relationships/image" Target="../media/image362.svg"/><Relationship Id="rId4" Type="http://schemas.openxmlformats.org/officeDocument/2006/relationships/image" Target="../media/image335.png"/><Relationship Id="rId9" Type="http://schemas.openxmlformats.org/officeDocument/2006/relationships/image" Target="../media/image340.svg"/><Relationship Id="rId14" Type="http://schemas.openxmlformats.org/officeDocument/2006/relationships/image" Target="../media/image345.png"/><Relationship Id="rId22" Type="http://schemas.openxmlformats.org/officeDocument/2006/relationships/image" Target="../media/image353.png"/><Relationship Id="rId27" Type="http://schemas.openxmlformats.org/officeDocument/2006/relationships/image" Target="../media/image358.svg"/><Relationship Id="rId30" Type="http://schemas.openxmlformats.org/officeDocument/2006/relationships/image" Target="../media/image361.png"/><Relationship Id="rId35" Type="http://schemas.openxmlformats.org/officeDocument/2006/relationships/image" Target="../media/image366.svg"/><Relationship Id="rId8" Type="http://schemas.openxmlformats.org/officeDocument/2006/relationships/image" Target="../media/image339.png"/><Relationship Id="rId3" Type="http://schemas.openxmlformats.org/officeDocument/2006/relationships/image" Target="../media/image334.png"/><Relationship Id="rId12" Type="http://schemas.openxmlformats.org/officeDocument/2006/relationships/image" Target="../media/image343.png"/><Relationship Id="rId17" Type="http://schemas.openxmlformats.org/officeDocument/2006/relationships/image" Target="../media/image348.svg"/><Relationship Id="rId25" Type="http://schemas.openxmlformats.org/officeDocument/2006/relationships/image" Target="../media/image356.svg"/><Relationship Id="rId33" Type="http://schemas.openxmlformats.org/officeDocument/2006/relationships/image" Target="../media/image364.svg"/><Relationship Id="rId38" Type="http://schemas.openxmlformats.org/officeDocument/2006/relationships/image" Target="../media/image369.png"/></Relationships>
</file>

<file path=ppt/slides/_rels/slide26.xml.rels><?xml version="1.0" encoding="UTF-8" standalone="yes"?>
<Relationships xmlns="http://schemas.openxmlformats.org/package/2006/relationships"><Relationship Id="rId13" Type="http://schemas.openxmlformats.org/officeDocument/2006/relationships/image" Target="../media/image350.svg"/><Relationship Id="rId18" Type="http://schemas.openxmlformats.org/officeDocument/2006/relationships/image" Target="../media/image355.png"/><Relationship Id="rId26" Type="http://schemas.openxmlformats.org/officeDocument/2006/relationships/image" Target="../media/image363.png"/><Relationship Id="rId3" Type="http://schemas.openxmlformats.org/officeDocument/2006/relationships/image" Target="../media/image335.png"/><Relationship Id="rId21" Type="http://schemas.openxmlformats.org/officeDocument/2006/relationships/image" Target="../media/image358.svg"/><Relationship Id="rId7" Type="http://schemas.openxmlformats.org/officeDocument/2006/relationships/image" Target="../media/image373.png"/><Relationship Id="rId12" Type="http://schemas.openxmlformats.org/officeDocument/2006/relationships/image" Target="../media/image349.png"/><Relationship Id="rId17" Type="http://schemas.openxmlformats.org/officeDocument/2006/relationships/image" Target="../media/image354.svg"/><Relationship Id="rId25" Type="http://schemas.openxmlformats.org/officeDocument/2006/relationships/image" Target="../media/image362.svg"/><Relationship Id="rId33" Type="http://schemas.openxmlformats.org/officeDocument/2006/relationships/image" Target="../media/image370.svg"/><Relationship Id="rId2" Type="http://schemas.openxmlformats.org/officeDocument/2006/relationships/notesSlide" Target="../notesSlides/notesSlide26.xml"/><Relationship Id="rId16" Type="http://schemas.openxmlformats.org/officeDocument/2006/relationships/image" Target="../media/image353.png"/><Relationship Id="rId20" Type="http://schemas.openxmlformats.org/officeDocument/2006/relationships/image" Target="../media/image357.png"/><Relationship Id="rId29" Type="http://schemas.openxmlformats.org/officeDocument/2006/relationships/image" Target="../media/image366.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8.svg"/><Relationship Id="rId24" Type="http://schemas.openxmlformats.org/officeDocument/2006/relationships/image" Target="../media/image361.png"/><Relationship Id="rId32" Type="http://schemas.openxmlformats.org/officeDocument/2006/relationships/image" Target="../media/image369.png"/><Relationship Id="rId5" Type="http://schemas.openxmlformats.org/officeDocument/2006/relationships/image" Target="../media/image337.png"/><Relationship Id="rId15" Type="http://schemas.openxmlformats.org/officeDocument/2006/relationships/image" Target="../media/image352.svg"/><Relationship Id="rId23" Type="http://schemas.openxmlformats.org/officeDocument/2006/relationships/image" Target="../media/image360.svg"/><Relationship Id="rId28" Type="http://schemas.openxmlformats.org/officeDocument/2006/relationships/image" Target="../media/image365.png"/><Relationship Id="rId10" Type="http://schemas.openxmlformats.org/officeDocument/2006/relationships/image" Target="../media/image347.png"/><Relationship Id="rId19" Type="http://schemas.openxmlformats.org/officeDocument/2006/relationships/image" Target="../media/image356.svg"/><Relationship Id="rId31" Type="http://schemas.openxmlformats.org/officeDocument/2006/relationships/image" Target="../media/image368.svg"/><Relationship Id="rId4" Type="http://schemas.openxmlformats.org/officeDocument/2006/relationships/image" Target="../media/image336.svg"/><Relationship Id="rId9" Type="http://schemas.openxmlformats.org/officeDocument/2006/relationships/image" Target="../media/image346.svg"/><Relationship Id="rId14" Type="http://schemas.openxmlformats.org/officeDocument/2006/relationships/image" Target="../media/image351.png"/><Relationship Id="rId22" Type="http://schemas.openxmlformats.org/officeDocument/2006/relationships/image" Target="../media/image359.png"/><Relationship Id="rId27" Type="http://schemas.openxmlformats.org/officeDocument/2006/relationships/image" Target="../media/image364.svg"/><Relationship Id="rId30" Type="http://schemas.openxmlformats.org/officeDocument/2006/relationships/image" Target="../media/image367.png"/><Relationship Id="rId8" Type="http://schemas.openxmlformats.org/officeDocument/2006/relationships/image" Target="../media/image345.png"/></Relationships>
</file>

<file path=ppt/slides/_rels/slide27.xml.rels><?xml version="1.0" encoding="UTF-8" standalone="yes"?>
<Relationships xmlns="http://schemas.openxmlformats.org/package/2006/relationships"><Relationship Id="rId13" Type="http://schemas.openxmlformats.org/officeDocument/2006/relationships/image" Target="../media/image348.svg"/><Relationship Id="rId18" Type="http://schemas.openxmlformats.org/officeDocument/2006/relationships/image" Target="../media/image353.png"/><Relationship Id="rId26" Type="http://schemas.openxmlformats.org/officeDocument/2006/relationships/image" Target="../media/image361.png"/><Relationship Id="rId39" Type="http://schemas.openxmlformats.org/officeDocument/2006/relationships/image" Target="../media/image344.svg"/><Relationship Id="rId21" Type="http://schemas.openxmlformats.org/officeDocument/2006/relationships/image" Target="../media/image356.svg"/><Relationship Id="rId34" Type="http://schemas.openxmlformats.org/officeDocument/2006/relationships/image" Target="../media/image369.png"/><Relationship Id="rId7" Type="http://schemas.openxmlformats.org/officeDocument/2006/relationships/image" Target="../media/image339.png"/><Relationship Id="rId2" Type="http://schemas.openxmlformats.org/officeDocument/2006/relationships/notesSlide" Target="../notesSlides/notesSlide27.xml"/><Relationship Id="rId16" Type="http://schemas.openxmlformats.org/officeDocument/2006/relationships/image" Target="../media/image351.png"/><Relationship Id="rId20" Type="http://schemas.openxmlformats.org/officeDocument/2006/relationships/image" Target="../media/image355.png"/><Relationship Id="rId29" Type="http://schemas.openxmlformats.org/officeDocument/2006/relationships/image" Target="../media/image364.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6.svg"/><Relationship Id="rId24" Type="http://schemas.openxmlformats.org/officeDocument/2006/relationships/image" Target="../media/image359.png"/><Relationship Id="rId32" Type="http://schemas.openxmlformats.org/officeDocument/2006/relationships/image" Target="../media/image367.png"/><Relationship Id="rId37" Type="http://schemas.openxmlformats.org/officeDocument/2006/relationships/image" Target="../media/image342.svg"/><Relationship Id="rId40" Type="http://schemas.openxmlformats.org/officeDocument/2006/relationships/image" Target="../media/image371.png"/><Relationship Id="rId5" Type="http://schemas.openxmlformats.org/officeDocument/2006/relationships/image" Target="../media/image337.png"/><Relationship Id="rId15" Type="http://schemas.openxmlformats.org/officeDocument/2006/relationships/image" Target="../media/image350.svg"/><Relationship Id="rId23" Type="http://schemas.openxmlformats.org/officeDocument/2006/relationships/image" Target="../media/image358.svg"/><Relationship Id="rId28" Type="http://schemas.openxmlformats.org/officeDocument/2006/relationships/image" Target="../media/image363.png"/><Relationship Id="rId36" Type="http://schemas.openxmlformats.org/officeDocument/2006/relationships/image" Target="../media/image341.png"/><Relationship Id="rId10" Type="http://schemas.openxmlformats.org/officeDocument/2006/relationships/image" Target="../media/image345.png"/><Relationship Id="rId19" Type="http://schemas.openxmlformats.org/officeDocument/2006/relationships/image" Target="../media/image354.svg"/><Relationship Id="rId31" Type="http://schemas.openxmlformats.org/officeDocument/2006/relationships/image" Target="../media/image366.svg"/><Relationship Id="rId4" Type="http://schemas.openxmlformats.org/officeDocument/2006/relationships/image" Target="../media/image336.svg"/><Relationship Id="rId9" Type="http://schemas.openxmlformats.org/officeDocument/2006/relationships/image" Target="../media/image374.png"/><Relationship Id="rId14" Type="http://schemas.openxmlformats.org/officeDocument/2006/relationships/image" Target="../media/image349.png"/><Relationship Id="rId22" Type="http://schemas.openxmlformats.org/officeDocument/2006/relationships/image" Target="../media/image357.png"/><Relationship Id="rId27" Type="http://schemas.openxmlformats.org/officeDocument/2006/relationships/image" Target="../media/image362.svg"/><Relationship Id="rId30" Type="http://schemas.openxmlformats.org/officeDocument/2006/relationships/image" Target="../media/image365.png"/><Relationship Id="rId35" Type="http://schemas.openxmlformats.org/officeDocument/2006/relationships/image" Target="../media/image370.svg"/><Relationship Id="rId8" Type="http://schemas.openxmlformats.org/officeDocument/2006/relationships/image" Target="../media/image340.svg"/><Relationship Id="rId3" Type="http://schemas.openxmlformats.org/officeDocument/2006/relationships/image" Target="../media/image335.png"/><Relationship Id="rId12" Type="http://schemas.openxmlformats.org/officeDocument/2006/relationships/image" Target="../media/image347.png"/><Relationship Id="rId17" Type="http://schemas.openxmlformats.org/officeDocument/2006/relationships/image" Target="../media/image352.svg"/><Relationship Id="rId25" Type="http://schemas.openxmlformats.org/officeDocument/2006/relationships/image" Target="../media/image360.svg"/><Relationship Id="rId33" Type="http://schemas.openxmlformats.org/officeDocument/2006/relationships/image" Target="../media/image368.svg"/><Relationship Id="rId38" Type="http://schemas.openxmlformats.org/officeDocument/2006/relationships/image" Target="../media/image343.png"/></Relationships>
</file>

<file path=ppt/slides/_rels/slide28.xml.rels><?xml version="1.0" encoding="UTF-8" standalone="yes"?>
<Relationships xmlns="http://schemas.openxmlformats.org/package/2006/relationships"><Relationship Id="rId13" Type="http://schemas.openxmlformats.org/officeDocument/2006/relationships/image" Target="../media/image375.png"/><Relationship Id="rId18" Type="http://schemas.openxmlformats.org/officeDocument/2006/relationships/image" Target="../media/image380.svg"/><Relationship Id="rId26" Type="http://schemas.openxmlformats.org/officeDocument/2006/relationships/image" Target="../media/image388.svg"/><Relationship Id="rId39" Type="http://schemas.openxmlformats.org/officeDocument/2006/relationships/image" Target="../media/image344.svg"/><Relationship Id="rId21" Type="http://schemas.openxmlformats.org/officeDocument/2006/relationships/image" Target="../media/image383.png"/><Relationship Id="rId34" Type="http://schemas.openxmlformats.org/officeDocument/2006/relationships/image" Target="../media/image339.png"/><Relationship Id="rId7" Type="http://schemas.openxmlformats.org/officeDocument/2006/relationships/image" Target="../media/image345.png"/><Relationship Id="rId2" Type="http://schemas.openxmlformats.org/officeDocument/2006/relationships/notesSlide" Target="../notesSlides/notesSlide28.xml"/><Relationship Id="rId16" Type="http://schemas.openxmlformats.org/officeDocument/2006/relationships/image" Target="../media/image378.svg"/><Relationship Id="rId20" Type="http://schemas.openxmlformats.org/officeDocument/2006/relationships/image" Target="../media/image382.svg"/><Relationship Id="rId29" Type="http://schemas.openxmlformats.org/officeDocument/2006/relationships/image" Target="../media/image391.pn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9.png"/><Relationship Id="rId24" Type="http://schemas.openxmlformats.org/officeDocument/2006/relationships/image" Target="../media/image386.svg"/><Relationship Id="rId32" Type="http://schemas.openxmlformats.org/officeDocument/2006/relationships/image" Target="../media/image394.svg"/><Relationship Id="rId37" Type="http://schemas.openxmlformats.org/officeDocument/2006/relationships/image" Target="../media/image342.svg"/><Relationship Id="rId40" Type="http://schemas.openxmlformats.org/officeDocument/2006/relationships/image" Target="../media/image371.png"/><Relationship Id="rId5" Type="http://schemas.openxmlformats.org/officeDocument/2006/relationships/image" Target="../media/image337.png"/><Relationship Id="rId15" Type="http://schemas.openxmlformats.org/officeDocument/2006/relationships/image" Target="../media/image377.png"/><Relationship Id="rId23" Type="http://schemas.openxmlformats.org/officeDocument/2006/relationships/image" Target="../media/image385.png"/><Relationship Id="rId28" Type="http://schemas.openxmlformats.org/officeDocument/2006/relationships/image" Target="../media/image390.svg"/><Relationship Id="rId36" Type="http://schemas.openxmlformats.org/officeDocument/2006/relationships/image" Target="../media/image341.png"/><Relationship Id="rId10" Type="http://schemas.openxmlformats.org/officeDocument/2006/relationships/image" Target="../media/image348.svg"/><Relationship Id="rId19" Type="http://schemas.openxmlformats.org/officeDocument/2006/relationships/image" Target="../media/image381.png"/><Relationship Id="rId31" Type="http://schemas.openxmlformats.org/officeDocument/2006/relationships/image" Target="../media/image393.png"/><Relationship Id="rId4" Type="http://schemas.openxmlformats.org/officeDocument/2006/relationships/image" Target="../media/image336.svg"/><Relationship Id="rId9" Type="http://schemas.openxmlformats.org/officeDocument/2006/relationships/image" Target="../media/image347.png"/><Relationship Id="rId14" Type="http://schemas.openxmlformats.org/officeDocument/2006/relationships/image" Target="../media/image376.svg"/><Relationship Id="rId22" Type="http://schemas.openxmlformats.org/officeDocument/2006/relationships/image" Target="../media/image384.svg"/><Relationship Id="rId27" Type="http://schemas.openxmlformats.org/officeDocument/2006/relationships/image" Target="../media/image389.png"/><Relationship Id="rId30" Type="http://schemas.openxmlformats.org/officeDocument/2006/relationships/image" Target="../media/image392.svg"/><Relationship Id="rId35" Type="http://schemas.openxmlformats.org/officeDocument/2006/relationships/image" Target="../media/image340.svg"/><Relationship Id="rId8" Type="http://schemas.openxmlformats.org/officeDocument/2006/relationships/image" Target="../media/image346.svg"/><Relationship Id="rId3" Type="http://schemas.openxmlformats.org/officeDocument/2006/relationships/image" Target="../media/image335.png"/><Relationship Id="rId12" Type="http://schemas.openxmlformats.org/officeDocument/2006/relationships/image" Target="../media/image350.svg"/><Relationship Id="rId17" Type="http://schemas.openxmlformats.org/officeDocument/2006/relationships/image" Target="../media/image379.png"/><Relationship Id="rId25" Type="http://schemas.openxmlformats.org/officeDocument/2006/relationships/image" Target="../media/image387.png"/><Relationship Id="rId33" Type="http://schemas.openxmlformats.org/officeDocument/2006/relationships/image" Target="../media/image395.png"/><Relationship Id="rId38" Type="http://schemas.openxmlformats.org/officeDocument/2006/relationships/image" Target="../media/image343.png"/></Relationships>
</file>

<file path=ppt/slides/_rels/slide29.xml.rels><?xml version="1.0" encoding="UTF-8" standalone="yes"?>
<Relationships xmlns="http://schemas.openxmlformats.org/package/2006/relationships"><Relationship Id="rId13" Type="http://schemas.openxmlformats.org/officeDocument/2006/relationships/image" Target="../media/image346.svg"/><Relationship Id="rId18" Type="http://schemas.openxmlformats.org/officeDocument/2006/relationships/image" Target="../media/image351.png"/><Relationship Id="rId26" Type="http://schemas.openxmlformats.org/officeDocument/2006/relationships/image" Target="../media/image359.png"/><Relationship Id="rId39" Type="http://schemas.openxmlformats.org/officeDocument/2006/relationships/image" Target="../media/image342.svg"/><Relationship Id="rId21" Type="http://schemas.openxmlformats.org/officeDocument/2006/relationships/image" Target="../media/image354.svg"/><Relationship Id="rId34" Type="http://schemas.openxmlformats.org/officeDocument/2006/relationships/image" Target="../media/image367.png"/><Relationship Id="rId42" Type="http://schemas.openxmlformats.org/officeDocument/2006/relationships/image" Target="../media/image371.png"/><Relationship Id="rId7" Type="http://schemas.openxmlformats.org/officeDocument/2006/relationships/image" Target="../media/image396.png"/><Relationship Id="rId2" Type="http://schemas.openxmlformats.org/officeDocument/2006/relationships/notesSlide" Target="../notesSlides/notesSlide29.xml"/><Relationship Id="rId16" Type="http://schemas.openxmlformats.org/officeDocument/2006/relationships/image" Target="../media/image349.png"/><Relationship Id="rId20" Type="http://schemas.openxmlformats.org/officeDocument/2006/relationships/image" Target="../media/image353.png"/><Relationship Id="rId29" Type="http://schemas.openxmlformats.org/officeDocument/2006/relationships/image" Target="../media/image362.svg"/><Relationship Id="rId41" Type="http://schemas.openxmlformats.org/officeDocument/2006/relationships/image" Target="../media/image344.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98.svg"/><Relationship Id="rId24" Type="http://schemas.openxmlformats.org/officeDocument/2006/relationships/image" Target="../media/image357.png"/><Relationship Id="rId32" Type="http://schemas.openxmlformats.org/officeDocument/2006/relationships/image" Target="../media/image365.png"/><Relationship Id="rId37" Type="http://schemas.openxmlformats.org/officeDocument/2006/relationships/image" Target="../media/image370.svg"/><Relationship Id="rId40" Type="http://schemas.openxmlformats.org/officeDocument/2006/relationships/image" Target="../media/image343.png"/><Relationship Id="rId5" Type="http://schemas.openxmlformats.org/officeDocument/2006/relationships/image" Target="../media/image337.png"/><Relationship Id="rId15" Type="http://schemas.openxmlformats.org/officeDocument/2006/relationships/image" Target="../media/image348.svg"/><Relationship Id="rId23" Type="http://schemas.openxmlformats.org/officeDocument/2006/relationships/image" Target="../media/image356.svg"/><Relationship Id="rId28" Type="http://schemas.openxmlformats.org/officeDocument/2006/relationships/image" Target="../media/image361.png"/><Relationship Id="rId36" Type="http://schemas.openxmlformats.org/officeDocument/2006/relationships/image" Target="../media/image369.png"/><Relationship Id="rId10" Type="http://schemas.openxmlformats.org/officeDocument/2006/relationships/image" Target="../media/image397.png"/><Relationship Id="rId19" Type="http://schemas.openxmlformats.org/officeDocument/2006/relationships/image" Target="../media/image352.svg"/><Relationship Id="rId31" Type="http://schemas.openxmlformats.org/officeDocument/2006/relationships/image" Target="../media/image364.svg"/><Relationship Id="rId4" Type="http://schemas.openxmlformats.org/officeDocument/2006/relationships/image" Target="../media/image336.svg"/><Relationship Id="rId9" Type="http://schemas.openxmlformats.org/officeDocument/2006/relationships/image" Target="../media/image340.svg"/><Relationship Id="rId14" Type="http://schemas.openxmlformats.org/officeDocument/2006/relationships/image" Target="../media/image347.png"/><Relationship Id="rId22" Type="http://schemas.openxmlformats.org/officeDocument/2006/relationships/image" Target="../media/image355.png"/><Relationship Id="rId27" Type="http://schemas.openxmlformats.org/officeDocument/2006/relationships/image" Target="../media/image360.svg"/><Relationship Id="rId30" Type="http://schemas.openxmlformats.org/officeDocument/2006/relationships/image" Target="../media/image363.png"/><Relationship Id="rId35" Type="http://schemas.openxmlformats.org/officeDocument/2006/relationships/image" Target="../media/image368.svg"/><Relationship Id="rId43" Type="http://schemas.openxmlformats.org/officeDocument/2006/relationships/image" Target="../media/image372.svg"/><Relationship Id="rId8" Type="http://schemas.openxmlformats.org/officeDocument/2006/relationships/image" Target="../media/image339.png"/><Relationship Id="rId3" Type="http://schemas.openxmlformats.org/officeDocument/2006/relationships/image" Target="../media/image335.png"/><Relationship Id="rId12" Type="http://schemas.openxmlformats.org/officeDocument/2006/relationships/image" Target="../media/image345.png"/><Relationship Id="rId17" Type="http://schemas.openxmlformats.org/officeDocument/2006/relationships/image" Target="../media/image350.svg"/><Relationship Id="rId25" Type="http://schemas.openxmlformats.org/officeDocument/2006/relationships/image" Target="../media/image358.svg"/><Relationship Id="rId33" Type="http://schemas.openxmlformats.org/officeDocument/2006/relationships/image" Target="../media/image366.svg"/><Relationship Id="rId38" Type="http://schemas.openxmlformats.org/officeDocument/2006/relationships/image" Target="../media/image341.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99.jpg"/><Relationship Id="rId7" Type="http://schemas.openxmlformats.org/officeDocument/2006/relationships/image" Target="../media/image15.sv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8" Type="http://schemas.openxmlformats.org/officeDocument/2006/relationships/image" Target="../media/image405.svg"/><Relationship Id="rId13" Type="http://schemas.openxmlformats.org/officeDocument/2006/relationships/image" Target="../media/image410.png"/><Relationship Id="rId3" Type="http://schemas.openxmlformats.org/officeDocument/2006/relationships/image" Target="../media/image400.png"/><Relationship Id="rId7" Type="http://schemas.openxmlformats.org/officeDocument/2006/relationships/image" Target="../media/image404.png"/><Relationship Id="rId12" Type="http://schemas.openxmlformats.org/officeDocument/2006/relationships/image" Target="../media/image409.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03.svg"/><Relationship Id="rId11" Type="http://schemas.openxmlformats.org/officeDocument/2006/relationships/image" Target="../media/image408.png"/><Relationship Id="rId5" Type="http://schemas.openxmlformats.org/officeDocument/2006/relationships/image" Target="../media/image402.png"/><Relationship Id="rId10" Type="http://schemas.openxmlformats.org/officeDocument/2006/relationships/image" Target="../media/image407.svg"/><Relationship Id="rId4" Type="http://schemas.openxmlformats.org/officeDocument/2006/relationships/image" Target="../media/image401.svg"/><Relationship Id="rId9" Type="http://schemas.openxmlformats.org/officeDocument/2006/relationships/image" Target="../media/image406.png"/><Relationship Id="rId14" Type="http://schemas.openxmlformats.org/officeDocument/2006/relationships/image" Target="../media/image411.svg"/></Relationships>
</file>

<file path=ppt/slides/_rels/slide32.xml.rels><?xml version="1.0" encoding="UTF-8" standalone="yes"?>
<Relationships xmlns="http://schemas.openxmlformats.org/package/2006/relationships"><Relationship Id="rId8" Type="http://schemas.openxmlformats.org/officeDocument/2006/relationships/image" Target="../media/image415.svg"/><Relationship Id="rId3" Type="http://schemas.openxmlformats.org/officeDocument/2006/relationships/image" Target="../media/image412.png"/><Relationship Id="rId7" Type="http://schemas.openxmlformats.org/officeDocument/2006/relationships/image" Target="../media/image414.png"/><Relationship Id="rId12" Type="http://schemas.openxmlformats.org/officeDocument/2006/relationships/image" Target="../media/image419.sv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52.svg"/><Relationship Id="rId11" Type="http://schemas.openxmlformats.org/officeDocument/2006/relationships/image" Target="../media/image418.png"/><Relationship Id="rId5" Type="http://schemas.openxmlformats.org/officeDocument/2006/relationships/image" Target="../media/image251.png"/><Relationship Id="rId10" Type="http://schemas.openxmlformats.org/officeDocument/2006/relationships/image" Target="../media/image417.svg"/><Relationship Id="rId4" Type="http://schemas.openxmlformats.org/officeDocument/2006/relationships/image" Target="../media/image413.svg"/><Relationship Id="rId9" Type="http://schemas.openxmlformats.org/officeDocument/2006/relationships/image" Target="../media/image416.png"/></Relationships>
</file>

<file path=ppt/slides/_rels/slide33.xml.rels><?xml version="1.0" encoding="UTF-8" standalone="yes"?>
<Relationships xmlns="http://schemas.openxmlformats.org/package/2006/relationships"><Relationship Id="rId8" Type="http://schemas.openxmlformats.org/officeDocument/2006/relationships/image" Target="../media/image425.svg"/><Relationship Id="rId3" Type="http://schemas.openxmlformats.org/officeDocument/2006/relationships/image" Target="../media/image420.png"/><Relationship Id="rId7" Type="http://schemas.openxmlformats.org/officeDocument/2006/relationships/image" Target="../media/image42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23.svg"/><Relationship Id="rId5" Type="http://schemas.openxmlformats.org/officeDocument/2006/relationships/image" Target="../media/image422.png"/><Relationship Id="rId4" Type="http://schemas.openxmlformats.org/officeDocument/2006/relationships/image" Target="../media/image421.svg"/></Relationships>
</file>

<file path=ppt/slides/_rels/slide34.xml.rels><?xml version="1.0" encoding="UTF-8" standalone="yes"?>
<Relationships xmlns="http://schemas.openxmlformats.org/package/2006/relationships"><Relationship Id="rId3" Type="http://schemas.openxmlformats.org/officeDocument/2006/relationships/image" Target="../media/image426.jpg"/><Relationship Id="rId7" Type="http://schemas.openxmlformats.org/officeDocument/2006/relationships/image" Target="../media/image15.sv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13" Type="http://schemas.openxmlformats.org/officeDocument/2006/relationships/image" Target="../media/image437.png"/><Relationship Id="rId18" Type="http://schemas.openxmlformats.org/officeDocument/2006/relationships/image" Target="../media/image442.svg"/><Relationship Id="rId26" Type="http://schemas.openxmlformats.org/officeDocument/2006/relationships/image" Target="../media/image450.svg"/><Relationship Id="rId39" Type="http://schemas.openxmlformats.org/officeDocument/2006/relationships/image" Target="../media/image462.svg"/><Relationship Id="rId21" Type="http://schemas.openxmlformats.org/officeDocument/2006/relationships/image" Target="../media/image445.png"/><Relationship Id="rId34" Type="http://schemas.openxmlformats.org/officeDocument/2006/relationships/image" Target="../media/image458.svg"/><Relationship Id="rId42" Type="http://schemas.openxmlformats.org/officeDocument/2006/relationships/image" Target="../media/image465.png"/><Relationship Id="rId47" Type="http://schemas.openxmlformats.org/officeDocument/2006/relationships/image" Target="../media/image470.svg"/><Relationship Id="rId7" Type="http://schemas.openxmlformats.org/officeDocument/2006/relationships/image" Target="../media/image431.png"/><Relationship Id="rId2" Type="http://schemas.openxmlformats.org/officeDocument/2006/relationships/notesSlide" Target="../notesSlides/notesSlide35.xml"/><Relationship Id="rId16" Type="http://schemas.openxmlformats.org/officeDocument/2006/relationships/image" Target="../media/image440.svg"/><Relationship Id="rId29" Type="http://schemas.openxmlformats.org/officeDocument/2006/relationships/image" Target="../media/image453.png"/><Relationship Id="rId11" Type="http://schemas.openxmlformats.org/officeDocument/2006/relationships/image" Target="../media/image435.png"/><Relationship Id="rId24" Type="http://schemas.openxmlformats.org/officeDocument/2006/relationships/image" Target="../media/image448.svg"/><Relationship Id="rId32" Type="http://schemas.openxmlformats.org/officeDocument/2006/relationships/image" Target="../media/image456.svg"/><Relationship Id="rId37" Type="http://schemas.openxmlformats.org/officeDocument/2006/relationships/image" Target="../media/image460.svg"/><Relationship Id="rId40" Type="http://schemas.openxmlformats.org/officeDocument/2006/relationships/image" Target="../media/image463.png"/><Relationship Id="rId45" Type="http://schemas.openxmlformats.org/officeDocument/2006/relationships/image" Target="../media/image468.svg"/><Relationship Id="rId5" Type="http://schemas.openxmlformats.org/officeDocument/2006/relationships/image" Target="../media/image429.png"/><Relationship Id="rId15" Type="http://schemas.openxmlformats.org/officeDocument/2006/relationships/image" Target="../media/image439.png"/><Relationship Id="rId23" Type="http://schemas.openxmlformats.org/officeDocument/2006/relationships/image" Target="../media/image447.png"/><Relationship Id="rId28" Type="http://schemas.openxmlformats.org/officeDocument/2006/relationships/image" Target="../media/image452.svg"/><Relationship Id="rId36" Type="http://schemas.openxmlformats.org/officeDocument/2006/relationships/image" Target="../media/image459.png"/><Relationship Id="rId49" Type="http://schemas.openxmlformats.org/officeDocument/2006/relationships/image" Target="../media/image472.svg"/><Relationship Id="rId10" Type="http://schemas.openxmlformats.org/officeDocument/2006/relationships/image" Target="../media/image434.svg"/><Relationship Id="rId19" Type="http://schemas.openxmlformats.org/officeDocument/2006/relationships/image" Target="../media/image443.png"/><Relationship Id="rId31" Type="http://schemas.openxmlformats.org/officeDocument/2006/relationships/image" Target="../media/image455.png"/><Relationship Id="rId44" Type="http://schemas.openxmlformats.org/officeDocument/2006/relationships/image" Target="../media/image467.png"/><Relationship Id="rId4" Type="http://schemas.openxmlformats.org/officeDocument/2006/relationships/image" Target="../media/image428.svg"/><Relationship Id="rId9" Type="http://schemas.openxmlformats.org/officeDocument/2006/relationships/image" Target="../media/image433.png"/><Relationship Id="rId14" Type="http://schemas.openxmlformats.org/officeDocument/2006/relationships/image" Target="../media/image438.svg"/><Relationship Id="rId22" Type="http://schemas.openxmlformats.org/officeDocument/2006/relationships/image" Target="../media/image446.svg"/><Relationship Id="rId27" Type="http://schemas.openxmlformats.org/officeDocument/2006/relationships/image" Target="../media/image451.png"/><Relationship Id="rId30" Type="http://schemas.openxmlformats.org/officeDocument/2006/relationships/image" Target="../media/image454.svg"/><Relationship Id="rId35" Type="http://schemas.openxmlformats.org/officeDocument/2006/relationships/hyperlink" Target="https://www.tokyo-prime.jp/calendar/" TargetMode="External"/><Relationship Id="rId43" Type="http://schemas.openxmlformats.org/officeDocument/2006/relationships/image" Target="../media/image466.svg"/><Relationship Id="rId48" Type="http://schemas.openxmlformats.org/officeDocument/2006/relationships/image" Target="../media/image471.png"/><Relationship Id="rId8" Type="http://schemas.openxmlformats.org/officeDocument/2006/relationships/image" Target="../media/image432.svg"/><Relationship Id="rId3" Type="http://schemas.openxmlformats.org/officeDocument/2006/relationships/image" Target="../media/image427.png"/><Relationship Id="rId12" Type="http://schemas.openxmlformats.org/officeDocument/2006/relationships/image" Target="../media/image436.svg"/><Relationship Id="rId17" Type="http://schemas.openxmlformats.org/officeDocument/2006/relationships/image" Target="../media/image441.png"/><Relationship Id="rId25" Type="http://schemas.openxmlformats.org/officeDocument/2006/relationships/image" Target="../media/image449.png"/><Relationship Id="rId33" Type="http://schemas.openxmlformats.org/officeDocument/2006/relationships/image" Target="../media/image457.png"/><Relationship Id="rId38" Type="http://schemas.openxmlformats.org/officeDocument/2006/relationships/image" Target="../media/image461.png"/><Relationship Id="rId46" Type="http://schemas.openxmlformats.org/officeDocument/2006/relationships/image" Target="../media/image469.png"/><Relationship Id="rId20" Type="http://schemas.openxmlformats.org/officeDocument/2006/relationships/image" Target="../media/image444.svg"/><Relationship Id="rId41" Type="http://schemas.openxmlformats.org/officeDocument/2006/relationships/image" Target="../media/image464.svg"/><Relationship Id="rId1" Type="http://schemas.openxmlformats.org/officeDocument/2006/relationships/slideLayout" Target="../slideLayouts/slideLayout1.xml"/><Relationship Id="rId6" Type="http://schemas.openxmlformats.org/officeDocument/2006/relationships/image" Target="../media/image430.svg"/></Relationships>
</file>

<file path=ppt/slides/_rels/slide36.xml.rels><?xml version="1.0" encoding="UTF-8" standalone="yes"?>
<Relationships xmlns="http://schemas.openxmlformats.org/package/2006/relationships"><Relationship Id="rId8" Type="http://schemas.openxmlformats.org/officeDocument/2006/relationships/image" Target="../media/image478.svg"/><Relationship Id="rId13" Type="http://schemas.openxmlformats.org/officeDocument/2006/relationships/image" Target="../media/image483.png"/><Relationship Id="rId3" Type="http://schemas.openxmlformats.org/officeDocument/2006/relationships/image" Target="../media/image473.png"/><Relationship Id="rId7" Type="http://schemas.openxmlformats.org/officeDocument/2006/relationships/image" Target="../media/image477.png"/><Relationship Id="rId12" Type="http://schemas.openxmlformats.org/officeDocument/2006/relationships/image" Target="../media/image482.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76.svg"/><Relationship Id="rId11" Type="http://schemas.openxmlformats.org/officeDocument/2006/relationships/image" Target="../media/image481.png"/><Relationship Id="rId5" Type="http://schemas.openxmlformats.org/officeDocument/2006/relationships/image" Target="../media/image475.png"/><Relationship Id="rId15" Type="http://schemas.openxmlformats.org/officeDocument/2006/relationships/image" Target="../media/image485.png"/><Relationship Id="rId10" Type="http://schemas.openxmlformats.org/officeDocument/2006/relationships/image" Target="../media/image480.jpeg"/><Relationship Id="rId4" Type="http://schemas.openxmlformats.org/officeDocument/2006/relationships/image" Target="../media/image474.svg"/><Relationship Id="rId9" Type="http://schemas.openxmlformats.org/officeDocument/2006/relationships/image" Target="../media/image479.jpeg"/><Relationship Id="rId14" Type="http://schemas.openxmlformats.org/officeDocument/2006/relationships/image" Target="../media/image484.svg"/></Relationships>
</file>

<file path=ppt/slides/_rels/slide37.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sv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57.sv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8" Type="http://schemas.openxmlformats.org/officeDocument/2006/relationships/image" Target="../media/image491.svg"/><Relationship Id="rId13" Type="http://schemas.openxmlformats.org/officeDocument/2006/relationships/image" Target="../media/image496.png"/><Relationship Id="rId3" Type="http://schemas.openxmlformats.org/officeDocument/2006/relationships/image" Target="../media/image486.jpeg"/><Relationship Id="rId7" Type="http://schemas.openxmlformats.org/officeDocument/2006/relationships/image" Target="../media/image490.png"/><Relationship Id="rId12" Type="http://schemas.openxmlformats.org/officeDocument/2006/relationships/image" Target="../media/image495.png"/><Relationship Id="rId2" Type="http://schemas.openxmlformats.org/officeDocument/2006/relationships/notesSlide" Target="../notesSlides/notesSlide38.xml"/><Relationship Id="rId16" Type="http://schemas.openxmlformats.org/officeDocument/2006/relationships/image" Target="../media/image499.png"/><Relationship Id="rId1" Type="http://schemas.openxmlformats.org/officeDocument/2006/relationships/slideLayout" Target="../slideLayouts/slideLayout1.xml"/><Relationship Id="rId6" Type="http://schemas.openxmlformats.org/officeDocument/2006/relationships/image" Target="../media/image489.svg"/><Relationship Id="rId11" Type="http://schemas.openxmlformats.org/officeDocument/2006/relationships/image" Target="../media/image494.svg"/><Relationship Id="rId5" Type="http://schemas.openxmlformats.org/officeDocument/2006/relationships/image" Target="../media/image488.png"/><Relationship Id="rId15" Type="http://schemas.openxmlformats.org/officeDocument/2006/relationships/image" Target="../media/image498.png"/><Relationship Id="rId10" Type="http://schemas.openxmlformats.org/officeDocument/2006/relationships/image" Target="../media/image493.png"/><Relationship Id="rId4" Type="http://schemas.openxmlformats.org/officeDocument/2006/relationships/image" Target="../media/image487.jpeg"/><Relationship Id="rId9" Type="http://schemas.openxmlformats.org/officeDocument/2006/relationships/image" Target="../media/image492.png"/><Relationship Id="rId14" Type="http://schemas.openxmlformats.org/officeDocument/2006/relationships/image" Target="../media/image497.svg"/></Relationships>
</file>

<file path=ppt/slides/_rels/slide39.xml.rels><?xml version="1.0" encoding="UTF-8" standalone="yes"?>
<Relationships xmlns="http://schemas.openxmlformats.org/package/2006/relationships"><Relationship Id="rId8" Type="http://schemas.openxmlformats.org/officeDocument/2006/relationships/image" Target="../media/image505.svg"/><Relationship Id="rId13" Type="http://schemas.openxmlformats.org/officeDocument/2006/relationships/image" Target="../media/image510.png"/><Relationship Id="rId3" Type="http://schemas.openxmlformats.org/officeDocument/2006/relationships/image" Target="../media/image500.png"/><Relationship Id="rId7" Type="http://schemas.openxmlformats.org/officeDocument/2006/relationships/image" Target="../media/image504.png"/><Relationship Id="rId12" Type="http://schemas.openxmlformats.org/officeDocument/2006/relationships/image" Target="../media/image509.sv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03.svg"/><Relationship Id="rId11" Type="http://schemas.openxmlformats.org/officeDocument/2006/relationships/image" Target="../media/image508.png"/><Relationship Id="rId5" Type="http://schemas.openxmlformats.org/officeDocument/2006/relationships/image" Target="../media/image502.png"/><Relationship Id="rId10" Type="http://schemas.openxmlformats.org/officeDocument/2006/relationships/image" Target="../media/image507.svg"/><Relationship Id="rId4" Type="http://schemas.openxmlformats.org/officeDocument/2006/relationships/image" Target="../media/image501.svg"/><Relationship Id="rId9" Type="http://schemas.openxmlformats.org/officeDocument/2006/relationships/image" Target="../media/image50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12.svg"/></Relationships>
</file>

<file path=ppt/slides/_rels/slide41.xml.rels><?xml version="1.0" encoding="UTF-8" standalone="yes"?>
<Relationships xmlns="http://schemas.openxmlformats.org/package/2006/relationships"><Relationship Id="rId8" Type="http://schemas.openxmlformats.org/officeDocument/2006/relationships/image" Target="../media/image518.svg"/><Relationship Id="rId13" Type="http://schemas.openxmlformats.org/officeDocument/2006/relationships/image" Target="../media/image523.png"/><Relationship Id="rId18" Type="http://schemas.openxmlformats.org/officeDocument/2006/relationships/image" Target="../media/image528.svg"/><Relationship Id="rId3" Type="http://schemas.openxmlformats.org/officeDocument/2006/relationships/image" Target="../media/image513.png"/><Relationship Id="rId7" Type="http://schemas.openxmlformats.org/officeDocument/2006/relationships/image" Target="../media/image517.png"/><Relationship Id="rId12" Type="http://schemas.openxmlformats.org/officeDocument/2006/relationships/image" Target="../media/image522.svg"/><Relationship Id="rId17" Type="http://schemas.openxmlformats.org/officeDocument/2006/relationships/image" Target="../media/image527.png"/><Relationship Id="rId2" Type="http://schemas.openxmlformats.org/officeDocument/2006/relationships/notesSlide" Target="../notesSlides/notesSlide41.xml"/><Relationship Id="rId16" Type="http://schemas.openxmlformats.org/officeDocument/2006/relationships/image" Target="../media/image526.svg"/><Relationship Id="rId20" Type="http://schemas.openxmlformats.org/officeDocument/2006/relationships/image" Target="../media/image530.svg"/><Relationship Id="rId1" Type="http://schemas.openxmlformats.org/officeDocument/2006/relationships/slideLayout" Target="../slideLayouts/slideLayout1.xml"/><Relationship Id="rId6" Type="http://schemas.openxmlformats.org/officeDocument/2006/relationships/image" Target="../media/image516.svg"/><Relationship Id="rId11" Type="http://schemas.openxmlformats.org/officeDocument/2006/relationships/image" Target="../media/image521.png"/><Relationship Id="rId5" Type="http://schemas.openxmlformats.org/officeDocument/2006/relationships/image" Target="../media/image515.png"/><Relationship Id="rId15" Type="http://schemas.openxmlformats.org/officeDocument/2006/relationships/image" Target="../media/image525.png"/><Relationship Id="rId10" Type="http://schemas.openxmlformats.org/officeDocument/2006/relationships/image" Target="../media/image520.svg"/><Relationship Id="rId19" Type="http://schemas.openxmlformats.org/officeDocument/2006/relationships/image" Target="../media/image529.png"/><Relationship Id="rId4" Type="http://schemas.openxmlformats.org/officeDocument/2006/relationships/image" Target="../media/image514.svg"/><Relationship Id="rId9" Type="http://schemas.openxmlformats.org/officeDocument/2006/relationships/image" Target="../media/image519.png"/><Relationship Id="rId14" Type="http://schemas.openxmlformats.org/officeDocument/2006/relationships/image" Target="../media/image524.svg"/></Relationships>
</file>

<file path=ppt/slides/_rels/slide42.xml.rels><?xml version="1.0" encoding="UTF-8" standalone="yes"?>
<Relationships xmlns="http://schemas.openxmlformats.org/package/2006/relationships"><Relationship Id="rId8" Type="http://schemas.openxmlformats.org/officeDocument/2006/relationships/image" Target="../media/image536.svg"/><Relationship Id="rId13" Type="http://schemas.openxmlformats.org/officeDocument/2006/relationships/image" Target="../media/image541.png"/><Relationship Id="rId3" Type="http://schemas.openxmlformats.org/officeDocument/2006/relationships/image" Target="../media/image531.png"/><Relationship Id="rId7" Type="http://schemas.openxmlformats.org/officeDocument/2006/relationships/image" Target="../media/image535.png"/><Relationship Id="rId12" Type="http://schemas.openxmlformats.org/officeDocument/2006/relationships/image" Target="../media/image540.svg"/><Relationship Id="rId2" Type="http://schemas.openxmlformats.org/officeDocument/2006/relationships/notesSlide" Target="../notesSlides/notesSlide42.xml"/><Relationship Id="rId16" Type="http://schemas.openxmlformats.org/officeDocument/2006/relationships/image" Target="../media/image544.svg"/><Relationship Id="rId1" Type="http://schemas.openxmlformats.org/officeDocument/2006/relationships/slideLayout" Target="../slideLayouts/slideLayout1.xml"/><Relationship Id="rId6" Type="http://schemas.openxmlformats.org/officeDocument/2006/relationships/image" Target="../media/image534.svg"/><Relationship Id="rId11" Type="http://schemas.openxmlformats.org/officeDocument/2006/relationships/image" Target="../media/image539.png"/><Relationship Id="rId5" Type="http://schemas.openxmlformats.org/officeDocument/2006/relationships/image" Target="../media/image533.png"/><Relationship Id="rId15" Type="http://schemas.openxmlformats.org/officeDocument/2006/relationships/image" Target="../media/image543.png"/><Relationship Id="rId10" Type="http://schemas.openxmlformats.org/officeDocument/2006/relationships/image" Target="../media/image538.svg"/><Relationship Id="rId4" Type="http://schemas.openxmlformats.org/officeDocument/2006/relationships/image" Target="../media/image532.svg"/><Relationship Id="rId9" Type="http://schemas.openxmlformats.org/officeDocument/2006/relationships/image" Target="../media/image537.png"/><Relationship Id="rId14" Type="http://schemas.openxmlformats.org/officeDocument/2006/relationships/image" Target="../media/image542.svg"/></Relationships>
</file>

<file path=ppt/slides/_rels/slide43.xml.rels><?xml version="1.0" encoding="UTF-8" standalone="yes"?>
<Relationships xmlns="http://schemas.openxmlformats.org/package/2006/relationships"><Relationship Id="rId8" Type="http://schemas.openxmlformats.org/officeDocument/2006/relationships/image" Target="../media/image550.svg"/><Relationship Id="rId3" Type="http://schemas.openxmlformats.org/officeDocument/2006/relationships/image" Target="../media/image545.png"/><Relationship Id="rId7" Type="http://schemas.openxmlformats.org/officeDocument/2006/relationships/image" Target="../media/image549.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48.svg"/><Relationship Id="rId5" Type="http://schemas.openxmlformats.org/officeDocument/2006/relationships/image" Target="../media/image547.png"/><Relationship Id="rId10" Type="http://schemas.openxmlformats.org/officeDocument/2006/relationships/image" Target="../media/image552.svg"/><Relationship Id="rId4" Type="http://schemas.openxmlformats.org/officeDocument/2006/relationships/image" Target="../media/image546.svg"/><Relationship Id="rId9" Type="http://schemas.openxmlformats.org/officeDocument/2006/relationships/image" Target="../media/image551.png"/></Relationships>
</file>

<file path=ppt/slides/_rels/slide44.xml.rels><?xml version="1.0" encoding="UTF-8" standalone="yes"?>
<Relationships xmlns="http://schemas.openxmlformats.org/package/2006/relationships"><Relationship Id="rId3" Type="http://schemas.openxmlformats.org/officeDocument/2006/relationships/image" Target="../media/image55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54.sv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5" Type="http://schemas.openxmlformats.org/officeDocument/2006/relationships/image" Target="../media/image37.svg"/><Relationship Id="rId2" Type="http://schemas.openxmlformats.org/officeDocument/2006/relationships/notesSlide" Target="../notesSlides/notesSlide5.xml"/><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36.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hyperlink" Target="https://order.tokyo-prime.jp/bulk" TargetMode="External"/><Relationship Id="rId10" Type="http://schemas.openxmlformats.org/officeDocument/2006/relationships/image" Target="../media/image23.svg"/><Relationship Id="rId19" Type="http://schemas.openxmlformats.org/officeDocument/2006/relationships/image" Target="../media/image32.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18.png"/><Relationship Id="rId18" Type="http://schemas.openxmlformats.org/officeDocument/2006/relationships/image" Target="../media/image50.svg"/><Relationship Id="rId3" Type="http://schemas.openxmlformats.org/officeDocument/2006/relationships/image" Target="../media/image38.png"/><Relationship Id="rId21" Type="http://schemas.openxmlformats.org/officeDocument/2006/relationships/image" Target="../media/image53.png"/><Relationship Id="rId7" Type="http://schemas.openxmlformats.org/officeDocument/2006/relationships/image" Target="../media/image42.png"/><Relationship Id="rId12" Type="http://schemas.openxmlformats.org/officeDocument/2006/relationships/image" Target="../media/image46.svg"/><Relationship Id="rId17" Type="http://schemas.openxmlformats.org/officeDocument/2006/relationships/image" Target="../media/image49.png"/><Relationship Id="rId25" Type="http://schemas.openxmlformats.org/officeDocument/2006/relationships/hyperlink" Target="https://order.tokyo-prime.jp/normal" TargetMode="External"/><Relationship Id="rId2" Type="http://schemas.openxmlformats.org/officeDocument/2006/relationships/notesSlide" Target="../notesSlides/notesSlide6.xml"/><Relationship Id="rId16" Type="http://schemas.openxmlformats.org/officeDocument/2006/relationships/image" Target="../media/image48.svg"/><Relationship Id="rId20" Type="http://schemas.openxmlformats.org/officeDocument/2006/relationships/image" Target="../media/image52.svg"/><Relationship Id="rId1" Type="http://schemas.openxmlformats.org/officeDocument/2006/relationships/slideLayout" Target="../slideLayouts/slideLayout2.xml"/><Relationship Id="rId6" Type="http://schemas.openxmlformats.org/officeDocument/2006/relationships/image" Target="../media/image41.svg"/><Relationship Id="rId11" Type="http://schemas.openxmlformats.org/officeDocument/2006/relationships/image" Target="../media/image16.png"/><Relationship Id="rId24" Type="http://schemas.openxmlformats.org/officeDocument/2006/relationships/image" Target="../media/image33.svg"/><Relationship Id="rId5" Type="http://schemas.openxmlformats.org/officeDocument/2006/relationships/image" Target="../media/image40.png"/><Relationship Id="rId15" Type="http://schemas.openxmlformats.org/officeDocument/2006/relationships/image" Target="../media/image47.png"/><Relationship Id="rId23" Type="http://schemas.openxmlformats.org/officeDocument/2006/relationships/image" Target="../media/image32.png"/><Relationship Id="rId10" Type="http://schemas.openxmlformats.org/officeDocument/2006/relationships/image" Target="../media/image45.svg"/><Relationship Id="rId19" Type="http://schemas.openxmlformats.org/officeDocument/2006/relationships/image" Target="../media/image51.pn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19.svg"/><Relationship Id="rId22" Type="http://schemas.openxmlformats.org/officeDocument/2006/relationships/image" Target="../media/image54.svg"/></Relationships>
</file>

<file path=ppt/slides/_rels/slide7.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57.svg"/><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58.pn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9.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18" Type="http://schemas.openxmlformats.org/officeDocument/2006/relationships/image" Target="../media/image82.svg"/><Relationship Id="rId3" Type="http://schemas.openxmlformats.org/officeDocument/2006/relationships/image" Target="../media/image59.png"/><Relationship Id="rId21" Type="http://schemas.openxmlformats.org/officeDocument/2006/relationships/image" Target="../media/image85.png"/><Relationship Id="rId7" Type="http://schemas.openxmlformats.org/officeDocument/2006/relationships/image" Target="../media/image71.png"/><Relationship Id="rId12" Type="http://schemas.openxmlformats.org/officeDocument/2006/relationships/image" Target="../media/image76.svg"/><Relationship Id="rId17" Type="http://schemas.openxmlformats.org/officeDocument/2006/relationships/image" Target="../media/image81.png"/><Relationship Id="rId25" Type="http://schemas.openxmlformats.org/officeDocument/2006/relationships/image" Target="../media/image89.jpg"/><Relationship Id="rId2" Type="http://schemas.openxmlformats.org/officeDocument/2006/relationships/notesSlide" Target="../notesSlides/notesSlide9.xml"/><Relationship Id="rId16" Type="http://schemas.openxmlformats.org/officeDocument/2006/relationships/image" Target="../media/image80.svg"/><Relationship Id="rId20" Type="http://schemas.openxmlformats.org/officeDocument/2006/relationships/image" Target="../media/image84.svg"/><Relationship Id="rId1" Type="http://schemas.openxmlformats.org/officeDocument/2006/relationships/slideLayout" Target="../slideLayouts/slideLayout2.xml"/><Relationship Id="rId6" Type="http://schemas.openxmlformats.org/officeDocument/2006/relationships/image" Target="../media/image70.svg"/><Relationship Id="rId11" Type="http://schemas.openxmlformats.org/officeDocument/2006/relationships/image" Target="../media/image75.png"/><Relationship Id="rId24" Type="http://schemas.openxmlformats.org/officeDocument/2006/relationships/image" Target="../media/image88.svg"/><Relationship Id="rId5" Type="http://schemas.openxmlformats.org/officeDocument/2006/relationships/image" Target="../media/image69.png"/><Relationship Id="rId15" Type="http://schemas.openxmlformats.org/officeDocument/2006/relationships/image" Target="../media/image79.png"/><Relationship Id="rId23" Type="http://schemas.openxmlformats.org/officeDocument/2006/relationships/image" Target="../media/image87.png"/><Relationship Id="rId10" Type="http://schemas.openxmlformats.org/officeDocument/2006/relationships/image" Target="../media/image74.svg"/><Relationship Id="rId19" Type="http://schemas.openxmlformats.org/officeDocument/2006/relationships/image" Target="../media/image83.png"/><Relationship Id="rId4" Type="http://schemas.openxmlformats.org/officeDocument/2006/relationships/image" Target="../media/image60.svg"/><Relationship Id="rId9" Type="http://schemas.openxmlformats.org/officeDocument/2006/relationships/image" Target="../media/image73.png"/><Relationship Id="rId14" Type="http://schemas.openxmlformats.org/officeDocument/2006/relationships/image" Target="../media/image78.svg"/><Relationship Id="rId22" Type="http://schemas.openxmlformats.org/officeDocument/2006/relationships/image" Target="../media/image86.svg"/></Relationships>
</file>

<file path=ppt/slides/slide1.xml><?xml version="1.0" encoding="utf-8"?>
<p:sld xmlns:a="http://schemas.openxmlformats.org/drawingml/2006/main" xmlns:r="http://schemas.openxmlformats.org/officeDocument/2006/relationships" xmlns:p="http://schemas.openxmlformats.org/presentationml/2006/main">
  <p:cSld name="Slide 4">
    <p:bg>
      <p:bgPr>
        <a:solidFill>
          <a:srgbClr val="02022E"/>
        </a:solidFill>
        <a:effectLst/>
      </p:bgPr>
    </p:bg>
    <p:spTree>
      <p:nvGrpSpPr>
        <p:cNvPr id="1" name=""/>
        <p:cNvGrpSpPr/>
        <p:nvPr/>
      </p:nvGrpSpPr>
      <p:grpSpPr>
        <a:xfrm>
          <a:off x="0" y="0"/>
          <a:ext cx="0" cy="0"/>
          <a:chOff x="0" y="0"/>
          <a:chExt cx="0" cy="0"/>
        </a:xfrm>
      </p:grpSpPr>
      <p:pic>
        <p:nvPicPr>
          <p:cNvPr id="9" name="図 8" descr="グラフィカル ユーザー インターフェイス&#10;&#10;中程度の精度で自動的に生成された説明">
            <a:extLst>
              <a:ext uri="{FF2B5EF4-FFF2-40B4-BE49-F238E27FC236}">
                <a16:creationId xmlns:a16="http://schemas.microsoft.com/office/drawing/2014/main" id="{C0BC1283-AAD4-55AD-2E8C-1191B7A70D2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4017645"/>
            <a:ext cx="6867525" cy="723900"/>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6592550" y="9553575"/>
            <a:ext cx="1312627" cy="401507"/>
          </a:xfrm>
          <a:prstGeom prst="rect">
            <a:avLst/>
          </a:prstGeom>
        </p:spPr>
      </p:pic>
      <p:sp>
        <p:nvSpPr>
          <p:cNvPr id="5" name="Object4"/>
          <p:cNvSpPr/>
          <p:nvPr/>
        </p:nvSpPr>
        <p:spPr>
          <a:xfrm>
            <a:off x="876300" y="9115425"/>
            <a:ext cx="2790825" cy="542925"/>
          </a:xfrm>
          <a:prstGeom prst="rect">
            <a:avLst/>
          </a:prstGeom>
          <a:noFill/>
          <a:ln/>
        </p:spPr>
        <p:txBody>
          <a:bodyPr wrap="square" lIns="0" tIns="0" rIns="0" bIns="0" rtlCol="0" anchor="t">
            <a:normAutofit fontScale="92500"/>
          </a:bodyPr>
          <a:lstStyle/>
          <a:p>
            <a:pPr algn="ctr">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Media Guide</a:t>
            </a:r>
            <a:endParaRPr lang="en-US" sz="3000" dirty="0"/>
          </a:p>
        </p:txBody>
      </p:sp>
      <p:sp>
        <p:nvSpPr>
          <p:cNvPr id="6" name="Object5"/>
          <p:cNvSpPr/>
          <p:nvPr/>
        </p:nvSpPr>
        <p:spPr>
          <a:xfrm>
            <a:off x="3990975" y="9115425"/>
            <a:ext cx="3743325" cy="542925"/>
          </a:xfrm>
          <a:prstGeom prst="rect">
            <a:avLst/>
          </a:prstGeom>
          <a:noFill/>
          <a:ln/>
        </p:spPr>
        <p:txBody>
          <a:bodyPr wrap="square" lIns="0" tIns="0" rIns="0" bIns="0" rtlCol="0" anchor="t"/>
          <a:lstStyle/>
          <a:p>
            <a:pPr algn="l">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2023.04 - 2023.09</a:t>
            </a:r>
            <a:endParaRPr lang="en-US" sz="3000" dirty="0"/>
          </a:p>
        </p:txBody>
      </p:sp>
      <p:sp>
        <p:nvSpPr>
          <p:cNvPr id="7" name="Object6"/>
          <p:cNvSpPr/>
          <p:nvPr/>
        </p:nvSpPr>
        <p:spPr>
          <a:xfrm>
            <a:off x="847725" y="5122545"/>
            <a:ext cx="6905625" cy="1333500"/>
          </a:xfrm>
          <a:prstGeom prst="rect">
            <a:avLst/>
          </a:prstGeom>
          <a:noFill/>
          <a:ln/>
        </p:spPr>
        <p:txBody>
          <a:bodyPr wrap="square" lIns="0" tIns="0" rIns="0" bIns="0" rtlCol="0" anchor="t">
            <a:normAutofit fontScale="92500"/>
          </a:bodyPr>
          <a:lstStyle/>
          <a:p>
            <a:pPr algn="l">
              <a:lnSpc>
                <a:spcPts val="5265"/>
              </a:lnSpc>
            </a:pPr>
            <a:r>
              <a:rPr lang="en-US" sz="2925" b="0" i="0" kern="0" spc="527" dirty="0">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2925"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bg>
      <p:bgPr>
        <a:solidFill>
          <a:srgbClr val="02022E"/>
        </a:solidFill>
        <a:effectLst/>
      </p:bgPr>
    </p:bg>
    <p:spTree>
      <p:nvGrpSpPr>
        <p:cNvPr id="1" name=""/>
        <p:cNvGrpSpPr/>
        <p:nvPr/>
      </p:nvGrpSpPr>
      <p:grpSpPr>
        <a:xfrm>
          <a:off x="0" y="0"/>
          <a:ext cx="0" cy="0"/>
          <a:chOff x="0" y="0"/>
          <a:chExt cx="0" cy="0"/>
        </a:xfrm>
      </p:grpSpPr>
      <p:pic>
        <p:nvPicPr>
          <p:cNvPr id="6" name="図 5" descr="屋外, 建物, 道路, 歩道 が含まれている画像&#10;&#10;自動的に生成された説明">
            <a:extLst>
              <a:ext uri="{FF2B5EF4-FFF2-40B4-BE49-F238E27FC236}">
                <a16:creationId xmlns:a16="http://schemas.microsoft.com/office/drawing/2014/main" id="{FB04F2ED-8AD1-39A1-0963-3A870C3D9D0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9" name="テキスト ボックス 8">
            <a:extLst>
              <a:ext uri="{FF2B5EF4-FFF2-40B4-BE49-F238E27FC236}">
                <a16:creationId xmlns:a16="http://schemas.microsoft.com/office/drawing/2014/main" id="{F3C13289-8907-1180-8A16-8564198390C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8" name="Object4">
            <a:extLst>
              <a:ext uri="{FF2B5EF4-FFF2-40B4-BE49-F238E27FC236}">
                <a16:creationId xmlns:a16="http://schemas.microsoft.com/office/drawing/2014/main" id="{8A0F0F9A-B491-EAC4-617D-75575A2CCBEC}"/>
              </a:ext>
            </a:extLst>
          </p:cNvPr>
          <p:cNvSpPr/>
          <p:nvPr/>
        </p:nvSpPr>
        <p:spPr>
          <a:xfrm>
            <a:off x="831272" y="8551950"/>
            <a:ext cx="5889567" cy="876300"/>
          </a:xfrm>
          <a:prstGeom prst="rect">
            <a:avLst/>
          </a:prstGeom>
          <a:noFill/>
          <a:ln/>
        </p:spPr>
        <p:txBody>
          <a:bodyPr wrap="square" lIns="0" tIns="0" rIns="0" bIns="0" rtlCol="0" anchor="t">
            <a:noAutofit/>
          </a:bodyPr>
          <a:lstStyle/>
          <a:p>
            <a:pPr algn="ct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ユーザーの特徴</a:t>
            </a:r>
            <a:endParaRPr lang="en-US" sz="5400" dirty="0"/>
          </a:p>
        </p:txBody>
      </p:sp>
      <p:sp>
        <p:nvSpPr>
          <p:cNvPr id="10" name="Object5">
            <a:extLst>
              <a:ext uri="{FF2B5EF4-FFF2-40B4-BE49-F238E27FC236}">
                <a16:creationId xmlns:a16="http://schemas.microsoft.com/office/drawing/2014/main" id="{2504FF49-7764-37D5-CF4B-024F51B56B8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a:t>
            </a:r>
            <a:r>
              <a:rPr lang="en-US" sz="2400" kern="0" spc="383" dirty="0">
                <a:solidFill>
                  <a:srgbClr val="FFFFFF"/>
                </a:solidFill>
                <a:latin typeface="Noto Serif JP Regular" pitchFamily="34" charset="0"/>
                <a:ea typeface="Noto Serif JP Regular" pitchFamily="34" charset="-122"/>
                <a:cs typeface="Noto Serif JP Regular" pitchFamily="34" charset="-120"/>
              </a:rPr>
              <a:t>3</a:t>
            </a:r>
            <a:endParaRPr 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28">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1447800"/>
            <a:ext cx="7267575" cy="19050"/>
          </a:xfrm>
          <a:prstGeom prst="rect">
            <a:avLst/>
          </a:prstGeom>
        </p:spPr>
      </p:pic>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2400300"/>
            <a:ext cx="7267575" cy="1905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7372350"/>
            <a:ext cx="1714500" cy="7620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8534400"/>
            <a:ext cx="1714500" cy="762000"/>
          </a:xfrm>
          <a:prstGeom prst="rect">
            <a:avLst/>
          </a:prstGeom>
        </p:spPr>
      </p:pic>
      <p:pic>
        <p:nvPicPr>
          <p:cNvPr id="6" name="Object 5"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1428750"/>
            <a:ext cx="7267575" cy="19050"/>
          </a:xfrm>
          <a:prstGeom prst="rect">
            <a:avLst/>
          </a:prstGeom>
        </p:spPr>
      </p:pic>
      <p:pic>
        <p:nvPicPr>
          <p:cNvPr id="7" name="Object 6"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2381250"/>
            <a:ext cx="7267575" cy="19050"/>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877800" y="3533775"/>
            <a:ext cx="2181225" cy="2181225"/>
          </a:xfrm>
          <a:prstGeom prst="rect">
            <a:avLst/>
          </a:prstGeom>
        </p:spPr>
      </p:pic>
      <p:pic>
        <p:nvPicPr>
          <p:cNvPr id="12" name="Object 11"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668250" y="7324725"/>
            <a:ext cx="4991100" cy="3714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7194550"/>
            <a:ext cx="5029200" cy="457200"/>
          </a:xfrm>
          <a:prstGeom prst="rect">
            <a:avLst/>
          </a:prstGeom>
        </p:spPr>
      </p:pic>
      <p:pic>
        <p:nvPicPr>
          <p:cNvPr id="14" name="Object 13"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7956550"/>
            <a:ext cx="5029200" cy="457200"/>
          </a:xfrm>
          <a:prstGeom prst="rect">
            <a:avLst/>
          </a:prstGeom>
        </p:spPr>
      </p:pic>
      <p:pic>
        <p:nvPicPr>
          <p:cNvPr id="15" name="Object 14"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668250" y="7810500"/>
            <a:ext cx="3028950" cy="361950"/>
          </a:xfrm>
          <a:prstGeom prst="rect">
            <a:avLst/>
          </a:prstGeom>
        </p:spPr>
      </p:pic>
      <p:pic>
        <p:nvPicPr>
          <p:cNvPr id="16" name="Object 15"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668250" y="8934450"/>
            <a:ext cx="3200400" cy="342900"/>
          </a:xfrm>
          <a:prstGeom prst="rect">
            <a:avLst/>
          </a:prstGeom>
        </p:spPr>
      </p:pic>
      <p:pic>
        <p:nvPicPr>
          <p:cNvPr id="17" name="Object 16"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668250" y="8505825"/>
            <a:ext cx="4991100" cy="352425"/>
          </a:xfrm>
          <a:prstGeom prst="rect">
            <a:avLst/>
          </a:prstGeom>
        </p:spPr>
      </p:pic>
      <p:sp>
        <p:nvSpPr>
          <p:cNvPr id="27" name="Object26"/>
          <p:cNvSpPr/>
          <p:nvPr/>
        </p:nvSpPr>
        <p:spPr>
          <a:xfrm>
            <a:off x="3886200" y="160020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男女比</a:t>
            </a:r>
            <a:endParaRPr lang="en-US" sz="2400" dirty="0"/>
          </a:p>
        </p:txBody>
      </p:sp>
      <p:sp>
        <p:nvSpPr>
          <p:cNvPr id="28" name="Object27"/>
          <p:cNvSpPr/>
          <p:nvPr/>
        </p:nvSpPr>
        <p:spPr>
          <a:xfrm>
            <a:off x="10801350" y="75247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29" name="Object28"/>
          <p:cNvSpPr/>
          <p:nvPr/>
        </p:nvSpPr>
        <p:spPr>
          <a:xfrm>
            <a:off x="10801350" y="868680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30" name="Object29"/>
          <p:cNvSpPr/>
          <p:nvPr/>
        </p:nvSpPr>
        <p:spPr>
          <a:xfrm>
            <a:off x="13439775" y="158115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年齢比</a:t>
            </a:r>
            <a:endParaRPr lang="en-US" sz="2400" dirty="0"/>
          </a:p>
        </p:txBody>
      </p:sp>
      <p:sp>
        <p:nvSpPr>
          <p:cNvPr id="31" name="Object30"/>
          <p:cNvSpPr/>
          <p:nvPr/>
        </p:nvSpPr>
        <p:spPr>
          <a:xfrm>
            <a:off x="126682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32" name="Object31"/>
          <p:cNvSpPr/>
          <p:nvPr/>
        </p:nvSpPr>
        <p:spPr>
          <a:xfrm>
            <a:off x="132873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28.1</a:t>
            </a:r>
            <a:endParaRPr lang="en-US" sz="2100" dirty="0"/>
          </a:p>
        </p:txBody>
      </p:sp>
      <p:sp>
        <p:nvSpPr>
          <p:cNvPr id="33" name="Object32"/>
          <p:cNvSpPr/>
          <p:nvPr/>
        </p:nvSpPr>
        <p:spPr>
          <a:xfrm>
            <a:off x="139255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4" name="Object33"/>
          <p:cNvSpPr/>
          <p:nvPr/>
        </p:nvSpPr>
        <p:spPr>
          <a:xfrm>
            <a:off x="144589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35" name="Object34"/>
          <p:cNvSpPr/>
          <p:nvPr/>
        </p:nvSpPr>
        <p:spPr>
          <a:xfrm>
            <a:off x="150780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24.6</a:t>
            </a:r>
            <a:endParaRPr lang="en-US" sz="2100" dirty="0"/>
          </a:p>
        </p:txBody>
      </p:sp>
      <p:sp>
        <p:nvSpPr>
          <p:cNvPr id="36" name="Object35"/>
          <p:cNvSpPr/>
          <p:nvPr/>
        </p:nvSpPr>
        <p:spPr>
          <a:xfrm>
            <a:off x="157162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7" name="Object36"/>
          <p:cNvSpPr/>
          <p:nvPr/>
        </p:nvSpPr>
        <p:spPr>
          <a:xfrm>
            <a:off x="162496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38" name="Object37"/>
          <p:cNvSpPr/>
          <p:nvPr/>
        </p:nvSpPr>
        <p:spPr>
          <a:xfrm>
            <a:off x="168687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23.0</a:t>
            </a:r>
            <a:endParaRPr lang="en-US" sz="2100" dirty="0"/>
          </a:p>
        </p:txBody>
      </p:sp>
      <p:sp>
        <p:nvSpPr>
          <p:cNvPr id="39" name="Object38"/>
          <p:cNvSpPr/>
          <p:nvPr/>
        </p:nvSpPr>
        <p:spPr>
          <a:xfrm>
            <a:off x="175069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0" name="Object39"/>
          <p:cNvSpPr/>
          <p:nvPr/>
        </p:nvSpPr>
        <p:spPr>
          <a:xfrm>
            <a:off x="1895475" y="71945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41" name="Object40"/>
          <p:cNvSpPr/>
          <p:nvPr/>
        </p:nvSpPr>
        <p:spPr>
          <a:xfrm>
            <a:off x="3600450" y="72612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2" name="Object41"/>
          <p:cNvSpPr/>
          <p:nvPr/>
        </p:nvSpPr>
        <p:spPr>
          <a:xfrm>
            <a:off x="4124325" y="72326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67.9</a:t>
            </a:r>
            <a:endParaRPr lang="en-US" sz="2100" dirty="0"/>
          </a:p>
        </p:txBody>
      </p:sp>
      <p:sp>
        <p:nvSpPr>
          <p:cNvPr id="43" name="Object42"/>
          <p:cNvSpPr/>
          <p:nvPr/>
        </p:nvSpPr>
        <p:spPr>
          <a:xfrm>
            <a:off x="4762500" y="73279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4" name="Object43"/>
          <p:cNvSpPr/>
          <p:nvPr/>
        </p:nvSpPr>
        <p:spPr>
          <a:xfrm>
            <a:off x="5372100" y="72612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45" name="Object44"/>
          <p:cNvSpPr/>
          <p:nvPr/>
        </p:nvSpPr>
        <p:spPr>
          <a:xfrm>
            <a:off x="5895975" y="72326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32.1</a:t>
            </a:r>
            <a:endParaRPr lang="en-US" sz="2100" dirty="0"/>
          </a:p>
        </p:txBody>
      </p:sp>
      <p:sp>
        <p:nvSpPr>
          <p:cNvPr id="46" name="Object45"/>
          <p:cNvSpPr/>
          <p:nvPr/>
        </p:nvSpPr>
        <p:spPr>
          <a:xfrm>
            <a:off x="6534150" y="73279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7" name="Object46"/>
          <p:cNvSpPr/>
          <p:nvPr/>
        </p:nvSpPr>
        <p:spPr>
          <a:xfrm>
            <a:off x="1895475" y="79565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48" name="Object47"/>
          <p:cNvSpPr/>
          <p:nvPr/>
        </p:nvSpPr>
        <p:spPr>
          <a:xfrm>
            <a:off x="3600450" y="80232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9" name="Object48"/>
          <p:cNvSpPr/>
          <p:nvPr/>
        </p:nvSpPr>
        <p:spPr>
          <a:xfrm>
            <a:off x="4124325" y="79946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60.8</a:t>
            </a:r>
            <a:endParaRPr lang="en-US" sz="2100" dirty="0"/>
          </a:p>
        </p:txBody>
      </p:sp>
      <p:sp>
        <p:nvSpPr>
          <p:cNvPr id="50" name="Object49"/>
          <p:cNvSpPr/>
          <p:nvPr/>
        </p:nvSpPr>
        <p:spPr>
          <a:xfrm>
            <a:off x="4762500" y="80899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1" name="Object50"/>
          <p:cNvSpPr/>
          <p:nvPr/>
        </p:nvSpPr>
        <p:spPr>
          <a:xfrm>
            <a:off x="5372100" y="80232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52" name="Object51"/>
          <p:cNvSpPr/>
          <p:nvPr/>
        </p:nvSpPr>
        <p:spPr>
          <a:xfrm>
            <a:off x="5895975" y="79946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39.2</a:t>
            </a:r>
            <a:endParaRPr lang="en-US" sz="2100" dirty="0"/>
          </a:p>
        </p:txBody>
      </p:sp>
      <p:sp>
        <p:nvSpPr>
          <p:cNvPr id="53" name="Object52"/>
          <p:cNvSpPr/>
          <p:nvPr/>
        </p:nvSpPr>
        <p:spPr>
          <a:xfrm>
            <a:off x="6534150" y="80899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4" name="Object53"/>
          <p:cNvSpPr/>
          <p:nvPr/>
        </p:nvSpPr>
        <p:spPr>
          <a:xfrm>
            <a:off x="12668250" y="78295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55" name="Object54"/>
          <p:cNvSpPr/>
          <p:nvPr/>
        </p:nvSpPr>
        <p:spPr>
          <a:xfrm>
            <a:off x="13287375" y="781050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15.0</a:t>
            </a:r>
            <a:endParaRPr lang="en-US" sz="2100" dirty="0"/>
          </a:p>
        </p:txBody>
      </p:sp>
      <p:sp>
        <p:nvSpPr>
          <p:cNvPr id="56" name="Object55"/>
          <p:cNvSpPr/>
          <p:nvPr/>
        </p:nvSpPr>
        <p:spPr>
          <a:xfrm>
            <a:off x="13925550" y="790575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7" name="Object56"/>
          <p:cNvSpPr/>
          <p:nvPr/>
        </p:nvSpPr>
        <p:spPr>
          <a:xfrm>
            <a:off x="14458950" y="7824787"/>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58" name="Object57"/>
          <p:cNvSpPr/>
          <p:nvPr/>
        </p:nvSpPr>
        <p:spPr>
          <a:xfrm>
            <a:off x="15078075" y="7815263"/>
            <a:ext cx="45720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9.3</a:t>
            </a:r>
            <a:endParaRPr lang="en-US" sz="2100" dirty="0"/>
          </a:p>
        </p:txBody>
      </p:sp>
      <p:sp>
        <p:nvSpPr>
          <p:cNvPr id="59" name="Object58"/>
          <p:cNvSpPr/>
          <p:nvPr/>
        </p:nvSpPr>
        <p:spPr>
          <a:xfrm>
            <a:off x="15544800" y="7910512"/>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0" name="Object59"/>
          <p:cNvSpPr/>
          <p:nvPr/>
        </p:nvSpPr>
        <p:spPr>
          <a:xfrm>
            <a:off x="126682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61" name="Object60"/>
          <p:cNvSpPr/>
          <p:nvPr/>
        </p:nvSpPr>
        <p:spPr>
          <a:xfrm>
            <a:off x="132873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19.8</a:t>
            </a:r>
            <a:endParaRPr lang="en-US" sz="2100" dirty="0"/>
          </a:p>
        </p:txBody>
      </p:sp>
      <p:sp>
        <p:nvSpPr>
          <p:cNvPr id="62" name="Object61"/>
          <p:cNvSpPr/>
          <p:nvPr/>
        </p:nvSpPr>
        <p:spPr>
          <a:xfrm>
            <a:off x="139255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3" name="Object62"/>
          <p:cNvSpPr/>
          <p:nvPr/>
        </p:nvSpPr>
        <p:spPr>
          <a:xfrm>
            <a:off x="144589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64" name="Object63"/>
          <p:cNvSpPr/>
          <p:nvPr/>
        </p:nvSpPr>
        <p:spPr>
          <a:xfrm>
            <a:off x="150780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14.8</a:t>
            </a:r>
            <a:endParaRPr lang="en-US" sz="2100" dirty="0"/>
          </a:p>
        </p:txBody>
      </p:sp>
      <p:sp>
        <p:nvSpPr>
          <p:cNvPr id="65" name="Object64"/>
          <p:cNvSpPr/>
          <p:nvPr/>
        </p:nvSpPr>
        <p:spPr>
          <a:xfrm>
            <a:off x="157162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6" name="Object65"/>
          <p:cNvSpPr/>
          <p:nvPr/>
        </p:nvSpPr>
        <p:spPr>
          <a:xfrm>
            <a:off x="12668250" y="85153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67" name="Object66"/>
          <p:cNvSpPr/>
          <p:nvPr/>
        </p:nvSpPr>
        <p:spPr>
          <a:xfrm>
            <a:off x="13287375" y="85058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22.3</a:t>
            </a:r>
            <a:endParaRPr lang="en-US" sz="2100" dirty="0"/>
          </a:p>
        </p:txBody>
      </p:sp>
      <p:sp>
        <p:nvSpPr>
          <p:cNvPr id="68" name="Object67"/>
          <p:cNvSpPr/>
          <p:nvPr/>
        </p:nvSpPr>
        <p:spPr>
          <a:xfrm>
            <a:off x="13925550" y="86010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9" name="Object68"/>
          <p:cNvSpPr/>
          <p:nvPr/>
        </p:nvSpPr>
        <p:spPr>
          <a:xfrm>
            <a:off x="144589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70" name="Object69"/>
          <p:cNvSpPr/>
          <p:nvPr/>
        </p:nvSpPr>
        <p:spPr>
          <a:xfrm>
            <a:off x="150780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22.7</a:t>
            </a:r>
            <a:endParaRPr lang="en-US" sz="2100" dirty="0"/>
          </a:p>
        </p:txBody>
      </p:sp>
      <p:sp>
        <p:nvSpPr>
          <p:cNvPr id="71" name="Object70"/>
          <p:cNvSpPr/>
          <p:nvPr/>
        </p:nvSpPr>
        <p:spPr>
          <a:xfrm>
            <a:off x="157162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72" name="Object71"/>
          <p:cNvSpPr/>
          <p:nvPr/>
        </p:nvSpPr>
        <p:spPr>
          <a:xfrm>
            <a:off x="162496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73" name="Object72"/>
          <p:cNvSpPr/>
          <p:nvPr/>
        </p:nvSpPr>
        <p:spPr>
          <a:xfrm>
            <a:off x="168687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20.4</a:t>
            </a:r>
            <a:endParaRPr lang="en-US" sz="2100" dirty="0"/>
          </a:p>
        </p:txBody>
      </p:sp>
      <p:sp>
        <p:nvSpPr>
          <p:cNvPr id="74" name="Object73"/>
          <p:cNvSpPr/>
          <p:nvPr/>
        </p:nvSpPr>
        <p:spPr>
          <a:xfrm>
            <a:off x="175069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101" name="Object100"/>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dirty="0"/>
          </a:p>
          <a:p>
            <a:pPr algn="l">
              <a:lnSpc>
                <a:spcPct val="160000"/>
              </a:lnSpc>
            </a:pPr>
            <a:endParaRPr lang="en-US" sz="825" dirty="0"/>
          </a:p>
          <a:p>
            <a:pPr algn="l">
              <a:lnSpc>
                <a:spcPct val="160000"/>
              </a:lnSpc>
            </a:pPr>
            <a:endParaRPr lang="en-US" sz="825" dirty="0"/>
          </a:p>
        </p:txBody>
      </p:sp>
      <p:sp>
        <p:nvSpPr>
          <p:cNvPr id="108" name="テキスト プレースホルダー 107">
            <a:extLst>
              <a:ext uri="{FF2B5EF4-FFF2-40B4-BE49-F238E27FC236}">
                <a16:creationId xmlns:a16="http://schemas.microsoft.com/office/drawing/2014/main" id="{4C44CB44-83C2-081C-6C9C-97D1583102E7}"/>
              </a:ext>
            </a:extLst>
          </p:cNvPr>
          <p:cNvSpPr>
            <a:spLocks noGrp="1"/>
          </p:cNvSpPr>
          <p:nvPr>
            <p:ph type="body" sz="quarter" idx="10"/>
          </p:nvPr>
        </p:nvSpPr>
        <p:spPr>
          <a:xfrm>
            <a:off x="674805" y="129266"/>
            <a:ext cx="2744670" cy="639762"/>
          </a:xfrm>
        </p:spPr>
        <p:txBody>
          <a:bodyPr/>
          <a:lstStyle/>
          <a:p>
            <a:r>
              <a:rPr lang="ja-JP" altLang="en-US"/>
              <a:t>ユーザー属性</a:t>
            </a:r>
          </a:p>
        </p:txBody>
      </p:sp>
      <p:sp>
        <p:nvSpPr>
          <p:cNvPr id="109" name="テキスト プレースホルダー 108">
            <a:extLst>
              <a:ext uri="{FF2B5EF4-FFF2-40B4-BE49-F238E27FC236}">
                <a16:creationId xmlns:a16="http://schemas.microsoft.com/office/drawing/2014/main" id="{B198FE93-DEBD-5A90-C056-E4A4847A52BE}"/>
              </a:ext>
            </a:extLst>
          </p:cNvPr>
          <p:cNvSpPr>
            <a:spLocks noGrp="1"/>
          </p:cNvSpPr>
          <p:nvPr>
            <p:ph type="body" sz="quarter" idx="11"/>
          </p:nvPr>
        </p:nvSpPr>
        <p:spPr>
          <a:xfrm>
            <a:off x="3345180" y="127981"/>
            <a:ext cx="11229324" cy="639762"/>
          </a:xfrm>
        </p:spPr>
        <p:txBody>
          <a:bodyPr/>
          <a:lstStyle/>
          <a:p>
            <a:r>
              <a:rPr lang="ja-JP" altLang="en-US"/>
              <a:t>タクシーは全国主要都市において、性別、年齢を問わず利用されています。</a:t>
            </a:r>
          </a:p>
        </p:txBody>
      </p:sp>
      <p:graphicFrame>
        <p:nvGraphicFramePr>
          <p:cNvPr id="111" name="グラフ 110">
            <a:extLst>
              <a:ext uri="{FF2B5EF4-FFF2-40B4-BE49-F238E27FC236}">
                <a16:creationId xmlns:a16="http://schemas.microsoft.com/office/drawing/2014/main" id="{842CE49E-AC9B-3A82-5917-E53ACE55D02F}"/>
              </a:ext>
            </a:extLst>
          </p:cNvPr>
          <p:cNvGraphicFramePr/>
          <p:nvPr>
            <p:extLst>
              <p:ext uri="{D42A27DB-BD31-4B8C-83A1-F6EECF244321}">
                <p14:modId xmlns:p14="http://schemas.microsoft.com/office/powerpoint/2010/main" val="536214943"/>
              </p:ext>
            </p:extLst>
          </p:nvPr>
        </p:nvGraphicFramePr>
        <p:xfrm>
          <a:off x="2120857" y="2642852"/>
          <a:ext cx="4512133" cy="3998489"/>
        </p:xfrm>
        <a:graphic>
          <a:graphicData uri="http://schemas.openxmlformats.org/drawingml/2006/chart">
            <c:chart xmlns:c="http://schemas.openxmlformats.org/drawingml/2006/chart" xmlns:r="http://schemas.openxmlformats.org/officeDocument/2006/relationships" r:id="rId19"/>
          </a:graphicData>
        </a:graphic>
      </p:graphicFrame>
      <p:pic>
        <p:nvPicPr>
          <p:cNvPr id="112" name="Object 20" descr="preencoded.png">
            <a:extLst>
              <a:ext uri="{FF2B5EF4-FFF2-40B4-BE49-F238E27FC236}">
                <a16:creationId xmlns:a16="http://schemas.microsoft.com/office/drawing/2014/main" id="{66A5EC6E-F5DC-0C81-D815-2D1621D10CCD}"/>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5334000" y="2867025"/>
            <a:ext cx="670713" cy="483649"/>
          </a:xfrm>
          <a:prstGeom prst="rect">
            <a:avLst/>
          </a:prstGeom>
        </p:spPr>
      </p:pic>
      <p:sp>
        <p:nvSpPr>
          <p:cNvPr id="113" name="Object93">
            <a:extLst>
              <a:ext uri="{FF2B5EF4-FFF2-40B4-BE49-F238E27FC236}">
                <a16:creationId xmlns:a16="http://schemas.microsoft.com/office/drawing/2014/main" id="{ADEB4D94-B759-B8F2-411F-F8F74B7B3B31}"/>
              </a:ext>
            </a:extLst>
          </p:cNvPr>
          <p:cNvSpPr/>
          <p:nvPr/>
        </p:nvSpPr>
        <p:spPr>
          <a:xfrm>
            <a:off x="6153150" y="263842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男性</a:t>
            </a:r>
            <a:endParaRPr lang="en-US" sz="1800" dirty="0"/>
          </a:p>
        </p:txBody>
      </p:sp>
      <p:sp>
        <p:nvSpPr>
          <p:cNvPr id="114" name="Object94">
            <a:extLst>
              <a:ext uri="{FF2B5EF4-FFF2-40B4-BE49-F238E27FC236}">
                <a16:creationId xmlns:a16="http://schemas.microsoft.com/office/drawing/2014/main" id="{E2F183F5-15BF-272C-670F-180F5A7F692E}"/>
              </a:ext>
            </a:extLst>
          </p:cNvPr>
          <p:cNvSpPr/>
          <p:nvPr/>
        </p:nvSpPr>
        <p:spPr>
          <a:xfrm>
            <a:off x="6143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64.2</a:t>
            </a:r>
            <a:endParaRPr lang="en-US" sz="4425" dirty="0"/>
          </a:p>
        </p:txBody>
      </p:sp>
      <p:sp>
        <p:nvSpPr>
          <p:cNvPr id="115" name="Object95">
            <a:extLst>
              <a:ext uri="{FF2B5EF4-FFF2-40B4-BE49-F238E27FC236}">
                <a16:creationId xmlns:a16="http://schemas.microsoft.com/office/drawing/2014/main" id="{89804A69-28E4-5FEC-ACB4-C43F8EB1D794}"/>
              </a:ext>
            </a:extLst>
          </p:cNvPr>
          <p:cNvSpPr/>
          <p:nvPr/>
        </p:nvSpPr>
        <p:spPr>
          <a:xfrm>
            <a:off x="7486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pic>
        <p:nvPicPr>
          <p:cNvPr id="116" name="Object 24" descr="preencoded.png">
            <a:extLst>
              <a:ext uri="{FF2B5EF4-FFF2-40B4-BE49-F238E27FC236}">
                <a16:creationId xmlns:a16="http://schemas.microsoft.com/office/drawing/2014/main" id="{03DB90EA-5024-20B6-5BC4-21B8F0020812}"/>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409700" y="4448175"/>
            <a:ext cx="1304925" cy="18288"/>
          </a:xfrm>
          <a:prstGeom prst="rect">
            <a:avLst/>
          </a:prstGeom>
        </p:spPr>
      </p:pic>
      <p:sp>
        <p:nvSpPr>
          <p:cNvPr id="117" name="Object96">
            <a:extLst>
              <a:ext uri="{FF2B5EF4-FFF2-40B4-BE49-F238E27FC236}">
                <a16:creationId xmlns:a16="http://schemas.microsoft.com/office/drawing/2014/main" id="{2610947A-0BB2-1F27-B1E3-C5E6B2D6EF68}"/>
              </a:ext>
            </a:extLst>
          </p:cNvPr>
          <p:cNvSpPr/>
          <p:nvPr/>
        </p:nvSpPr>
        <p:spPr>
          <a:xfrm>
            <a:off x="714375" y="421957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女性</a:t>
            </a:r>
            <a:endParaRPr lang="en-US" sz="1800" dirty="0"/>
          </a:p>
        </p:txBody>
      </p:sp>
      <p:sp>
        <p:nvSpPr>
          <p:cNvPr id="118" name="Object97">
            <a:extLst>
              <a:ext uri="{FF2B5EF4-FFF2-40B4-BE49-F238E27FC236}">
                <a16:creationId xmlns:a16="http://schemas.microsoft.com/office/drawing/2014/main" id="{FEBD1439-11E1-E933-6BA6-79A0A4F2852C}"/>
              </a:ext>
            </a:extLst>
          </p:cNvPr>
          <p:cNvSpPr/>
          <p:nvPr/>
        </p:nvSpPr>
        <p:spPr>
          <a:xfrm>
            <a:off x="704850"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35.8</a:t>
            </a:r>
            <a:endParaRPr lang="en-US" sz="4425" dirty="0"/>
          </a:p>
        </p:txBody>
      </p:sp>
      <p:sp>
        <p:nvSpPr>
          <p:cNvPr id="119" name="Object98">
            <a:extLst>
              <a:ext uri="{FF2B5EF4-FFF2-40B4-BE49-F238E27FC236}">
                <a16:creationId xmlns:a16="http://schemas.microsoft.com/office/drawing/2014/main" id="{B14D67EB-93E4-4C22-EA1D-5CEFC9B853CF}"/>
              </a:ext>
            </a:extLst>
          </p:cNvPr>
          <p:cNvSpPr/>
          <p:nvPr/>
        </p:nvSpPr>
        <p:spPr>
          <a:xfrm>
            <a:off x="2047875"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graphicFrame>
        <p:nvGraphicFramePr>
          <p:cNvPr id="121" name="グラフ 120">
            <a:extLst>
              <a:ext uri="{FF2B5EF4-FFF2-40B4-BE49-F238E27FC236}">
                <a16:creationId xmlns:a16="http://schemas.microsoft.com/office/drawing/2014/main" id="{6BC6B0AF-0BDC-2454-55C0-E58E7078D7C6}"/>
              </a:ext>
            </a:extLst>
          </p:cNvPr>
          <p:cNvGraphicFramePr/>
          <p:nvPr>
            <p:extLst>
              <p:ext uri="{D42A27DB-BD31-4B8C-83A1-F6EECF244321}">
                <p14:modId xmlns:p14="http://schemas.microsoft.com/office/powerpoint/2010/main" val="2297971209"/>
              </p:ext>
            </p:extLst>
          </p:nvPr>
        </p:nvGraphicFramePr>
        <p:xfrm>
          <a:off x="11732098" y="2652395"/>
          <a:ext cx="4512133" cy="3998489"/>
        </p:xfrm>
        <a:graphic>
          <a:graphicData uri="http://schemas.openxmlformats.org/drawingml/2006/chart">
            <c:chart xmlns:c="http://schemas.openxmlformats.org/drawingml/2006/chart" xmlns:r="http://schemas.openxmlformats.org/officeDocument/2006/relationships" r:id="rId24"/>
          </a:graphicData>
        </a:graphic>
      </p:graphicFrame>
      <p:pic>
        <p:nvPicPr>
          <p:cNvPr id="122" name="Object 19" descr="preencoded.png">
            <a:extLst>
              <a:ext uri="{FF2B5EF4-FFF2-40B4-BE49-F238E27FC236}">
                <a16:creationId xmlns:a16="http://schemas.microsoft.com/office/drawing/2014/main" id="{51ED9FD7-4C13-B449-B002-594ED6B613E1}"/>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4859000" y="2867025"/>
            <a:ext cx="670713" cy="483649"/>
          </a:xfrm>
          <a:prstGeom prst="rect">
            <a:avLst/>
          </a:prstGeom>
        </p:spPr>
      </p:pic>
      <p:pic>
        <p:nvPicPr>
          <p:cNvPr id="123" name="Object 21" descr="preencoded.png">
            <a:extLst>
              <a:ext uri="{FF2B5EF4-FFF2-40B4-BE49-F238E27FC236}">
                <a16:creationId xmlns:a16="http://schemas.microsoft.com/office/drawing/2014/main" id="{A5E901B1-E187-5C53-F366-7FBD573AC4F1}"/>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5468600" y="5038725"/>
            <a:ext cx="414338" cy="18288"/>
          </a:xfrm>
          <a:prstGeom prst="rect">
            <a:avLst/>
          </a:prstGeom>
        </p:spPr>
      </p:pic>
      <p:pic>
        <p:nvPicPr>
          <p:cNvPr id="124" name="Object 22" descr="preencoded.png">
            <a:extLst>
              <a:ext uri="{FF2B5EF4-FFF2-40B4-BE49-F238E27FC236}">
                <a16:creationId xmlns:a16="http://schemas.microsoft.com/office/drawing/2014/main" id="{6462DC63-9CC1-38FB-8E85-9269476B5748}"/>
              </a:ext>
            </a:extLst>
          </p:cNvPr>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11972925" y="5686425"/>
            <a:ext cx="708273" cy="146183"/>
          </a:xfrm>
          <a:prstGeom prst="rect">
            <a:avLst/>
          </a:prstGeom>
        </p:spPr>
      </p:pic>
      <p:pic>
        <p:nvPicPr>
          <p:cNvPr id="125" name="Object 23" descr="preencoded.png">
            <a:extLst>
              <a:ext uri="{FF2B5EF4-FFF2-40B4-BE49-F238E27FC236}">
                <a16:creationId xmlns:a16="http://schemas.microsoft.com/office/drawing/2014/main" id="{627E7F3D-26C9-5198-01D4-0B0CE977223E}"/>
              </a:ext>
            </a:extLst>
          </p:cNvPr>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63300" y="4448175"/>
            <a:ext cx="1152525" cy="18288"/>
          </a:xfrm>
          <a:prstGeom prst="rect">
            <a:avLst/>
          </a:prstGeom>
        </p:spPr>
      </p:pic>
      <p:pic>
        <p:nvPicPr>
          <p:cNvPr id="126" name="Object 25" descr="preencoded.png">
            <a:extLst>
              <a:ext uri="{FF2B5EF4-FFF2-40B4-BE49-F238E27FC236}">
                <a16:creationId xmlns:a16="http://schemas.microsoft.com/office/drawing/2014/main" id="{15465AE6-B6F2-C3F3-6379-2544F96D7184}"/>
              </a:ext>
            </a:extLst>
          </p:cNvPr>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2077700" y="2857500"/>
            <a:ext cx="922344" cy="460747"/>
          </a:xfrm>
          <a:prstGeom prst="rect">
            <a:avLst/>
          </a:prstGeom>
        </p:spPr>
      </p:pic>
      <p:sp>
        <p:nvSpPr>
          <p:cNvPr id="127" name="Object78">
            <a:extLst>
              <a:ext uri="{FF2B5EF4-FFF2-40B4-BE49-F238E27FC236}">
                <a16:creationId xmlns:a16="http://schemas.microsoft.com/office/drawing/2014/main" id="{3E866E2C-0B76-065F-99BC-C362404A69EC}"/>
              </a:ext>
            </a:extLst>
          </p:cNvPr>
          <p:cNvSpPr/>
          <p:nvPr/>
        </p:nvSpPr>
        <p:spPr>
          <a:xfrm>
            <a:off x="15725775" y="26384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20代</a:t>
            </a:r>
            <a:endParaRPr lang="en-US" sz="1800" dirty="0"/>
          </a:p>
        </p:txBody>
      </p:sp>
      <p:sp>
        <p:nvSpPr>
          <p:cNvPr id="128" name="Object79">
            <a:extLst>
              <a:ext uri="{FF2B5EF4-FFF2-40B4-BE49-F238E27FC236}">
                <a16:creationId xmlns:a16="http://schemas.microsoft.com/office/drawing/2014/main" id="{2ACAE38B-A5F2-E3A3-7215-463FD7B26D76}"/>
              </a:ext>
            </a:extLst>
          </p:cNvPr>
          <p:cNvSpPr/>
          <p:nvPr/>
        </p:nvSpPr>
        <p:spPr>
          <a:xfrm>
            <a:off x="15668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25.1</a:t>
            </a:r>
            <a:endParaRPr lang="en-US" sz="4425" dirty="0"/>
          </a:p>
        </p:txBody>
      </p:sp>
      <p:sp>
        <p:nvSpPr>
          <p:cNvPr id="129" name="Object80">
            <a:extLst>
              <a:ext uri="{FF2B5EF4-FFF2-40B4-BE49-F238E27FC236}">
                <a16:creationId xmlns:a16="http://schemas.microsoft.com/office/drawing/2014/main" id="{3E6643D4-1079-7C82-3C63-698B9739D1BA}"/>
              </a:ext>
            </a:extLst>
          </p:cNvPr>
          <p:cNvSpPr/>
          <p:nvPr/>
        </p:nvSpPr>
        <p:spPr>
          <a:xfrm>
            <a:off x="17011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0" name="Object81">
            <a:extLst>
              <a:ext uri="{FF2B5EF4-FFF2-40B4-BE49-F238E27FC236}">
                <a16:creationId xmlns:a16="http://schemas.microsoft.com/office/drawing/2014/main" id="{5A4E4419-AB9E-701F-35FB-0DFD75156427}"/>
              </a:ext>
            </a:extLst>
          </p:cNvPr>
          <p:cNvSpPr/>
          <p:nvPr/>
        </p:nvSpPr>
        <p:spPr>
          <a:xfrm>
            <a:off x="16021050" y="48101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30代</a:t>
            </a:r>
            <a:endParaRPr lang="en-US" sz="1800" dirty="0"/>
          </a:p>
        </p:txBody>
      </p:sp>
      <p:sp>
        <p:nvSpPr>
          <p:cNvPr id="131" name="Object82">
            <a:extLst>
              <a:ext uri="{FF2B5EF4-FFF2-40B4-BE49-F238E27FC236}">
                <a16:creationId xmlns:a16="http://schemas.microsoft.com/office/drawing/2014/main" id="{CF0B3E7B-C3BE-EA78-2A3F-5A4638F65670}"/>
              </a:ext>
            </a:extLst>
          </p:cNvPr>
          <p:cNvSpPr/>
          <p:nvPr/>
        </p:nvSpPr>
        <p:spPr>
          <a:xfrm>
            <a:off x="16011525" y="51435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22.7</a:t>
            </a:r>
            <a:endParaRPr lang="en-US" sz="4425" dirty="0"/>
          </a:p>
        </p:txBody>
      </p:sp>
      <p:sp>
        <p:nvSpPr>
          <p:cNvPr id="132" name="Object83">
            <a:extLst>
              <a:ext uri="{FF2B5EF4-FFF2-40B4-BE49-F238E27FC236}">
                <a16:creationId xmlns:a16="http://schemas.microsoft.com/office/drawing/2014/main" id="{2DA4A29A-8A7C-C956-5A3C-A60299870C16}"/>
              </a:ext>
            </a:extLst>
          </p:cNvPr>
          <p:cNvSpPr/>
          <p:nvPr/>
        </p:nvSpPr>
        <p:spPr>
          <a:xfrm>
            <a:off x="17354550" y="53816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3" name="Object84">
            <a:extLst>
              <a:ext uri="{FF2B5EF4-FFF2-40B4-BE49-F238E27FC236}">
                <a16:creationId xmlns:a16="http://schemas.microsoft.com/office/drawing/2014/main" id="{0734CA76-C313-432A-E251-EFC3DA079911}"/>
              </a:ext>
            </a:extLst>
          </p:cNvPr>
          <p:cNvSpPr/>
          <p:nvPr/>
        </p:nvSpPr>
        <p:spPr>
          <a:xfrm>
            <a:off x="10715625" y="2647950"/>
            <a:ext cx="105727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60代以上</a:t>
            </a:r>
            <a:endParaRPr lang="en-US" sz="1800" dirty="0"/>
          </a:p>
        </p:txBody>
      </p:sp>
      <p:sp>
        <p:nvSpPr>
          <p:cNvPr id="134" name="Object85">
            <a:extLst>
              <a:ext uri="{FF2B5EF4-FFF2-40B4-BE49-F238E27FC236}">
                <a16:creationId xmlns:a16="http://schemas.microsoft.com/office/drawing/2014/main" id="{4E15C53F-ECEA-9E8C-C1CE-3F6CFE09CA90}"/>
              </a:ext>
            </a:extLst>
          </p:cNvPr>
          <p:cNvSpPr/>
          <p:nvPr/>
        </p:nvSpPr>
        <p:spPr>
          <a:xfrm>
            <a:off x="10706100" y="29813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12.6</a:t>
            </a:r>
            <a:endParaRPr lang="en-US" sz="4425" dirty="0"/>
          </a:p>
        </p:txBody>
      </p:sp>
      <p:sp>
        <p:nvSpPr>
          <p:cNvPr id="135" name="Object86">
            <a:extLst>
              <a:ext uri="{FF2B5EF4-FFF2-40B4-BE49-F238E27FC236}">
                <a16:creationId xmlns:a16="http://schemas.microsoft.com/office/drawing/2014/main" id="{957C6002-55D0-0ED6-E6E4-D9AC9E9206B1}"/>
              </a:ext>
            </a:extLst>
          </p:cNvPr>
          <p:cNvSpPr/>
          <p:nvPr/>
        </p:nvSpPr>
        <p:spPr>
          <a:xfrm>
            <a:off x="12049125" y="32194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6" name="Object87">
            <a:extLst>
              <a:ext uri="{FF2B5EF4-FFF2-40B4-BE49-F238E27FC236}">
                <a16:creationId xmlns:a16="http://schemas.microsoft.com/office/drawing/2014/main" id="{326888AA-C5C5-4A8E-ACBF-591113EFF0A5}"/>
              </a:ext>
            </a:extLst>
          </p:cNvPr>
          <p:cNvSpPr/>
          <p:nvPr/>
        </p:nvSpPr>
        <p:spPr>
          <a:xfrm>
            <a:off x="11477625" y="5848350"/>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40代</a:t>
            </a:r>
            <a:endParaRPr lang="en-US" sz="1800" dirty="0"/>
          </a:p>
        </p:txBody>
      </p:sp>
      <p:sp>
        <p:nvSpPr>
          <p:cNvPr id="137" name="Object88">
            <a:extLst>
              <a:ext uri="{FF2B5EF4-FFF2-40B4-BE49-F238E27FC236}">
                <a16:creationId xmlns:a16="http://schemas.microsoft.com/office/drawing/2014/main" id="{059C0DEE-207C-C16F-E83F-90837EF7B746}"/>
              </a:ext>
            </a:extLst>
          </p:cNvPr>
          <p:cNvSpPr/>
          <p:nvPr/>
        </p:nvSpPr>
        <p:spPr>
          <a:xfrm>
            <a:off x="11449050" y="61817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22.9</a:t>
            </a:r>
            <a:endParaRPr lang="en-US" sz="4425" dirty="0"/>
          </a:p>
        </p:txBody>
      </p:sp>
      <p:sp>
        <p:nvSpPr>
          <p:cNvPr id="138" name="Object89">
            <a:extLst>
              <a:ext uri="{FF2B5EF4-FFF2-40B4-BE49-F238E27FC236}">
                <a16:creationId xmlns:a16="http://schemas.microsoft.com/office/drawing/2014/main" id="{CAEDC91A-1FCD-F49D-8CA8-A9A27F4F3AFD}"/>
              </a:ext>
            </a:extLst>
          </p:cNvPr>
          <p:cNvSpPr/>
          <p:nvPr/>
        </p:nvSpPr>
        <p:spPr>
          <a:xfrm>
            <a:off x="12792075" y="64198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9" name="Object90">
            <a:extLst>
              <a:ext uri="{FF2B5EF4-FFF2-40B4-BE49-F238E27FC236}">
                <a16:creationId xmlns:a16="http://schemas.microsoft.com/office/drawing/2014/main" id="{E2A4B440-0246-3AE1-BF50-9774A5CD6344}"/>
              </a:ext>
            </a:extLst>
          </p:cNvPr>
          <p:cNvSpPr/>
          <p:nvPr/>
        </p:nvSpPr>
        <p:spPr>
          <a:xfrm>
            <a:off x="10401300" y="421957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50代</a:t>
            </a:r>
            <a:endParaRPr lang="en-US" sz="1800" dirty="0"/>
          </a:p>
        </p:txBody>
      </p:sp>
      <p:sp>
        <p:nvSpPr>
          <p:cNvPr id="140" name="Object91">
            <a:extLst>
              <a:ext uri="{FF2B5EF4-FFF2-40B4-BE49-F238E27FC236}">
                <a16:creationId xmlns:a16="http://schemas.microsoft.com/office/drawing/2014/main" id="{AB9515B9-B426-68BF-83B6-4FC6579E5945}"/>
              </a:ext>
            </a:extLst>
          </p:cNvPr>
          <p:cNvSpPr/>
          <p:nvPr/>
        </p:nvSpPr>
        <p:spPr>
          <a:xfrm>
            <a:off x="10391775"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16.8</a:t>
            </a:r>
            <a:endParaRPr lang="en-US" sz="4425" dirty="0"/>
          </a:p>
        </p:txBody>
      </p:sp>
      <p:sp>
        <p:nvSpPr>
          <p:cNvPr id="141" name="Object92">
            <a:extLst>
              <a:ext uri="{FF2B5EF4-FFF2-40B4-BE49-F238E27FC236}">
                <a16:creationId xmlns:a16="http://schemas.microsoft.com/office/drawing/2014/main" id="{5C8C0941-B9BE-A901-058F-6770DDDCA253}"/>
              </a:ext>
            </a:extLst>
          </p:cNvPr>
          <p:cNvSpPr/>
          <p:nvPr/>
        </p:nvSpPr>
        <p:spPr>
          <a:xfrm>
            <a:off x="11734800"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29">
    <p:bg>
      <p:bgPr>
        <a:solidFill>
          <a:srgbClr val="02022E"/>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52950" y="1485900"/>
            <a:ext cx="28575" cy="6987521"/>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124950" y="1562100"/>
            <a:ext cx="28575" cy="6987521"/>
          </a:xfrm>
          <a:prstGeom prst="rect">
            <a:avLst/>
          </a:prstGeom>
        </p:spPr>
      </p:pic>
      <p:pic>
        <p:nvPicPr>
          <p:cNvPr id="6" name="Object 5"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3696950" y="1562100"/>
            <a:ext cx="28575" cy="6987521"/>
          </a:xfrm>
          <a:prstGeom prst="rect">
            <a:avLst/>
          </a:prstGeom>
        </p:spPr>
      </p:pic>
      <p:pic>
        <p:nvPicPr>
          <p:cNvPr id="7" name="Object 6"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390525" y="4829175"/>
            <a:ext cx="17511713" cy="28575"/>
          </a:xfrm>
          <a:prstGeom prst="rect">
            <a:avLst/>
          </a:prstGeom>
        </p:spPr>
      </p:pic>
      <p:pic>
        <p:nvPicPr>
          <p:cNvPr id="8" name="Object 7"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5754350" y="1238250"/>
            <a:ext cx="475115" cy="638189"/>
          </a:xfrm>
          <a:prstGeom prst="rect">
            <a:avLst/>
          </a:prstGeom>
        </p:spPr>
      </p:pic>
      <p:pic>
        <p:nvPicPr>
          <p:cNvPr id="9" name="Object 8"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847850" y="5495925"/>
            <a:ext cx="882439" cy="388595"/>
          </a:xfrm>
          <a:prstGeom prst="rect">
            <a:avLst/>
          </a:prstGeom>
        </p:spPr>
      </p:pic>
      <p:pic>
        <p:nvPicPr>
          <p:cNvPr id="10" name="Object 9"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5659100" y="5172075"/>
            <a:ext cx="879630" cy="6477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2276475" y="1647825"/>
            <a:ext cx="9525" cy="121234"/>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2276475" y="1571625"/>
            <a:ext cx="9525" cy="85725"/>
          </a:xfrm>
          <a:prstGeom prst="rect">
            <a:avLst/>
          </a:prstGeom>
        </p:spPr>
      </p:pic>
      <p:pic>
        <p:nvPicPr>
          <p:cNvPr id="13" name="Object 12"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2228850" y="1704975"/>
            <a:ext cx="121239" cy="18288"/>
          </a:xfrm>
          <a:prstGeom prst="rect">
            <a:avLst/>
          </a:prstGeom>
        </p:spPr>
      </p:pic>
      <p:pic>
        <p:nvPicPr>
          <p:cNvPr id="14" name="Object 13"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2238375" y="1533525"/>
            <a:ext cx="85725" cy="18288"/>
          </a:xfrm>
          <a:prstGeom prst="rect">
            <a:avLst/>
          </a:prstGeom>
        </p:spPr>
      </p:pic>
      <p:pic>
        <p:nvPicPr>
          <p:cNvPr id="15" name="Object 14"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2247900" y="1752600"/>
            <a:ext cx="85725" cy="38100"/>
          </a:xfrm>
          <a:prstGeom prst="rect">
            <a:avLst/>
          </a:prstGeom>
        </p:spPr>
      </p:pic>
      <p:pic>
        <p:nvPicPr>
          <p:cNvPr id="16" name="Object 15"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2143125" y="1323975"/>
            <a:ext cx="419100" cy="611303"/>
          </a:xfrm>
          <a:prstGeom prst="rect">
            <a:avLst/>
          </a:prstGeom>
        </p:spPr>
      </p:pic>
      <p:pic>
        <p:nvPicPr>
          <p:cNvPr id="17" name="Object 16" descr="preencoded.png"/>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6591300" y="5286375"/>
            <a:ext cx="531223" cy="581025"/>
          </a:xfrm>
          <a:prstGeom prst="rect">
            <a:avLst/>
          </a:prstGeom>
        </p:spPr>
      </p:pic>
      <p:pic>
        <p:nvPicPr>
          <p:cNvPr id="18" name="Object 17"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06150" y="5305425"/>
            <a:ext cx="647719" cy="496211"/>
          </a:xfrm>
          <a:prstGeom prst="rect">
            <a:avLst/>
          </a:prstGeom>
        </p:spPr>
      </p:pic>
      <p:pic>
        <p:nvPicPr>
          <p:cNvPr id="19" name="Object 18" descr="preencoded.png"/>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1210925" y="1276350"/>
            <a:ext cx="523875" cy="637102"/>
          </a:xfrm>
          <a:prstGeom prst="rect">
            <a:avLst/>
          </a:prstGeom>
        </p:spPr>
      </p:pic>
      <p:pic>
        <p:nvPicPr>
          <p:cNvPr id="20" name="Object 19" descr="preencoded.png"/>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rcRect/>
          <a:stretch/>
        </p:blipFill>
        <p:spPr>
          <a:xfrm>
            <a:off x="6572250" y="1276350"/>
            <a:ext cx="672015" cy="657225"/>
          </a:xfrm>
          <a:prstGeom prst="rect">
            <a:avLst/>
          </a:prstGeom>
        </p:spPr>
      </p:pic>
      <p:sp>
        <p:nvSpPr>
          <p:cNvPr id="32" name="Object31"/>
          <p:cNvSpPr/>
          <p:nvPr/>
        </p:nvSpPr>
        <p:spPr>
          <a:xfrm>
            <a:off x="10096500" y="5991225"/>
            <a:ext cx="272415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特定保健用食品を
購入</a:t>
            </a:r>
            <a:endParaRPr lang="en-US" sz="2400" dirty="0">
              <a:latin typeface="Noto Serif JP" panose="02020400000000000000" pitchFamily="18" charset="-128"/>
              <a:ea typeface="Noto Serif JP" panose="02020400000000000000" pitchFamily="18" charset="-128"/>
            </a:endParaRPr>
          </a:p>
        </p:txBody>
      </p:sp>
      <p:sp>
        <p:nvSpPr>
          <p:cNvPr id="33" name="Object32"/>
          <p:cNvSpPr/>
          <p:nvPr/>
        </p:nvSpPr>
        <p:spPr>
          <a:xfrm>
            <a:off x="10601325"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飲酒機会が
多い</a:t>
            </a:r>
            <a:endParaRPr lang="en-US" sz="2400" dirty="0">
              <a:latin typeface="Noto Serif JP" panose="02020400000000000000" pitchFamily="18" charset="-128"/>
              <a:ea typeface="Noto Serif JP" panose="02020400000000000000" pitchFamily="18" charset="-128"/>
            </a:endParaRPr>
          </a:p>
        </p:txBody>
      </p:sp>
      <p:sp>
        <p:nvSpPr>
          <p:cNvPr id="34" name="Object33"/>
          <p:cNvSpPr/>
          <p:nvPr/>
        </p:nvSpPr>
        <p:spPr>
          <a:xfrm>
            <a:off x="1048702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30.9</a:t>
            </a:r>
            <a:endParaRPr lang="en-US" sz="5550" dirty="0">
              <a:latin typeface="Noto Serif JP" panose="02020400000000000000" pitchFamily="18" charset="-128"/>
              <a:ea typeface="Noto Serif JP" panose="02020400000000000000" pitchFamily="18" charset="-128"/>
            </a:endParaRPr>
          </a:p>
        </p:txBody>
      </p:sp>
      <p:sp>
        <p:nvSpPr>
          <p:cNvPr id="35" name="Object34"/>
          <p:cNvSpPr/>
          <p:nvPr/>
        </p:nvSpPr>
        <p:spPr>
          <a:xfrm>
            <a:off x="1217295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6" name="Object35"/>
          <p:cNvSpPr/>
          <p:nvPr/>
        </p:nvSpPr>
        <p:spPr>
          <a:xfrm>
            <a:off x="10439400"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45.2</a:t>
            </a:r>
            <a:endParaRPr lang="en-US" sz="5550" dirty="0">
              <a:latin typeface="Noto Serif JP" panose="02020400000000000000" pitchFamily="18" charset="-128"/>
              <a:ea typeface="Noto Serif JP" panose="02020400000000000000" pitchFamily="18" charset="-128"/>
            </a:endParaRPr>
          </a:p>
        </p:txBody>
      </p:sp>
      <p:sp>
        <p:nvSpPr>
          <p:cNvPr id="37" name="Object36"/>
          <p:cNvSpPr/>
          <p:nvPr/>
        </p:nvSpPr>
        <p:spPr>
          <a:xfrm>
            <a:off x="12125325"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8" name="Object37"/>
          <p:cNvSpPr/>
          <p:nvPr/>
        </p:nvSpPr>
        <p:spPr>
          <a:xfrm>
            <a:off x="10429875" y="801052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39" name="Object38"/>
          <p:cNvSpPr/>
          <p:nvPr/>
        </p:nvSpPr>
        <p:spPr>
          <a:xfrm>
            <a:off x="11820525" y="799147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3.2</a:t>
            </a:r>
            <a:endParaRPr lang="en-US" sz="2100" dirty="0">
              <a:latin typeface="Noto Serif JP" panose="02020400000000000000" pitchFamily="18" charset="-128"/>
              <a:ea typeface="Noto Serif JP" panose="02020400000000000000" pitchFamily="18" charset="-128"/>
            </a:endParaRPr>
          </a:p>
        </p:txBody>
      </p:sp>
      <p:sp>
        <p:nvSpPr>
          <p:cNvPr id="40" name="Object39"/>
          <p:cNvSpPr/>
          <p:nvPr/>
        </p:nvSpPr>
        <p:spPr>
          <a:xfrm>
            <a:off x="12287250" y="808672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1" name="Object40"/>
          <p:cNvSpPr/>
          <p:nvPr/>
        </p:nvSpPr>
        <p:spPr>
          <a:xfrm>
            <a:off x="103727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42" name="Object41"/>
          <p:cNvSpPr/>
          <p:nvPr/>
        </p:nvSpPr>
        <p:spPr>
          <a:xfrm>
            <a:off x="117633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11.9</a:t>
            </a:r>
            <a:endParaRPr lang="en-US" sz="2100" dirty="0">
              <a:latin typeface="Noto Serif JP" panose="02020400000000000000" pitchFamily="18" charset="-128"/>
              <a:ea typeface="Noto Serif JP" panose="02020400000000000000" pitchFamily="18" charset="-128"/>
            </a:endParaRPr>
          </a:p>
        </p:txBody>
      </p:sp>
      <p:sp>
        <p:nvSpPr>
          <p:cNvPr id="43" name="Object42"/>
          <p:cNvSpPr/>
          <p:nvPr/>
        </p:nvSpPr>
        <p:spPr>
          <a:xfrm>
            <a:off x="124015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4" name="Object43"/>
          <p:cNvSpPr/>
          <p:nvPr/>
        </p:nvSpPr>
        <p:spPr>
          <a:xfrm>
            <a:off x="5000625" y="5981700"/>
            <a:ext cx="373380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マンション・一戸建ての
購入意向</a:t>
            </a:r>
            <a:endParaRPr lang="en-US" sz="2400" dirty="0">
              <a:latin typeface="Noto Serif JP" panose="02020400000000000000" pitchFamily="18" charset="-128"/>
              <a:ea typeface="Noto Serif JP" panose="02020400000000000000" pitchFamily="18" charset="-128"/>
            </a:endParaRPr>
          </a:p>
        </p:txBody>
      </p:sp>
      <p:sp>
        <p:nvSpPr>
          <p:cNvPr id="45" name="Object44"/>
          <p:cNvSpPr/>
          <p:nvPr/>
        </p:nvSpPr>
        <p:spPr>
          <a:xfrm>
            <a:off x="14973300" y="2105025"/>
            <a:ext cx="20478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化粧品に
お金をかける</a:t>
            </a:r>
            <a:endParaRPr lang="en-US" sz="2400" dirty="0">
              <a:latin typeface="Noto Serif JP" panose="02020400000000000000" pitchFamily="18" charset="-128"/>
              <a:ea typeface="Noto Serif JP" panose="02020400000000000000" pitchFamily="18" charset="-128"/>
            </a:endParaRPr>
          </a:p>
        </p:txBody>
      </p:sp>
      <p:sp>
        <p:nvSpPr>
          <p:cNvPr id="46" name="Object45"/>
          <p:cNvSpPr/>
          <p:nvPr/>
        </p:nvSpPr>
        <p:spPr>
          <a:xfrm>
            <a:off x="1438275" y="6029325"/>
            <a:ext cx="1704975" cy="43815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外車を保有</a:t>
            </a:r>
            <a:endParaRPr lang="en-US" sz="2400" dirty="0">
              <a:latin typeface="Noto Serif JP" panose="02020400000000000000" pitchFamily="18" charset="-128"/>
              <a:ea typeface="Noto Serif JP" panose="02020400000000000000" pitchFamily="18" charset="-128"/>
            </a:endParaRPr>
          </a:p>
        </p:txBody>
      </p:sp>
      <p:sp>
        <p:nvSpPr>
          <p:cNvPr id="47" name="Object46"/>
          <p:cNvSpPr/>
          <p:nvPr/>
        </p:nvSpPr>
        <p:spPr>
          <a:xfrm>
            <a:off x="5867400"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27.0</a:t>
            </a:r>
            <a:endParaRPr lang="en-US" sz="5550" dirty="0">
              <a:latin typeface="Noto Serif JP" panose="02020400000000000000" pitchFamily="18" charset="-128"/>
              <a:ea typeface="Noto Serif JP" panose="02020400000000000000" pitchFamily="18" charset="-128"/>
            </a:endParaRPr>
          </a:p>
        </p:txBody>
      </p:sp>
      <p:sp>
        <p:nvSpPr>
          <p:cNvPr id="48" name="Object47"/>
          <p:cNvSpPr/>
          <p:nvPr/>
        </p:nvSpPr>
        <p:spPr>
          <a:xfrm>
            <a:off x="7553325"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49" name="Object48"/>
          <p:cNvSpPr/>
          <p:nvPr/>
        </p:nvSpPr>
        <p:spPr>
          <a:xfrm>
            <a:off x="150018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22.7</a:t>
            </a:r>
            <a:endParaRPr lang="en-US" sz="5550" dirty="0">
              <a:latin typeface="Noto Serif JP" panose="02020400000000000000" pitchFamily="18" charset="-128"/>
              <a:ea typeface="Noto Serif JP" panose="02020400000000000000" pitchFamily="18" charset="-128"/>
            </a:endParaRPr>
          </a:p>
        </p:txBody>
      </p:sp>
      <p:sp>
        <p:nvSpPr>
          <p:cNvPr id="50" name="Object49"/>
          <p:cNvSpPr/>
          <p:nvPr/>
        </p:nvSpPr>
        <p:spPr>
          <a:xfrm>
            <a:off x="166878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1" name="Object50"/>
          <p:cNvSpPr/>
          <p:nvPr/>
        </p:nvSpPr>
        <p:spPr>
          <a:xfrm>
            <a:off x="1295400" y="6905625"/>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11.5</a:t>
            </a:r>
            <a:endParaRPr lang="en-US" sz="5550" dirty="0">
              <a:latin typeface="Noto Serif JP" panose="02020400000000000000" pitchFamily="18" charset="-128"/>
              <a:ea typeface="Noto Serif JP" panose="02020400000000000000" pitchFamily="18" charset="-128"/>
            </a:endParaRPr>
          </a:p>
        </p:txBody>
      </p:sp>
      <p:sp>
        <p:nvSpPr>
          <p:cNvPr id="52" name="Object51"/>
          <p:cNvSpPr/>
          <p:nvPr/>
        </p:nvSpPr>
        <p:spPr>
          <a:xfrm>
            <a:off x="2981325" y="72485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3" name="Object52"/>
          <p:cNvSpPr/>
          <p:nvPr/>
        </p:nvSpPr>
        <p:spPr>
          <a:xfrm>
            <a:off x="58102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4" name="Object53"/>
          <p:cNvSpPr/>
          <p:nvPr/>
        </p:nvSpPr>
        <p:spPr>
          <a:xfrm>
            <a:off x="72009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4.8</a:t>
            </a:r>
            <a:endParaRPr lang="en-US" sz="2100" dirty="0">
              <a:latin typeface="Noto Serif JP" panose="02020400000000000000" pitchFamily="18" charset="-128"/>
              <a:ea typeface="Noto Serif JP" panose="02020400000000000000" pitchFamily="18" charset="-128"/>
            </a:endParaRPr>
          </a:p>
        </p:txBody>
      </p:sp>
      <p:sp>
        <p:nvSpPr>
          <p:cNvPr id="55" name="Object54"/>
          <p:cNvSpPr/>
          <p:nvPr/>
        </p:nvSpPr>
        <p:spPr>
          <a:xfrm>
            <a:off x="76676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6" name="Object55"/>
          <p:cNvSpPr/>
          <p:nvPr/>
        </p:nvSpPr>
        <p:spPr>
          <a:xfrm>
            <a:off x="1499235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7" name="Object56"/>
          <p:cNvSpPr/>
          <p:nvPr/>
        </p:nvSpPr>
        <p:spPr>
          <a:xfrm>
            <a:off x="1638300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4.5</a:t>
            </a:r>
            <a:endParaRPr lang="en-US" sz="2100" dirty="0">
              <a:latin typeface="Noto Serif JP" panose="02020400000000000000" pitchFamily="18" charset="-128"/>
              <a:ea typeface="Noto Serif JP" panose="02020400000000000000" pitchFamily="18" charset="-128"/>
            </a:endParaRPr>
          </a:p>
        </p:txBody>
      </p:sp>
      <p:sp>
        <p:nvSpPr>
          <p:cNvPr id="58" name="Object57"/>
          <p:cNvSpPr/>
          <p:nvPr/>
        </p:nvSpPr>
        <p:spPr>
          <a:xfrm>
            <a:off x="1684972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9" name="Object58"/>
          <p:cNvSpPr/>
          <p:nvPr/>
        </p:nvSpPr>
        <p:spPr>
          <a:xfrm>
            <a:off x="1285875" y="795337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0" name="Object59"/>
          <p:cNvSpPr/>
          <p:nvPr/>
        </p:nvSpPr>
        <p:spPr>
          <a:xfrm>
            <a:off x="2676525" y="793432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1.0</a:t>
            </a:r>
            <a:endParaRPr lang="en-US" sz="2100" dirty="0">
              <a:latin typeface="Noto Serif JP" panose="02020400000000000000" pitchFamily="18" charset="-128"/>
              <a:ea typeface="Noto Serif JP" panose="02020400000000000000" pitchFamily="18" charset="-128"/>
            </a:endParaRPr>
          </a:p>
        </p:txBody>
      </p:sp>
      <p:sp>
        <p:nvSpPr>
          <p:cNvPr id="61" name="Object60"/>
          <p:cNvSpPr/>
          <p:nvPr/>
        </p:nvSpPr>
        <p:spPr>
          <a:xfrm>
            <a:off x="3143250" y="802957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2" name="Object61"/>
          <p:cNvSpPr/>
          <p:nvPr/>
        </p:nvSpPr>
        <p:spPr>
          <a:xfrm>
            <a:off x="14478000" y="5981700"/>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ハイブランド商品の
購入</a:t>
            </a:r>
            <a:endParaRPr lang="en-US" sz="2400" dirty="0">
              <a:latin typeface="Noto Serif JP" panose="02020400000000000000" pitchFamily="18" charset="-128"/>
              <a:ea typeface="Noto Serif JP" panose="02020400000000000000" pitchFamily="18" charset="-128"/>
            </a:endParaRPr>
          </a:p>
        </p:txBody>
      </p:sp>
      <p:sp>
        <p:nvSpPr>
          <p:cNvPr id="63" name="Object62"/>
          <p:cNvSpPr/>
          <p:nvPr/>
        </p:nvSpPr>
        <p:spPr>
          <a:xfrm>
            <a:off x="1500187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23.4</a:t>
            </a:r>
            <a:endParaRPr lang="en-US" sz="5550" dirty="0">
              <a:latin typeface="Noto Serif JP" panose="02020400000000000000" pitchFamily="18" charset="-128"/>
              <a:ea typeface="Noto Serif JP" panose="02020400000000000000" pitchFamily="18" charset="-128"/>
            </a:endParaRPr>
          </a:p>
        </p:txBody>
      </p:sp>
      <p:sp>
        <p:nvSpPr>
          <p:cNvPr id="64" name="Object63"/>
          <p:cNvSpPr/>
          <p:nvPr/>
        </p:nvSpPr>
        <p:spPr>
          <a:xfrm>
            <a:off x="1668780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65" name="Object64"/>
          <p:cNvSpPr/>
          <p:nvPr/>
        </p:nvSpPr>
        <p:spPr>
          <a:xfrm>
            <a:off x="149923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6" name="Object65"/>
          <p:cNvSpPr/>
          <p:nvPr/>
        </p:nvSpPr>
        <p:spPr>
          <a:xfrm>
            <a:off x="163830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2.9</a:t>
            </a:r>
            <a:endParaRPr lang="en-US" sz="2100" dirty="0">
              <a:latin typeface="Noto Serif JP" panose="02020400000000000000" pitchFamily="18" charset="-128"/>
              <a:ea typeface="Noto Serif JP" panose="02020400000000000000" pitchFamily="18" charset="-128"/>
            </a:endParaRPr>
          </a:p>
        </p:txBody>
      </p:sp>
      <p:sp>
        <p:nvSpPr>
          <p:cNvPr id="67" name="Object66"/>
          <p:cNvSpPr/>
          <p:nvPr/>
        </p:nvSpPr>
        <p:spPr>
          <a:xfrm>
            <a:off x="168497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8" name="Object67"/>
          <p:cNvSpPr/>
          <p:nvPr/>
        </p:nvSpPr>
        <p:spPr>
          <a:xfrm>
            <a:off x="1504950"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課長以上の
役職者</a:t>
            </a:r>
            <a:endParaRPr lang="en-US" sz="2400" dirty="0">
              <a:latin typeface="Noto Serif JP" panose="02020400000000000000" pitchFamily="18" charset="-128"/>
              <a:ea typeface="Noto Serif JP" panose="02020400000000000000" pitchFamily="18" charset="-128"/>
            </a:endParaRPr>
          </a:p>
        </p:txBody>
      </p:sp>
      <p:sp>
        <p:nvSpPr>
          <p:cNvPr id="69" name="Object68"/>
          <p:cNvSpPr/>
          <p:nvPr/>
        </p:nvSpPr>
        <p:spPr>
          <a:xfrm>
            <a:off x="13620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46.1</a:t>
            </a:r>
            <a:endParaRPr lang="en-US" sz="5550" dirty="0">
              <a:latin typeface="Noto Serif JP" panose="02020400000000000000" pitchFamily="18" charset="-128"/>
              <a:ea typeface="Noto Serif JP" panose="02020400000000000000" pitchFamily="18" charset="-128"/>
            </a:endParaRPr>
          </a:p>
        </p:txBody>
      </p:sp>
      <p:sp>
        <p:nvSpPr>
          <p:cNvPr id="70" name="Object69"/>
          <p:cNvSpPr/>
          <p:nvPr/>
        </p:nvSpPr>
        <p:spPr>
          <a:xfrm>
            <a:off x="30480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1" name="Object70"/>
          <p:cNvSpPr/>
          <p:nvPr/>
        </p:nvSpPr>
        <p:spPr>
          <a:xfrm>
            <a:off x="12668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2" name="Object71"/>
          <p:cNvSpPr/>
          <p:nvPr/>
        </p:nvSpPr>
        <p:spPr>
          <a:xfrm>
            <a:off x="26574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15.9</a:t>
            </a:r>
            <a:endParaRPr lang="en-US" sz="2100" dirty="0">
              <a:latin typeface="Noto Serif JP" panose="02020400000000000000" pitchFamily="18" charset="-128"/>
              <a:ea typeface="Noto Serif JP" panose="02020400000000000000" pitchFamily="18" charset="-128"/>
            </a:endParaRPr>
          </a:p>
        </p:txBody>
      </p:sp>
      <p:sp>
        <p:nvSpPr>
          <p:cNvPr id="73" name="Object72"/>
          <p:cNvSpPr/>
          <p:nvPr/>
        </p:nvSpPr>
        <p:spPr>
          <a:xfrm>
            <a:off x="32956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74" name="Object73"/>
          <p:cNvSpPr/>
          <p:nvPr/>
        </p:nvSpPr>
        <p:spPr>
          <a:xfrm>
            <a:off x="5391150" y="2105025"/>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ソフトウェア導入の
意思決定権あり</a:t>
            </a:r>
            <a:endParaRPr lang="en-US" sz="2400" dirty="0">
              <a:latin typeface="Noto Serif JP" panose="02020400000000000000" pitchFamily="18" charset="-128"/>
              <a:ea typeface="Noto Serif JP" panose="02020400000000000000" pitchFamily="18" charset="-128"/>
            </a:endParaRPr>
          </a:p>
        </p:txBody>
      </p:sp>
      <p:sp>
        <p:nvSpPr>
          <p:cNvPr id="75" name="Object74"/>
          <p:cNvSpPr/>
          <p:nvPr/>
        </p:nvSpPr>
        <p:spPr>
          <a:xfrm>
            <a:off x="591502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19.3</a:t>
            </a:r>
            <a:endParaRPr lang="en-US" sz="5550" dirty="0">
              <a:latin typeface="Noto Serif JP" panose="02020400000000000000" pitchFamily="18" charset="-128"/>
              <a:ea typeface="Noto Serif JP" panose="02020400000000000000" pitchFamily="18" charset="-128"/>
            </a:endParaRPr>
          </a:p>
        </p:txBody>
      </p:sp>
      <p:sp>
        <p:nvSpPr>
          <p:cNvPr id="76" name="Object75"/>
          <p:cNvSpPr/>
          <p:nvPr/>
        </p:nvSpPr>
        <p:spPr>
          <a:xfrm>
            <a:off x="7600950" y="34766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7" name="Object76"/>
          <p:cNvSpPr/>
          <p:nvPr/>
        </p:nvSpPr>
        <p:spPr>
          <a:xfrm>
            <a:off x="590550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8" name="Object77"/>
          <p:cNvSpPr/>
          <p:nvPr/>
        </p:nvSpPr>
        <p:spPr>
          <a:xfrm>
            <a:off x="729615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1.6</a:t>
            </a:r>
            <a:endParaRPr lang="en-US" sz="2100" dirty="0">
              <a:latin typeface="Noto Serif JP" panose="02020400000000000000" pitchFamily="18" charset="-128"/>
              <a:ea typeface="Noto Serif JP" panose="02020400000000000000" pitchFamily="18" charset="-128"/>
            </a:endParaRPr>
          </a:p>
        </p:txBody>
      </p:sp>
      <p:sp>
        <p:nvSpPr>
          <p:cNvPr id="79" name="Object78"/>
          <p:cNvSpPr/>
          <p:nvPr/>
        </p:nvSpPr>
        <p:spPr>
          <a:xfrm>
            <a:off x="776287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80" name="テキスト プレースホルダー 79">
            <a:extLst>
              <a:ext uri="{FF2B5EF4-FFF2-40B4-BE49-F238E27FC236}">
                <a16:creationId xmlns:a16="http://schemas.microsoft.com/office/drawing/2014/main" id="{539CE9F1-5B5B-06FC-1494-21A5C0167DD8}"/>
              </a:ext>
            </a:extLst>
          </p:cNvPr>
          <p:cNvSpPr>
            <a:spLocks noGrp="1"/>
          </p:cNvSpPr>
          <p:nvPr>
            <p:ph type="body" sz="quarter" idx="10"/>
          </p:nvPr>
        </p:nvSpPr>
        <p:spPr/>
        <p:txBody>
          <a:bodyPr/>
          <a:lstStyle/>
          <a:p>
            <a:pPr>
              <a:lnSpc>
                <a:spcPts val="3150"/>
              </a:lnSpc>
            </a:pPr>
            <a:r>
              <a:rPr lang="en-US" altLang="ja-JP" kern="0" spc="324" dirty="0">
                <a:latin typeface="Noto Serif JP Bold" pitchFamily="34" charset="0"/>
                <a:ea typeface="Noto Serif JP Bold" pitchFamily="34" charset="-122"/>
                <a:cs typeface="Noto Serif JP Bold" pitchFamily="34" charset="-120"/>
              </a:rPr>
              <a:t>タクシー利用者の特徴</a:t>
            </a:r>
            <a:endParaRPr lang="en-US" altLang="ja-JP" dirty="0"/>
          </a:p>
        </p:txBody>
      </p:sp>
      <p:sp>
        <p:nvSpPr>
          <p:cNvPr id="3" name="Object100">
            <a:extLst>
              <a:ext uri="{FF2B5EF4-FFF2-40B4-BE49-F238E27FC236}">
                <a16:creationId xmlns:a16="http://schemas.microsoft.com/office/drawing/2014/main" id="{3A547856-691F-5183-021F-9FBBB98112A8}"/>
              </a:ext>
            </a:extLst>
          </p:cNvPr>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dirty="0"/>
          </a:p>
          <a:p>
            <a:pPr algn="l">
              <a:lnSpc>
                <a:spcPct val="160000"/>
              </a:lnSpc>
            </a:pPr>
            <a:endParaRPr lang="en-US" sz="825" dirty="0"/>
          </a:p>
          <a:p>
            <a:pPr algn="l">
              <a:lnSpc>
                <a:spcPct val="160000"/>
              </a:lnSpc>
            </a:pPr>
            <a:endParaRPr lang="en-US" sz="825"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2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962560" y="5492539"/>
            <a:ext cx="2317961" cy="2317961"/>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4911930" y="5806875"/>
            <a:ext cx="438150" cy="438150"/>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819275" y="2752725"/>
            <a:ext cx="14420850" cy="33337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858737" y="5178755"/>
            <a:ext cx="2905125" cy="2905125"/>
          </a:xfrm>
          <a:prstGeom prst="rect">
            <a:avLst/>
          </a:prstGeom>
        </p:spPr>
      </p:pic>
      <p:pic>
        <p:nvPicPr>
          <p:cNvPr id="9" name="Object 8"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060885" y="5672416"/>
            <a:ext cx="514331" cy="514350"/>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767143" y="4056308"/>
            <a:ext cx="5150019" cy="5150019"/>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9925464" y="4612856"/>
            <a:ext cx="4036923" cy="4036923"/>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7055783" y="5266204"/>
            <a:ext cx="635887" cy="483539"/>
          </a:xfrm>
          <a:prstGeom prst="rect">
            <a:avLst/>
          </a:prstGeom>
        </p:spPr>
      </p:pic>
      <p:pic>
        <p:nvPicPr>
          <p:cNvPr id="15" name="Object 14"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1819275" y="2009775"/>
            <a:ext cx="14431621" cy="752502"/>
          </a:xfrm>
          <a:prstGeom prst="rect">
            <a:avLst/>
          </a:prstGeom>
        </p:spPr>
      </p:pic>
      <p:pic>
        <p:nvPicPr>
          <p:cNvPr id="16" name="Object 15"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295775" y="2028825"/>
            <a:ext cx="104775" cy="104775"/>
          </a:xfrm>
          <a:prstGeom prst="rect">
            <a:avLst/>
          </a:prstGeom>
        </p:spPr>
      </p:pic>
      <p:pic>
        <p:nvPicPr>
          <p:cNvPr id="17" name="Object 16"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719356" y="1995982"/>
            <a:ext cx="104775" cy="104775"/>
          </a:xfrm>
          <a:prstGeom prst="rect">
            <a:avLst/>
          </a:prstGeom>
        </p:spPr>
      </p:pic>
      <p:pic>
        <p:nvPicPr>
          <p:cNvPr id="18" name="Object 17"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458510" y="2143125"/>
            <a:ext cx="104775" cy="104775"/>
          </a:xfrm>
          <a:prstGeom prst="rect">
            <a:avLst/>
          </a:prstGeom>
        </p:spPr>
      </p:pic>
      <p:pic>
        <p:nvPicPr>
          <p:cNvPr id="19" name="Object 18"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8220075" y="2266950"/>
            <a:ext cx="104775" cy="104775"/>
          </a:xfrm>
          <a:prstGeom prst="rect">
            <a:avLst/>
          </a:prstGeom>
        </p:spPr>
      </p:pic>
      <p:pic>
        <p:nvPicPr>
          <p:cNvPr id="20" name="Object 19"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9860260" y="2053935"/>
            <a:ext cx="104775" cy="10477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903136" y="2265463"/>
            <a:ext cx="104775" cy="104775"/>
          </a:xfrm>
          <a:prstGeom prst="rect">
            <a:avLst/>
          </a:prstGeom>
        </p:spPr>
      </p:pic>
      <p:pic>
        <p:nvPicPr>
          <p:cNvPr id="24" name="Object 23"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5058497" y="4144830"/>
            <a:ext cx="930027" cy="908345"/>
          </a:xfrm>
          <a:prstGeom prst="rect">
            <a:avLst/>
          </a:prstGeom>
        </p:spPr>
      </p:pic>
      <p:sp>
        <p:nvSpPr>
          <p:cNvPr id="27" name="Object26"/>
          <p:cNvSpPr/>
          <p:nvPr/>
        </p:nvSpPr>
        <p:spPr>
          <a:xfrm>
            <a:off x="342900" y="1123950"/>
            <a:ext cx="5676900" cy="323850"/>
          </a:xfrm>
          <a:prstGeom prst="rect">
            <a:avLst/>
          </a:prstGeom>
          <a:noFill/>
          <a:ln/>
        </p:spPr>
        <p:txBody>
          <a:bodyPr wrap="square" lIns="0" tIns="0" rIns="0" bIns="0" rtlCol="0" anchor="ctr" anchorCtr="0">
            <a:normAutofit fontScale="92500"/>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Tokyo Prime搭載タクシーにおける利用状況比べ</a:t>
            </a:r>
            <a:endParaRPr lang="en-US" sz="1800" dirty="0"/>
          </a:p>
        </p:txBody>
      </p:sp>
      <p:sp>
        <p:nvSpPr>
          <p:cNvPr id="28" name="Object27"/>
          <p:cNvSpPr/>
          <p:nvPr/>
        </p:nvSpPr>
        <p:spPr>
          <a:xfrm>
            <a:off x="14513930" y="6259975"/>
            <a:ext cx="1266825" cy="457200"/>
          </a:xfrm>
          <a:prstGeom prst="rect">
            <a:avLst/>
          </a:prstGeom>
          <a:noFill/>
          <a:ln/>
        </p:spPr>
        <p:txBody>
          <a:bodyPr wrap="square" lIns="0" tIns="0" rIns="0" bIns="0" rtlCol="0" anchor="ctr" anchorCtr="0">
            <a:normAutofit fontScale="77500" lnSpcReduction="20000"/>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終電後時間帯</a:t>
            </a:r>
            <a:endParaRPr lang="en-US" sz="1800" dirty="0">
              <a:solidFill>
                <a:schemeClr val="bg1"/>
              </a:solidFill>
            </a:endParaRPr>
          </a:p>
        </p:txBody>
      </p:sp>
      <p:sp>
        <p:nvSpPr>
          <p:cNvPr id="29" name="Object28"/>
          <p:cNvSpPr/>
          <p:nvPr/>
        </p:nvSpPr>
        <p:spPr>
          <a:xfrm>
            <a:off x="14778580" y="6692099"/>
            <a:ext cx="333375" cy="723900"/>
          </a:xfrm>
          <a:prstGeom prst="rect">
            <a:avLst/>
          </a:prstGeom>
          <a:noFill/>
          <a:ln/>
        </p:spPr>
        <p:txBody>
          <a:bodyPr wrap="square" lIns="0" tIns="0" rIns="0" bIns="0" rtlCol="0" anchor="ctr" anchorCtr="0">
            <a:normAutofit/>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9</a:t>
            </a:r>
            <a:endParaRPr lang="en-US" sz="4425" dirty="0"/>
          </a:p>
        </p:txBody>
      </p:sp>
      <p:sp>
        <p:nvSpPr>
          <p:cNvPr id="30" name="Object29"/>
          <p:cNvSpPr/>
          <p:nvPr/>
        </p:nvSpPr>
        <p:spPr>
          <a:xfrm>
            <a:off x="15148005" y="6872349"/>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2" name="Object31"/>
          <p:cNvSpPr/>
          <p:nvPr/>
        </p:nvSpPr>
        <p:spPr>
          <a:xfrm>
            <a:off x="419734" y="9298940"/>
            <a:ext cx="7743825" cy="266700"/>
          </a:xfrm>
          <a:prstGeom prst="rect">
            <a:avLst/>
          </a:prstGeom>
          <a:noFill/>
          <a:ln/>
        </p:spPr>
        <p:txBody>
          <a:bodyPr wrap="square" lIns="0" tIns="0" rIns="0" bIns="0" rtlCol="0" anchor="ctr" anchorCtr="0">
            <a:noAutofit/>
          </a:bodyPr>
          <a:lstStyle/>
          <a:p>
            <a:pPr marL="171450" indent="-171450" algn="l">
              <a:lnSpc>
                <a:spcPts val="975"/>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2022年4月1日(金)～4月28日(木) 4週間におけるTokyo Prime 時間帯別乗車回数の分布実績</a:t>
            </a:r>
            <a:endParaRPr lang="en-US" sz="825" dirty="0"/>
          </a:p>
        </p:txBody>
      </p:sp>
      <p:sp>
        <p:nvSpPr>
          <p:cNvPr id="35" name="Object34"/>
          <p:cNvSpPr/>
          <p:nvPr/>
        </p:nvSpPr>
        <p:spPr>
          <a:xfrm>
            <a:off x="2677459" y="6318122"/>
            <a:ext cx="1275746" cy="466725"/>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出勤時間帯</a:t>
            </a:r>
            <a:endParaRPr lang="en-US" sz="1800" dirty="0">
              <a:solidFill>
                <a:schemeClr val="bg1"/>
              </a:solidFill>
            </a:endParaRPr>
          </a:p>
        </p:txBody>
      </p:sp>
      <p:sp>
        <p:nvSpPr>
          <p:cNvPr id="36" name="Object35"/>
          <p:cNvSpPr/>
          <p:nvPr/>
        </p:nvSpPr>
        <p:spPr>
          <a:xfrm>
            <a:off x="2776256" y="6764428"/>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14</a:t>
            </a:r>
            <a:endParaRPr lang="en-US" sz="4425" dirty="0"/>
          </a:p>
        </p:txBody>
      </p:sp>
      <p:sp>
        <p:nvSpPr>
          <p:cNvPr id="37" name="Object36"/>
          <p:cNvSpPr/>
          <p:nvPr/>
        </p:nvSpPr>
        <p:spPr>
          <a:xfrm>
            <a:off x="3519206" y="7002553"/>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8" name="Object37"/>
          <p:cNvSpPr/>
          <p:nvPr/>
        </p:nvSpPr>
        <p:spPr>
          <a:xfrm>
            <a:off x="6019895" y="5811371"/>
            <a:ext cx="2686050" cy="857250"/>
          </a:xfrm>
          <a:prstGeom prst="rect">
            <a:avLst/>
          </a:prstGeom>
          <a:noFill/>
          <a:ln/>
        </p:spPr>
        <p:txBody>
          <a:bodyPr wrap="square" lIns="0" tIns="0" rIns="0" bIns="0" rtlCol="0" anchor="ctr" anchorCtr="0">
            <a:normAutofit fontScale="77500" lnSpcReduction="20000"/>
          </a:bodyPr>
          <a:lstStyle/>
          <a:p>
            <a:pPr algn="l">
              <a:lnSpc>
                <a:spcPts val="6750"/>
              </a:lnSpc>
            </a:pPr>
            <a:r>
              <a:rPr lang="en-US" sz="3375" b="0" i="0" kern="0" spc="338" dirty="0">
                <a:solidFill>
                  <a:schemeClr val="bg1"/>
                </a:solidFill>
                <a:latin typeface="Noto Serif JP Regular" pitchFamily="34" charset="0"/>
                <a:ea typeface="Noto Serif JP Regular" pitchFamily="34" charset="-122"/>
                <a:cs typeface="Noto Serif JP Regular" pitchFamily="34" charset="-120"/>
              </a:rPr>
              <a:t>ビジネス時間帯</a:t>
            </a:r>
            <a:endParaRPr lang="en-US" sz="3375" dirty="0">
              <a:solidFill>
                <a:schemeClr val="bg1"/>
              </a:solidFill>
            </a:endParaRPr>
          </a:p>
        </p:txBody>
      </p:sp>
      <p:sp>
        <p:nvSpPr>
          <p:cNvPr id="39" name="Object38"/>
          <p:cNvSpPr/>
          <p:nvPr/>
        </p:nvSpPr>
        <p:spPr>
          <a:xfrm>
            <a:off x="6543675" y="6725208"/>
            <a:ext cx="1171575" cy="1228725"/>
          </a:xfrm>
          <a:prstGeom prst="rect">
            <a:avLst/>
          </a:prstGeom>
          <a:noFill/>
          <a:ln/>
        </p:spPr>
        <p:txBody>
          <a:bodyPr wrap="square" lIns="0" tIns="0" rIns="0" bIns="0" rtlCol="0" anchor="ctr" anchorCtr="0">
            <a:normAutofit fontScale="92500"/>
          </a:bodyPr>
          <a:lstStyle/>
          <a:p>
            <a:pPr algn="ctr">
              <a:lnSpc>
                <a:spcPts val="9675"/>
              </a:lnSpc>
            </a:pPr>
            <a:r>
              <a:rPr lang="en-US" sz="7500" b="0" i="0" kern="0" spc="750" dirty="0">
                <a:solidFill>
                  <a:schemeClr val="bg1"/>
                </a:solidFill>
                <a:latin typeface="Noto Serif JP Medium" pitchFamily="34" charset="0"/>
                <a:ea typeface="Noto Serif JP Medium" pitchFamily="34" charset="-122"/>
                <a:cs typeface="Noto Serif JP Medium" pitchFamily="34" charset="-120"/>
              </a:rPr>
              <a:t>41</a:t>
            </a:r>
            <a:endParaRPr lang="en-US" sz="7500" dirty="0">
              <a:solidFill>
                <a:schemeClr val="bg1"/>
              </a:solidFill>
            </a:endParaRPr>
          </a:p>
        </p:txBody>
      </p:sp>
      <p:sp>
        <p:nvSpPr>
          <p:cNvPr id="40" name="Object39"/>
          <p:cNvSpPr/>
          <p:nvPr/>
        </p:nvSpPr>
        <p:spPr>
          <a:xfrm>
            <a:off x="7762875" y="7236759"/>
            <a:ext cx="39052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chemeClr val="bg1"/>
                </a:solidFill>
                <a:latin typeface="Noto Serif JP Regular" pitchFamily="34" charset="0"/>
                <a:ea typeface="Noto Serif JP Regular" pitchFamily="34" charset="-122"/>
                <a:cs typeface="Noto Serif JP Regular" pitchFamily="34" charset="-120"/>
              </a:rPr>
              <a:t>%</a:t>
            </a:r>
            <a:endParaRPr lang="en-US" sz="3000" dirty="0">
              <a:solidFill>
                <a:schemeClr val="bg1"/>
              </a:solidFill>
            </a:endParaRPr>
          </a:p>
        </p:txBody>
      </p:sp>
      <p:sp>
        <p:nvSpPr>
          <p:cNvPr id="41" name="Object40"/>
          <p:cNvSpPr/>
          <p:nvPr/>
        </p:nvSpPr>
        <p:spPr>
          <a:xfrm>
            <a:off x="10344100" y="6029617"/>
            <a:ext cx="3219450" cy="857250"/>
          </a:xfrm>
          <a:prstGeom prst="rect">
            <a:avLst/>
          </a:prstGeom>
          <a:noFill/>
          <a:ln/>
        </p:spPr>
        <p:txBody>
          <a:bodyPr wrap="square" lIns="0" tIns="0" rIns="0" bIns="0" rtlCol="0" anchor="ctr" anchorCtr="0">
            <a:normAutofit/>
          </a:bodyPr>
          <a:lstStyle/>
          <a:p>
            <a:pPr algn="ctr">
              <a:lnSpc>
                <a:spcPts val="3360"/>
              </a:lnSpc>
            </a:pPr>
            <a:r>
              <a:rPr lang="en-US" sz="2400" kern="0" spc="240" dirty="0">
                <a:solidFill>
                  <a:schemeClr val="bg1"/>
                </a:solidFill>
                <a:latin typeface="Noto Serif JP Regular" pitchFamily="34" charset="0"/>
                <a:ea typeface="Noto Serif JP Regular" pitchFamily="34" charset="-122"/>
                <a:cs typeface="Noto Serif JP Regular" pitchFamily="34" charset="-120"/>
              </a:rPr>
              <a:t>退勤・外食時間帯</a:t>
            </a:r>
            <a:endParaRPr lang="en-US" sz="2400" dirty="0">
              <a:solidFill>
                <a:schemeClr val="bg1"/>
              </a:solidFill>
            </a:endParaRPr>
          </a:p>
        </p:txBody>
      </p:sp>
      <p:sp>
        <p:nvSpPr>
          <p:cNvPr id="42" name="Object41"/>
          <p:cNvSpPr/>
          <p:nvPr/>
        </p:nvSpPr>
        <p:spPr>
          <a:xfrm>
            <a:off x="11361647" y="6854637"/>
            <a:ext cx="800100" cy="838200"/>
          </a:xfrm>
          <a:prstGeom prst="rect">
            <a:avLst/>
          </a:prstGeom>
          <a:noFill/>
          <a:ln/>
        </p:spPr>
        <p:txBody>
          <a:bodyPr wrap="square" lIns="0" tIns="0" rIns="0" bIns="0" rtlCol="0" anchor="ctr" anchorCtr="0">
            <a:normAutofit fontScale="92500"/>
          </a:bodyPr>
          <a:lstStyle/>
          <a:p>
            <a:pPr algn="ctr">
              <a:lnSpc>
                <a:spcPts val="6579"/>
              </a:lnSpc>
            </a:pPr>
            <a:r>
              <a:rPr lang="en-US" sz="5100" b="0" i="0" kern="0" spc="510" dirty="0">
                <a:solidFill>
                  <a:srgbClr val="FFFFFF"/>
                </a:solidFill>
                <a:latin typeface="Noto Serif JP Regular" pitchFamily="34" charset="0"/>
                <a:ea typeface="Noto Serif JP Regular" pitchFamily="34" charset="-122"/>
                <a:cs typeface="Noto Serif JP Regular" pitchFamily="34" charset="-120"/>
              </a:rPr>
              <a:t>36</a:t>
            </a:r>
            <a:endParaRPr lang="en-US" sz="5100" dirty="0"/>
          </a:p>
        </p:txBody>
      </p:sp>
      <p:sp>
        <p:nvSpPr>
          <p:cNvPr id="43" name="Object42"/>
          <p:cNvSpPr/>
          <p:nvPr/>
        </p:nvSpPr>
        <p:spPr>
          <a:xfrm>
            <a:off x="12198726" y="7050742"/>
            <a:ext cx="371475" cy="581025"/>
          </a:xfrm>
          <a:prstGeom prst="rect">
            <a:avLst/>
          </a:prstGeom>
          <a:noFill/>
          <a:ln/>
        </p:spPr>
        <p:txBody>
          <a:bodyPr wrap="square" lIns="0" tIns="0" rIns="0" bIns="0" rtlCol="0" anchor="ctr" anchorCtr="0">
            <a:normAutofit/>
          </a:bodyPr>
          <a:lstStyle/>
          <a:p>
            <a:pPr algn="ctr">
              <a:lnSpc>
                <a:spcPts val="4560"/>
              </a:lnSpc>
            </a:pPr>
            <a:r>
              <a:rPr lang="en-US" sz="2850" b="0" i="0" kern="0" spc="285" dirty="0">
                <a:solidFill>
                  <a:srgbClr val="FFFFFF"/>
                </a:solidFill>
                <a:latin typeface="Noto Serif JP Regular" pitchFamily="34" charset="0"/>
                <a:ea typeface="Noto Serif JP Regular" pitchFamily="34" charset="-122"/>
                <a:cs typeface="Noto Serif JP Regular" pitchFamily="34" charset="-120"/>
              </a:rPr>
              <a:t>%</a:t>
            </a:r>
            <a:endParaRPr lang="en-US" sz="2850" dirty="0"/>
          </a:p>
        </p:txBody>
      </p:sp>
      <p:sp>
        <p:nvSpPr>
          <p:cNvPr id="44" name="Object43"/>
          <p:cNvSpPr/>
          <p:nvPr/>
        </p:nvSpPr>
        <p:spPr>
          <a:xfrm>
            <a:off x="161813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6:00</a:t>
            </a:r>
            <a:endParaRPr lang="en-US" sz="1500" dirty="0"/>
          </a:p>
        </p:txBody>
      </p:sp>
      <p:sp>
        <p:nvSpPr>
          <p:cNvPr id="46" name="Object45"/>
          <p:cNvSpPr/>
          <p:nvPr/>
        </p:nvSpPr>
        <p:spPr>
          <a:xfrm>
            <a:off x="447747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10:00</a:t>
            </a:r>
            <a:endParaRPr lang="en-US" sz="1500" dirty="0"/>
          </a:p>
        </p:txBody>
      </p:sp>
      <p:sp>
        <p:nvSpPr>
          <p:cNvPr id="47" name="Object46"/>
          <p:cNvSpPr/>
          <p:nvPr/>
        </p:nvSpPr>
        <p:spPr>
          <a:xfrm>
            <a:off x="6241560"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12:00</a:t>
            </a:r>
            <a:endParaRPr lang="en-US" sz="1500" dirty="0"/>
          </a:p>
        </p:txBody>
      </p:sp>
      <p:sp>
        <p:nvSpPr>
          <p:cNvPr id="48" name="Object47"/>
          <p:cNvSpPr/>
          <p:nvPr/>
        </p:nvSpPr>
        <p:spPr>
          <a:xfrm>
            <a:off x="7977304"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15:00</a:t>
            </a:r>
            <a:endParaRPr lang="en-US" sz="1500" dirty="0"/>
          </a:p>
        </p:txBody>
      </p:sp>
      <p:sp>
        <p:nvSpPr>
          <p:cNvPr id="49" name="Object48"/>
          <p:cNvSpPr/>
          <p:nvPr/>
        </p:nvSpPr>
        <p:spPr>
          <a:xfrm>
            <a:off x="963945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18:00</a:t>
            </a:r>
            <a:endParaRPr lang="en-US" sz="1500" dirty="0"/>
          </a:p>
        </p:txBody>
      </p:sp>
      <p:sp>
        <p:nvSpPr>
          <p:cNvPr id="52" name="Object51"/>
          <p:cNvSpPr/>
          <p:nvPr/>
        </p:nvSpPr>
        <p:spPr>
          <a:xfrm>
            <a:off x="1374492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a:t>
            </a:r>
            <a:endParaRPr lang="en-US" sz="1500" dirty="0"/>
          </a:p>
        </p:txBody>
      </p:sp>
      <p:sp>
        <p:nvSpPr>
          <p:cNvPr id="53" name="Object52"/>
          <p:cNvSpPr/>
          <p:nvPr/>
        </p:nvSpPr>
        <p:spPr>
          <a:xfrm>
            <a:off x="1602105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5:00</a:t>
            </a:r>
            <a:endParaRPr lang="en-US" sz="1500" dirty="0"/>
          </a:p>
        </p:txBody>
      </p:sp>
      <p:sp>
        <p:nvSpPr>
          <p:cNvPr id="56" name="テキスト プレースホルダー 55">
            <a:extLst>
              <a:ext uri="{FF2B5EF4-FFF2-40B4-BE49-F238E27FC236}">
                <a16:creationId xmlns:a16="http://schemas.microsoft.com/office/drawing/2014/main" id="{E05329BD-E673-468A-AC37-07C1D8B381E9}"/>
              </a:ext>
            </a:extLst>
          </p:cNvPr>
          <p:cNvSpPr>
            <a:spLocks noGrp="1"/>
          </p:cNvSpPr>
          <p:nvPr>
            <p:ph type="body" sz="quarter" idx="10"/>
          </p:nvPr>
        </p:nvSpPr>
        <p:spPr>
          <a:xfrm>
            <a:off x="674804" y="129266"/>
            <a:ext cx="6335596" cy="639762"/>
          </a:xfrm>
        </p:spPr>
        <p:txBody>
          <a:bodyPr/>
          <a:lstStyle/>
          <a:p>
            <a:r>
              <a:rPr lang="en-US" altLang="ja-JP" kern="0" spc="405" dirty="0">
                <a:latin typeface="Noto Serif JP Bold" pitchFamily="34" charset="0"/>
                <a:ea typeface="Noto Serif JP Bold" pitchFamily="34" charset="-122"/>
                <a:cs typeface="Noto Serif JP Bold" pitchFamily="34" charset="-120"/>
              </a:rPr>
              <a:t>全国主要都市タクシー利用シーン</a:t>
            </a:r>
            <a:endParaRPr lang="en-US" altLang="ja-JP" dirty="0"/>
          </a:p>
        </p:txBody>
      </p:sp>
      <p:sp>
        <p:nvSpPr>
          <p:cNvPr id="57" name="テキスト プレースホルダー 56">
            <a:extLst>
              <a:ext uri="{FF2B5EF4-FFF2-40B4-BE49-F238E27FC236}">
                <a16:creationId xmlns:a16="http://schemas.microsoft.com/office/drawing/2014/main" id="{48F21FBE-0891-044A-1746-9C6576F6AFDA}"/>
              </a:ext>
            </a:extLst>
          </p:cNvPr>
          <p:cNvSpPr>
            <a:spLocks noGrp="1"/>
          </p:cNvSpPr>
          <p:nvPr>
            <p:ph type="body" sz="quarter" idx="11"/>
          </p:nvPr>
        </p:nvSpPr>
        <p:spPr>
          <a:xfrm>
            <a:off x="7019925" y="126498"/>
            <a:ext cx="10508978" cy="639762"/>
          </a:xfrm>
        </p:spPr>
        <p:txBody>
          <a:bodyPr/>
          <a:lstStyle/>
          <a:p>
            <a:r>
              <a:rPr lang="en-US" altLang="ja-JP" kern="0" spc="120" dirty="0">
                <a:latin typeface="Noto Serif JP Medium" pitchFamily="34" charset="0"/>
                <a:ea typeface="Noto Serif JP Medium" pitchFamily="34" charset="-122"/>
                <a:cs typeface="Noto Serif JP Medium" pitchFamily="34" charset="-120"/>
              </a:rPr>
              <a:t>タクシーは都市生活における「ちょっと贅沢な移動手段」として、特にビジネスシーンにおいてよく利用されています。</a:t>
            </a:r>
            <a:endParaRPr lang="en-US" altLang="ja-JP" dirty="0"/>
          </a:p>
        </p:txBody>
      </p:sp>
      <p:sp>
        <p:nvSpPr>
          <p:cNvPr id="2" name="正方形/長方形 1">
            <a:extLst>
              <a:ext uri="{FF2B5EF4-FFF2-40B4-BE49-F238E27FC236}">
                <a16:creationId xmlns:a16="http://schemas.microsoft.com/office/drawing/2014/main" id="{AF9452AA-4EF1-BA7F-C70E-2C49356A0F10}"/>
              </a:ext>
            </a:extLst>
          </p:cNvPr>
          <p:cNvSpPr/>
          <p:nvPr/>
        </p:nvSpPr>
        <p:spPr>
          <a:xfrm>
            <a:off x="1819275"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67EBB086-27CA-C10A-F90E-E099804E274F}"/>
              </a:ext>
            </a:extLst>
          </p:cNvPr>
          <p:cNvSpPr/>
          <p:nvPr/>
        </p:nvSpPr>
        <p:spPr>
          <a:xfrm>
            <a:off x="47350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20C3D6F9-1800-7A85-888F-D38C12A6CF02}"/>
              </a:ext>
            </a:extLst>
          </p:cNvPr>
          <p:cNvSpPr/>
          <p:nvPr/>
        </p:nvSpPr>
        <p:spPr>
          <a:xfrm>
            <a:off x="9905566"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44BFED74-3DDE-871A-72A0-66F658C2C222}"/>
              </a:ext>
            </a:extLst>
          </p:cNvPr>
          <p:cNvSpPr/>
          <p:nvPr/>
        </p:nvSpPr>
        <p:spPr>
          <a:xfrm>
            <a:off x="13939438"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7BC701E5-8C52-A7EE-B0B9-27CAACDE2587}"/>
              </a:ext>
            </a:extLst>
          </p:cNvPr>
          <p:cNvSpPr/>
          <p:nvPr/>
        </p:nvSpPr>
        <p:spPr>
          <a:xfrm>
            <a:off x="161992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a:extLst>
              <a:ext uri="{FF2B5EF4-FFF2-40B4-BE49-F238E27FC236}">
                <a16:creationId xmlns:a16="http://schemas.microsoft.com/office/drawing/2014/main" id="{D2C9E1D0-444D-F77C-49EC-84E7AA4B8A15}"/>
              </a:ext>
            </a:extLst>
          </p:cNvPr>
          <p:cNvCxnSpPr>
            <a:cxnSpLocks/>
          </p:cNvCxnSpPr>
          <p:nvPr/>
        </p:nvCxnSpPr>
        <p:spPr>
          <a:xfrm>
            <a:off x="476513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FB2BF145-6F6B-BB90-348F-3A6D1E4FFB34}"/>
              </a:ext>
            </a:extLst>
          </p:cNvPr>
          <p:cNvCxnSpPr>
            <a:cxnSpLocks/>
          </p:cNvCxnSpPr>
          <p:nvPr/>
        </p:nvCxnSpPr>
        <p:spPr>
          <a:xfrm>
            <a:off x="1856469"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25BAAAC9-8A6A-6AB7-DB43-F0F8E77D62B3}"/>
              </a:ext>
            </a:extLst>
          </p:cNvPr>
          <p:cNvCxnSpPr>
            <a:cxnSpLocks/>
          </p:cNvCxnSpPr>
          <p:nvPr/>
        </p:nvCxnSpPr>
        <p:spPr>
          <a:xfrm>
            <a:off x="992689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63591B26-1D97-E5E3-7546-EF802CB47B34}"/>
              </a:ext>
            </a:extLst>
          </p:cNvPr>
          <p:cNvCxnSpPr>
            <a:cxnSpLocks/>
          </p:cNvCxnSpPr>
          <p:nvPr/>
        </p:nvCxnSpPr>
        <p:spPr>
          <a:xfrm>
            <a:off x="13968484"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DAA7ECDA-BEB2-90EC-2212-BB4FAAB11667}"/>
              </a:ext>
            </a:extLst>
          </p:cNvPr>
          <p:cNvCxnSpPr>
            <a:cxnSpLocks/>
          </p:cNvCxnSpPr>
          <p:nvPr/>
        </p:nvCxnSpPr>
        <p:spPr>
          <a:xfrm>
            <a:off x="16250327"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9" name="正方形/長方形 68">
            <a:extLst>
              <a:ext uri="{FF2B5EF4-FFF2-40B4-BE49-F238E27FC236}">
                <a16:creationId xmlns:a16="http://schemas.microsoft.com/office/drawing/2014/main" id="{41F5EA9D-6F47-C801-9439-2D8B066EB824}"/>
              </a:ext>
            </a:extLst>
          </p:cNvPr>
          <p:cNvSpPr/>
          <p:nvPr/>
        </p:nvSpPr>
        <p:spPr>
          <a:xfrm>
            <a:off x="6489997"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D3F01EC7-571B-F2E0-DA3E-2A780FBBFA90}"/>
              </a:ext>
            </a:extLst>
          </p:cNvPr>
          <p:cNvSpPr/>
          <p:nvPr/>
        </p:nvSpPr>
        <p:spPr>
          <a:xfrm>
            <a:off x="8244951"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descr="アイコン&#10;&#10;自動的に生成された説明">
            <a:extLst>
              <a:ext uri="{FF2B5EF4-FFF2-40B4-BE49-F238E27FC236}">
                <a16:creationId xmlns:a16="http://schemas.microsoft.com/office/drawing/2014/main" id="{8C1EA0E5-EE46-977F-9178-361FB58C5B70}"/>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1682568" y="5367616"/>
            <a:ext cx="552450" cy="5619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グラフ 52">
            <a:extLst>
              <a:ext uri="{FF2B5EF4-FFF2-40B4-BE49-F238E27FC236}">
                <a16:creationId xmlns:a16="http://schemas.microsoft.com/office/drawing/2014/main" id="{81746E2E-664B-592D-FE96-F4DA0EFC71CE}"/>
              </a:ext>
            </a:extLst>
          </p:cNvPr>
          <p:cNvGraphicFramePr/>
          <p:nvPr/>
        </p:nvGraphicFramePr>
        <p:xfrm>
          <a:off x="619119" y="2048002"/>
          <a:ext cx="5123092" cy="4479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2" name="グラフ 61">
            <a:extLst>
              <a:ext uri="{FF2B5EF4-FFF2-40B4-BE49-F238E27FC236}">
                <a16:creationId xmlns:a16="http://schemas.microsoft.com/office/drawing/2014/main" id="{0641B183-8FC5-2B11-09EE-ED72E3869A47}"/>
              </a:ext>
            </a:extLst>
          </p:cNvPr>
          <p:cNvGraphicFramePr/>
          <p:nvPr/>
        </p:nvGraphicFramePr>
        <p:xfrm>
          <a:off x="6369167" y="2067929"/>
          <a:ext cx="5123092" cy="44791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6" name="グラフ 75">
            <a:extLst>
              <a:ext uri="{FF2B5EF4-FFF2-40B4-BE49-F238E27FC236}">
                <a16:creationId xmlns:a16="http://schemas.microsoft.com/office/drawing/2014/main" id="{ADE65379-20F3-A56F-1C89-ACC1961716CC}"/>
              </a:ext>
            </a:extLst>
          </p:cNvPr>
          <p:cNvGraphicFramePr/>
          <p:nvPr/>
        </p:nvGraphicFramePr>
        <p:xfrm>
          <a:off x="12093628" y="2071424"/>
          <a:ext cx="5123092" cy="4479172"/>
        </p:xfrm>
        <a:graphic>
          <a:graphicData uri="http://schemas.openxmlformats.org/drawingml/2006/chart">
            <c:chart xmlns:c="http://schemas.openxmlformats.org/drawingml/2006/chart" xmlns:r="http://schemas.openxmlformats.org/officeDocument/2006/relationships" r:id="rId5"/>
          </a:graphicData>
        </a:graphic>
      </p:graphicFrame>
      <p:pic>
        <p:nvPicPr>
          <p:cNvPr id="7" name="Object 6"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962150" y="3038475"/>
            <a:ext cx="2543175" cy="2543175"/>
          </a:xfrm>
          <a:prstGeom prst="rect">
            <a:avLst/>
          </a:prstGeom>
        </p:spPr>
      </p:pic>
      <p:pic>
        <p:nvPicPr>
          <p:cNvPr id="8" name="Object 7"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667625" y="3038475"/>
            <a:ext cx="2543175" cy="2543175"/>
          </a:xfrm>
          <a:prstGeom prst="rect">
            <a:avLst/>
          </a:prstGeom>
        </p:spPr>
      </p:pic>
      <p:pic>
        <p:nvPicPr>
          <p:cNvPr id="9" name="Object 8"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354050" y="3038475"/>
            <a:ext cx="2543175" cy="2543175"/>
          </a:xfrm>
          <a:prstGeom prst="rect">
            <a:avLst/>
          </a:prstGeom>
        </p:spPr>
      </p:pic>
      <p:pic>
        <p:nvPicPr>
          <p:cNvPr id="10" name="Object 9" descr="preencoded.png"/>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891517" y="3365046"/>
            <a:ext cx="658099" cy="608520"/>
          </a:xfrm>
          <a:prstGeom prst="rect">
            <a:avLst/>
          </a:prstGeom>
        </p:spPr>
      </p:pic>
      <p:pic>
        <p:nvPicPr>
          <p:cNvPr id="11" name="Object 10" descr="preencoded.png"/>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648700" y="3362325"/>
            <a:ext cx="661988" cy="643091"/>
          </a:xfrm>
          <a:prstGeom prst="rect">
            <a:avLst/>
          </a:prstGeom>
        </p:spPr>
      </p:pic>
      <p:pic>
        <p:nvPicPr>
          <p:cNvPr id="12" name="Object 1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4344650" y="3352800"/>
            <a:ext cx="657225" cy="657225"/>
          </a:xfrm>
          <a:prstGeom prst="rect">
            <a:avLst/>
          </a:prstGeom>
        </p:spPr>
      </p:pic>
      <p:sp>
        <p:nvSpPr>
          <p:cNvPr id="22" name="Object21"/>
          <p:cNvSpPr/>
          <p:nvPr/>
        </p:nvSpPr>
        <p:spPr>
          <a:xfrm>
            <a:off x="8181975"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80.3</a:t>
            </a:r>
            <a:endParaRPr lang="en-US" sz="4425" dirty="0"/>
          </a:p>
        </p:txBody>
      </p:sp>
      <p:sp>
        <p:nvSpPr>
          <p:cNvPr id="23" name="Object22"/>
          <p:cNvSpPr/>
          <p:nvPr/>
        </p:nvSpPr>
        <p:spPr>
          <a:xfrm>
            <a:off x="9486900"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24" name="Object23"/>
          <p:cNvSpPr/>
          <p:nvPr/>
        </p:nvSpPr>
        <p:spPr>
          <a:xfrm>
            <a:off x="2615292" y="4031796"/>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広告到達率</a:t>
            </a:r>
            <a:endParaRPr lang="en-US" sz="1800" dirty="0"/>
          </a:p>
        </p:txBody>
      </p:sp>
      <p:sp>
        <p:nvSpPr>
          <p:cNvPr id="25" name="Object24"/>
          <p:cNvSpPr/>
          <p:nvPr/>
        </p:nvSpPr>
        <p:spPr>
          <a:xfrm>
            <a:off x="8372475" y="4000500"/>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広告関心度</a:t>
            </a:r>
            <a:endParaRPr lang="en-US" sz="1800" dirty="0"/>
          </a:p>
        </p:txBody>
      </p:sp>
      <p:sp>
        <p:nvSpPr>
          <p:cNvPr id="26" name="Object25"/>
          <p:cNvSpPr/>
          <p:nvPr/>
        </p:nvSpPr>
        <p:spPr>
          <a:xfrm>
            <a:off x="13801725" y="3981450"/>
            <a:ext cx="1771650"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購入意向喚起度</a:t>
            </a:r>
            <a:endParaRPr lang="en-US" sz="1800" dirty="0"/>
          </a:p>
        </p:txBody>
      </p:sp>
      <p:sp>
        <p:nvSpPr>
          <p:cNvPr id="27" name="Object26"/>
          <p:cNvSpPr/>
          <p:nvPr/>
        </p:nvSpPr>
        <p:spPr>
          <a:xfrm>
            <a:off x="2424792" y="4288971"/>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69.8</a:t>
            </a:r>
            <a:endParaRPr lang="en-US" sz="4425" dirty="0"/>
          </a:p>
        </p:txBody>
      </p:sp>
      <p:sp>
        <p:nvSpPr>
          <p:cNvPr id="28" name="Object27"/>
          <p:cNvSpPr/>
          <p:nvPr/>
        </p:nvSpPr>
        <p:spPr>
          <a:xfrm>
            <a:off x="3729717" y="4612821"/>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41" name="Object40"/>
          <p:cNvSpPr/>
          <p:nvPr/>
        </p:nvSpPr>
        <p:spPr>
          <a:xfrm>
            <a:off x="13868400"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77.3</a:t>
            </a:r>
            <a:endParaRPr lang="en-US" sz="4425" dirty="0"/>
          </a:p>
        </p:txBody>
      </p:sp>
      <p:sp>
        <p:nvSpPr>
          <p:cNvPr id="42" name="Object41"/>
          <p:cNvSpPr/>
          <p:nvPr/>
        </p:nvSpPr>
        <p:spPr>
          <a:xfrm>
            <a:off x="15173325"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pic>
        <p:nvPicPr>
          <p:cNvPr id="54" name="Object 13" descr="preencoded.png">
            <a:extLst>
              <a:ext uri="{FF2B5EF4-FFF2-40B4-BE49-F238E27FC236}">
                <a16:creationId xmlns:a16="http://schemas.microsoft.com/office/drawing/2014/main" id="{09B7DC34-86FD-C468-9798-82FF85C62BEB}"/>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3476625" y="1733550"/>
            <a:ext cx="728663" cy="666751"/>
          </a:xfrm>
          <a:prstGeom prst="rect">
            <a:avLst/>
          </a:prstGeom>
        </p:spPr>
      </p:pic>
      <p:pic>
        <p:nvPicPr>
          <p:cNvPr id="55" name="Object 15" descr="preencoded.png">
            <a:extLst>
              <a:ext uri="{FF2B5EF4-FFF2-40B4-BE49-F238E27FC236}">
                <a16:creationId xmlns:a16="http://schemas.microsoft.com/office/drawing/2014/main" id="{8D3F76FA-3E41-86F4-9798-0DAB4A1EDE3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181100" y="5648325"/>
            <a:ext cx="800100" cy="442914"/>
          </a:xfrm>
          <a:prstGeom prst="rect">
            <a:avLst/>
          </a:prstGeom>
        </p:spPr>
      </p:pic>
      <p:sp>
        <p:nvSpPr>
          <p:cNvPr id="57" name="Object28">
            <a:extLst>
              <a:ext uri="{FF2B5EF4-FFF2-40B4-BE49-F238E27FC236}">
                <a16:creationId xmlns:a16="http://schemas.microsoft.com/office/drawing/2014/main" id="{FB2020FC-77E3-020D-F864-43844B0E511C}"/>
              </a:ext>
            </a:extLst>
          </p:cNvPr>
          <p:cNvSpPr/>
          <p:nvPr/>
        </p:nvSpPr>
        <p:spPr>
          <a:xfrm>
            <a:off x="4286250" y="1552575"/>
            <a:ext cx="126682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確かに見た</a:t>
            </a:r>
            <a:endParaRPr lang="en-US" sz="1800" dirty="0"/>
          </a:p>
        </p:txBody>
      </p:sp>
      <p:sp>
        <p:nvSpPr>
          <p:cNvPr id="58" name="Object31">
            <a:extLst>
              <a:ext uri="{FF2B5EF4-FFF2-40B4-BE49-F238E27FC236}">
                <a16:creationId xmlns:a16="http://schemas.microsoft.com/office/drawing/2014/main" id="{C5EDA752-FA2A-3A8F-F0DE-FAAB8909BA54}"/>
              </a:ext>
            </a:extLst>
          </p:cNvPr>
          <p:cNvSpPr/>
          <p:nvPr/>
        </p:nvSpPr>
        <p:spPr>
          <a:xfrm>
            <a:off x="666750" y="6219825"/>
            <a:ext cx="151447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見た気がする</a:t>
            </a:r>
            <a:endParaRPr lang="en-US" sz="1800" dirty="0"/>
          </a:p>
        </p:txBody>
      </p:sp>
      <p:sp>
        <p:nvSpPr>
          <p:cNvPr id="59" name="Object34">
            <a:extLst>
              <a:ext uri="{FF2B5EF4-FFF2-40B4-BE49-F238E27FC236}">
                <a16:creationId xmlns:a16="http://schemas.microsoft.com/office/drawing/2014/main" id="{ADAF551C-C104-A167-7914-BC9075552907}"/>
              </a:ext>
            </a:extLst>
          </p:cNvPr>
          <p:cNvSpPr/>
          <p:nvPr/>
        </p:nvSpPr>
        <p:spPr>
          <a:xfrm>
            <a:off x="427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45.5</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0" name="Object37">
            <a:extLst>
              <a:ext uri="{FF2B5EF4-FFF2-40B4-BE49-F238E27FC236}">
                <a16:creationId xmlns:a16="http://schemas.microsoft.com/office/drawing/2014/main" id="{047C5D99-189C-A356-4732-437F0C80371E}"/>
              </a:ext>
            </a:extLst>
          </p:cNvPr>
          <p:cNvSpPr/>
          <p:nvPr/>
        </p:nvSpPr>
        <p:spPr>
          <a:xfrm>
            <a:off x="676275" y="6581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24.3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63" name="Object 12" descr="preencoded.png">
            <a:extLst>
              <a:ext uri="{FF2B5EF4-FFF2-40B4-BE49-F238E27FC236}">
                <a16:creationId xmlns:a16="http://schemas.microsoft.com/office/drawing/2014/main" id="{ED0BBBAB-2B05-BA74-5B99-6E2114C33AB9}"/>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9353550" y="1733550"/>
            <a:ext cx="728663" cy="666751"/>
          </a:xfrm>
          <a:prstGeom prst="rect">
            <a:avLst/>
          </a:prstGeom>
        </p:spPr>
      </p:pic>
      <p:pic>
        <p:nvPicPr>
          <p:cNvPr id="64" name="Object 16" descr="preencoded.png">
            <a:extLst>
              <a:ext uri="{FF2B5EF4-FFF2-40B4-BE49-F238E27FC236}">
                <a16:creationId xmlns:a16="http://schemas.microsoft.com/office/drawing/2014/main" id="{70189FD8-593A-7EFF-7093-6502DA4D9CE7}"/>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800850" y="5648325"/>
            <a:ext cx="800100" cy="442914"/>
          </a:xfrm>
          <a:prstGeom prst="rect">
            <a:avLst/>
          </a:prstGeom>
        </p:spPr>
      </p:pic>
      <p:sp>
        <p:nvSpPr>
          <p:cNvPr id="65" name="Object29">
            <a:extLst>
              <a:ext uri="{FF2B5EF4-FFF2-40B4-BE49-F238E27FC236}">
                <a16:creationId xmlns:a16="http://schemas.microsoft.com/office/drawing/2014/main" id="{9E236AEB-7B9A-2B8A-A7B9-DC95051E5877}"/>
              </a:ext>
            </a:extLst>
          </p:cNvPr>
          <p:cNvSpPr/>
          <p:nvPr/>
        </p:nvSpPr>
        <p:spPr>
          <a:xfrm>
            <a:off x="10220325" y="1552575"/>
            <a:ext cx="2019300"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興味・関心がある</a:t>
            </a:r>
            <a:endParaRPr lang="en-US" sz="1800" dirty="0"/>
          </a:p>
        </p:txBody>
      </p:sp>
      <p:sp>
        <p:nvSpPr>
          <p:cNvPr id="66" name="Object32">
            <a:extLst>
              <a:ext uri="{FF2B5EF4-FFF2-40B4-BE49-F238E27FC236}">
                <a16:creationId xmlns:a16="http://schemas.microsoft.com/office/drawing/2014/main" id="{02B1ACE0-DF86-9D50-7918-82C0C725788A}"/>
              </a:ext>
            </a:extLst>
          </p:cNvPr>
          <p:cNvSpPr/>
          <p:nvPr/>
        </p:nvSpPr>
        <p:spPr>
          <a:xfrm>
            <a:off x="5915025"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興味・関心がある</a:t>
            </a:r>
            <a:endParaRPr lang="en-US" sz="1800" dirty="0"/>
          </a:p>
        </p:txBody>
      </p:sp>
      <p:sp>
        <p:nvSpPr>
          <p:cNvPr id="67" name="Object35">
            <a:extLst>
              <a:ext uri="{FF2B5EF4-FFF2-40B4-BE49-F238E27FC236}">
                <a16:creationId xmlns:a16="http://schemas.microsoft.com/office/drawing/2014/main" id="{8C1138C1-912F-1F14-EA12-08A1CE1263FD}"/>
              </a:ext>
            </a:extLst>
          </p:cNvPr>
          <p:cNvSpPr/>
          <p:nvPr/>
        </p:nvSpPr>
        <p:spPr>
          <a:xfrm>
            <a:off x="1020127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48.3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8" name="Object38">
            <a:extLst>
              <a:ext uri="{FF2B5EF4-FFF2-40B4-BE49-F238E27FC236}">
                <a16:creationId xmlns:a16="http://schemas.microsoft.com/office/drawing/2014/main" id="{8E06E98F-C2D0-5354-BB46-6613DE91C13C}"/>
              </a:ext>
            </a:extLst>
          </p:cNvPr>
          <p:cNvSpPr/>
          <p:nvPr/>
        </p:nvSpPr>
        <p:spPr>
          <a:xfrm>
            <a:off x="5905500"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32.0</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77" name="Object 14" descr="preencoded.png">
            <a:extLst>
              <a:ext uri="{FF2B5EF4-FFF2-40B4-BE49-F238E27FC236}">
                <a16:creationId xmlns:a16="http://schemas.microsoft.com/office/drawing/2014/main" id="{1182206B-7C9D-ED1D-28A0-808C974D773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14878050" y="1733550"/>
            <a:ext cx="728663" cy="666751"/>
          </a:xfrm>
          <a:prstGeom prst="rect">
            <a:avLst/>
          </a:prstGeom>
        </p:spPr>
      </p:pic>
      <p:pic>
        <p:nvPicPr>
          <p:cNvPr id="78" name="Object 17" descr="preencoded.png">
            <a:extLst>
              <a:ext uri="{FF2B5EF4-FFF2-40B4-BE49-F238E27FC236}">
                <a16:creationId xmlns:a16="http://schemas.microsoft.com/office/drawing/2014/main" id="{15A6A2E3-32AF-A35D-9762-4DDFE057AE3C}"/>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2534900" y="5648325"/>
            <a:ext cx="800100" cy="442914"/>
          </a:xfrm>
          <a:prstGeom prst="rect">
            <a:avLst/>
          </a:prstGeom>
        </p:spPr>
      </p:pic>
      <p:sp>
        <p:nvSpPr>
          <p:cNvPr id="79" name="Object30">
            <a:extLst>
              <a:ext uri="{FF2B5EF4-FFF2-40B4-BE49-F238E27FC236}">
                <a16:creationId xmlns:a16="http://schemas.microsoft.com/office/drawing/2014/main" id="{452E8F36-C2D3-F2B0-ACA2-1E13EA3867B7}"/>
              </a:ext>
            </a:extLst>
          </p:cNvPr>
          <p:cNvSpPr/>
          <p:nvPr/>
        </p:nvSpPr>
        <p:spPr>
          <a:xfrm>
            <a:off x="15725775" y="1552575"/>
            <a:ext cx="2276475" cy="323850"/>
          </a:xfrm>
          <a:prstGeom prst="rect">
            <a:avLst/>
          </a:prstGeom>
          <a:noFill/>
          <a:ln/>
        </p:spPr>
        <p:txBody>
          <a:bodyPr wrap="square" lIns="0" tIns="0" rIns="0" bIns="0" rtlCol="0" anchor="t"/>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購入したいと思った</a:t>
            </a:r>
            <a:endParaRPr lang="en-US" sz="1800" dirty="0"/>
          </a:p>
        </p:txBody>
      </p:sp>
      <p:sp>
        <p:nvSpPr>
          <p:cNvPr id="80" name="Object33">
            <a:extLst>
              <a:ext uri="{FF2B5EF4-FFF2-40B4-BE49-F238E27FC236}">
                <a16:creationId xmlns:a16="http://schemas.microsoft.com/office/drawing/2014/main" id="{96362CAD-FF95-8B18-9F1A-4353F9114F5F}"/>
              </a:ext>
            </a:extLst>
          </p:cNvPr>
          <p:cNvSpPr/>
          <p:nvPr/>
        </p:nvSpPr>
        <p:spPr>
          <a:xfrm>
            <a:off x="11620500"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購入したいと思った</a:t>
            </a:r>
            <a:endParaRPr lang="en-US" sz="1800" dirty="0"/>
          </a:p>
        </p:txBody>
      </p:sp>
      <p:sp>
        <p:nvSpPr>
          <p:cNvPr id="81" name="Object36">
            <a:extLst>
              <a:ext uri="{FF2B5EF4-FFF2-40B4-BE49-F238E27FC236}">
                <a16:creationId xmlns:a16="http://schemas.microsoft.com/office/drawing/2014/main" id="{397D07F6-8E4E-7153-56C3-51D96E057E0A}"/>
              </a:ext>
            </a:extLst>
          </p:cNvPr>
          <p:cNvSpPr/>
          <p:nvPr/>
        </p:nvSpPr>
        <p:spPr>
          <a:xfrm>
            <a:off x="1570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38.6</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82" name="Object39">
            <a:extLst>
              <a:ext uri="{FF2B5EF4-FFF2-40B4-BE49-F238E27FC236}">
                <a16:creationId xmlns:a16="http://schemas.microsoft.com/office/drawing/2014/main" id="{7725A6D6-961A-432C-CB88-59F7F1C847F0}"/>
              </a:ext>
            </a:extLst>
          </p:cNvPr>
          <p:cNvSpPr/>
          <p:nvPr/>
        </p:nvSpPr>
        <p:spPr>
          <a:xfrm>
            <a:off x="11610975"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38.8</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4" name="テキスト プレースホルダー 3">
            <a:extLst>
              <a:ext uri="{FF2B5EF4-FFF2-40B4-BE49-F238E27FC236}">
                <a16:creationId xmlns:a16="http://schemas.microsoft.com/office/drawing/2014/main" id="{90E9FBB7-F587-13FD-146E-026D48CAB7B4}"/>
              </a:ext>
            </a:extLst>
          </p:cNvPr>
          <p:cNvSpPr>
            <a:spLocks noGrp="1"/>
          </p:cNvSpPr>
          <p:nvPr>
            <p:ph type="body" sz="quarter" idx="10"/>
          </p:nvPr>
        </p:nvSpPr>
        <p:spPr/>
        <p:txBody>
          <a:bodyPr/>
          <a:lstStyle/>
          <a:p>
            <a:r>
              <a:rPr lang="ja-JP" altLang="en-US"/>
              <a:t>圧倒的なブランディング効果</a:t>
            </a:r>
          </a:p>
        </p:txBody>
      </p:sp>
      <p:sp>
        <p:nvSpPr>
          <p:cNvPr id="2" name="テキスト プレースホルダー 1">
            <a:extLst>
              <a:ext uri="{FF2B5EF4-FFF2-40B4-BE49-F238E27FC236}">
                <a16:creationId xmlns:a16="http://schemas.microsoft.com/office/drawing/2014/main" id="{74A7AABD-5F5C-8859-E1C9-6659B97ACAE3}"/>
              </a:ext>
            </a:extLst>
          </p:cNvPr>
          <p:cNvSpPr>
            <a:spLocks noGrp="1"/>
          </p:cNvSpPr>
          <p:nvPr>
            <p:ph type="body" sz="quarter" idx="11"/>
          </p:nvPr>
        </p:nvSpPr>
        <p:spPr/>
        <p:txBody>
          <a:bodyPr/>
          <a:lstStyle/>
          <a:p>
            <a:r>
              <a:rPr lang="es-ES" altLang="ja-JP" dirty="0"/>
              <a:t>Tokyo Prime </a:t>
            </a:r>
            <a:r>
              <a:rPr lang="ja-JP" altLang="en-US"/>
              <a:t>に接触したユーザに対し、</a:t>
            </a:r>
            <a:r>
              <a:rPr lang="en-US" altLang="ja-JP" dirty="0"/>
              <a:t>3</a:t>
            </a:r>
            <a:r>
              <a:rPr lang="ja-JP" altLang="en-US"/>
              <a:t>つの観点で効果検証。タクシーだからこそ実現できる広告コミュニケーションです。</a:t>
            </a:r>
          </a:p>
        </p:txBody>
      </p:sp>
      <p:sp>
        <p:nvSpPr>
          <p:cNvPr id="3" name="Object100">
            <a:extLst>
              <a:ext uri="{FF2B5EF4-FFF2-40B4-BE49-F238E27FC236}">
                <a16:creationId xmlns:a16="http://schemas.microsoft.com/office/drawing/2014/main" id="{6929E80F-F88C-993C-4605-6243C1A5847C}"/>
              </a:ext>
            </a:extLst>
          </p:cNvPr>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dirty="0"/>
          </a:p>
          <a:p>
            <a:pPr algn="l">
              <a:lnSpc>
                <a:spcPct val="160000"/>
              </a:lnSpc>
            </a:pPr>
            <a:endParaRPr lang="en-US" sz="825" dirty="0"/>
          </a:p>
          <a:p>
            <a:pPr algn="l">
              <a:lnSpc>
                <a:spcPct val="160000"/>
              </a:lnSpc>
            </a:pPr>
            <a:endParaRPr lang="en-US" sz="825"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8">
    <p:bg>
      <p:bgPr>
        <a:solidFill>
          <a:srgbClr val="02022E"/>
        </a:solidFill>
        <a:effectLst/>
      </p:bgPr>
    </p:bg>
    <p:spTree>
      <p:nvGrpSpPr>
        <p:cNvPr id="1" name=""/>
        <p:cNvGrpSpPr/>
        <p:nvPr/>
      </p:nvGrpSpPr>
      <p:grpSpPr>
        <a:xfrm>
          <a:off x="0" y="0"/>
          <a:ext cx="0" cy="0"/>
          <a:chOff x="0" y="0"/>
          <a:chExt cx="0" cy="0"/>
        </a:xfrm>
      </p:grpSpPr>
      <p:pic>
        <p:nvPicPr>
          <p:cNvPr id="3" name="図 2" descr="屋外, ストリート, バス, 歩道 が含まれている画像&#10;&#10;自動的に生成された説明">
            <a:extLst>
              <a:ext uri="{FF2B5EF4-FFF2-40B4-BE49-F238E27FC236}">
                <a16:creationId xmlns:a16="http://schemas.microsoft.com/office/drawing/2014/main" id="{15469CC6-5D31-9D26-B3CD-B101158E5CE9}"/>
              </a:ext>
            </a:extLst>
          </p:cNvPr>
          <p:cNvPicPr>
            <a:picLocks noChangeAspect="1"/>
          </p:cNvPicPr>
          <p:nvPr/>
        </p:nvPicPr>
        <p:blipFill>
          <a:blip r:embed="rId3"/>
          <a:stretch>
            <a:fillRect/>
          </a:stretch>
        </p:blipFill>
        <p:spPr>
          <a:xfrm>
            <a:off x="0" y="0"/>
            <a:ext cx="18288000" cy="10287000"/>
          </a:xfrm>
          <a:prstGeom prst="rect">
            <a:avLst/>
          </a:prstGeom>
        </p:spPr>
      </p:pic>
      <p:pic>
        <p:nvPicPr>
          <p:cNvPr id="12" name="Object 2" descr="preencoded.png">
            <a:extLst>
              <a:ext uri="{FF2B5EF4-FFF2-40B4-BE49-F238E27FC236}">
                <a16:creationId xmlns:a16="http://schemas.microsoft.com/office/drawing/2014/main" id="{A508C398-4DA9-8A69-D847-9D701A22010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F3CB632F-9C32-C842-B12B-6262F72CF5F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00B39A86-B5F3-CCD5-6AA4-5701D809444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15</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1C4D9E6B-5E40-C4C2-4BE1-10B1F75165B8}"/>
              </a:ext>
            </a:extLst>
          </p:cNvPr>
          <p:cNvSpPr/>
          <p:nvPr/>
        </p:nvSpPr>
        <p:spPr>
          <a:xfrm>
            <a:off x="1009072" y="8551950"/>
            <a:ext cx="5889567" cy="876300"/>
          </a:xfrm>
          <a:prstGeom prst="rect">
            <a:avLst/>
          </a:prstGeom>
          <a:noFill/>
          <a:ln/>
        </p:spPr>
        <p:txBody>
          <a:bodyPr wrap="square" lIns="0" tIns="0" rIns="0" bIns="0" rtlCol="0" anchor="t">
            <a:noAutofit/>
          </a:bodyPr>
          <a:lstStyle/>
          <a:p>
            <a:pP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5400" dirty="0"/>
          </a:p>
        </p:txBody>
      </p:sp>
      <p:sp>
        <p:nvSpPr>
          <p:cNvPr id="16" name="Object5">
            <a:extLst>
              <a:ext uri="{FF2B5EF4-FFF2-40B4-BE49-F238E27FC236}">
                <a16:creationId xmlns:a16="http://schemas.microsoft.com/office/drawing/2014/main" id="{96298606-554A-C469-9E47-2DA0EF82BAA3}"/>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4</a:t>
            </a:r>
            <a:endParaRPr 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3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4825" y="1733550"/>
            <a:ext cx="1152525" cy="108585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57350" y="1733550"/>
            <a:ext cx="4000500" cy="108585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657850" y="1733550"/>
            <a:ext cx="4800600" cy="108585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458450" y="1733550"/>
            <a:ext cx="6257925" cy="108585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716375" y="1733550"/>
            <a:ext cx="1057275" cy="1104900"/>
          </a:xfrm>
          <a:prstGeom prst="rect">
            <a:avLst/>
          </a:prstGeom>
        </p:spPr>
      </p:pic>
      <p:pic>
        <p:nvPicPr>
          <p:cNvPr id="9" name="Object 8"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85775" y="1343025"/>
            <a:ext cx="935106" cy="444169"/>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697325" y="2819400"/>
            <a:ext cx="1076325" cy="5600700"/>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439400" y="2819400"/>
            <a:ext cx="6276975" cy="5600700"/>
          </a:xfrm>
          <a:prstGeom prst="rect">
            <a:avLst/>
          </a:prstGeom>
        </p:spPr>
      </p:pic>
      <p:pic>
        <p:nvPicPr>
          <p:cNvPr id="12" name="Object 11"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5638800" y="2819400"/>
            <a:ext cx="4819650" cy="5600700"/>
          </a:xfrm>
          <a:prstGeom prst="rect">
            <a:avLst/>
          </a:prstGeom>
        </p:spPr>
      </p:pic>
      <p:pic>
        <p:nvPicPr>
          <p:cNvPr id="13" name="Object 12"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638300" y="2819400"/>
            <a:ext cx="4019550" cy="5600700"/>
          </a:xfrm>
          <a:prstGeom prst="rect">
            <a:avLst/>
          </a:prstGeom>
        </p:spPr>
      </p:pic>
      <p:pic>
        <p:nvPicPr>
          <p:cNvPr id="14" name="Object 13"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981200" y="5276850"/>
            <a:ext cx="3248025" cy="228600"/>
          </a:xfrm>
          <a:prstGeom prst="rect">
            <a:avLst/>
          </a:prstGeom>
        </p:spPr>
      </p:pic>
      <p:pic>
        <p:nvPicPr>
          <p:cNvPr id="15" name="Object 14"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981200" y="5591175"/>
            <a:ext cx="3257550" cy="89670"/>
          </a:xfrm>
          <a:prstGeom prst="rect">
            <a:avLst/>
          </a:prstGeom>
        </p:spPr>
      </p:pic>
      <p:pic>
        <p:nvPicPr>
          <p:cNvPr id="16" name="Object 15"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43275" y="5886450"/>
            <a:ext cx="533400" cy="161925"/>
          </a:xfrm>
          <a:prstGeom prst="rect">
            <a:avLst/>
          </a:prstGeom>
        </p:spPr>
      </p:pic>
      <p:pic>
        <p:nvPicPr>
          <p:cNvPr id="17" name="Object 16"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504825" y="2819400"/>
            <a:ext cx="1152525" cy="5600700"/>
          </a:xfrm>
          <a:prstGeom prst="rect">
            <a:avLst/>
          </a:prstGeom>
        </p:spPr>
      </p:pic>
      <p:pic>
        <p:nvPicPr>
          <p:cNvPr id="18" name="Object 17"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6010275" y="3124200"/>
            <a:ext cx="4019550" cy="990600"/>
          </a:xfrm>
          <a:prstGeom prst="rect">
            <a:avLst/>
          </a:prstGeom>
        </p:spPr>
      </p:pic>
      <p:pic>
        <p:nvPicPr>
          <p:cNvPr id="19" name="Object 18"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981200" y="3124200"/>
            <a:ext cx="3248025" cy="990600"/>
          </a:xfrm>
          <a:prstGeom prst="rect">
            <a:avLst/>
          </a:prstGeom>
        </p:spPr>
      </p:pic>
      <p:pic>
        <p:nvPicPr>
          <p:cNvPr id="20" name="Object 19"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1325225" y="3124200"/>
            <a:ext cx="4438650" cy="990600"/>
          </a:xfrm>
          <a:prstGeom prst="rect">
            <a:avLst/>
          </a:prstGeom>
        </p:spPr>
      </p:pic>
      <p:pic>
        <p:nvPicPr>
          <p:cNvPr id="21" name="Object 20" descr="preencoded.png"/>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7239000" y="4343400"/>
            <a:ext cx="2295525" cy="409575"/>
          </a:xfrm>
          <a:prstGeom prst="rect">
            <a:avLst/>
          </a:prstGeom>
        </p:spPr>
      </p:pic>
      <p:pic>
        <p:nvPicPr>
          <p:cNvPr id="22" name="Object 21"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6667500" y="6467475"/>
            <a:ext cx="2762250" cy="1695450"/>
          </a:xfrm>
          <a:prstGeom prst="rect">
            <a:avLst/>
          </a:prstGeom>
        </p:spPr>
      </p:pic>
      <p:pic>
        <p:nvPicPr>
          <p:cNvPr id="23" name="Object 22"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11153775" y="6276975"/>
            <a:ext cx="4762500" cy="1885950"/>
          </a:xfrm>
          <a:prstGeom prst="rect">
            <a:avLst/>
          </a:prstGeom>
        </p:spPr>
      </p:pic>
      <p:pic>
        <p:nvPicPr>
          <p:cNvPr id="25" name="Object 24" descr="preencoded.png"/>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5657850" y="1733550"/>
            <a:ext cx="190500" cy="1104900"/>
          </a:xfrm>
          <a:prstGeom prst="rect">
            <a:avLst/>
          </a:prstGeom>
        </p:spPr>
      </p:pic>
      <p:pic>
        <p:nvPicPr>
          <p:cNvPr id="26" name="Object 25" descr="preencoded.png"/>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1657350" y="1733550"/>
            <a:ext cx="190500" cy="1104900"/>
          </a:xfrm>
          <a:prstGeom prst="rect">
            <a:avLst/>
          </a:prstGeom>
        </p:spPr>
      </p:pic>
      <p:pic>
        <p:nvPicPr>
          <p:cNvPr id="27" name="Object 26"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10458450" y="1733550"/>
            <a:ext cx="190500" cy="1104900"/>
          </a:xfrm>
          <a:prstGeom prst="rect">
            <a:avLst/>
          </a:prstGeom>
        </p:spPr>
      </p:pic>
      <p:pic>
        <p:nvPicPr>
          <p:cNvPr id="28" name="Object 27" descr="preencoded.png"/>
          <p:cNvPicPr>
            <a:picLocks noChangeAspect="1"/>
          </p:cNvPicPr>
          <p:nvPr/>
        </p:nvPicPr>
        <p:blipFill>
          <a:blip r:embed="rId49">
            <a:extLst>
              <a:ext uri="{96DAC541-7B7A-43D3-8B79-37D633B846F1}">
                <asvg:svgBlip xmlns:asvg="http://schemas.microsoft.com/office/drawing/2016/SVG/main" r:embed="rId50"/>
              </a:ext>
            </a:extLst>
          </a:blip>
          <a:srcRect/>
          <a:stretch/>
        </p:blipFill>
        <p:spPr>
          <a:xfrm>
            <a:off x="16716375" y="1733550"/>
            <a:ext cx="190500" cy="1104900"/>
          </a:xfrm>
          <a:prstGeom prst="rect">
            <a:avLst/>
          </a:prstGeom>
        </p:spPr>
      </p:pic>
      <p:pic>
        <p:nvPicPr>
          <p:cNvPr id="29" name="Object 28"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7181850" y="5848350"/>
            <a:ext cx="781050" cy="161925"/>
          </a:xfrm>
          <a:prstGeom prst="rect">
            <a:avLst/>
          </a:prstGeom>
        </p:spPr>
      </p:pic>
      <p:pic>
        <p:nvPicPr>
          <p:cNvPr id="30" name="Object 29"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8191500" y="5848350"/>
            <a:ext cx="533400" cy="161925"/>
          </a:xfrm>
          <a:prstGeom prst="rect">
            <a:avLst/>
          </a:prstGeom>
        </p:spPr>
      </p:pic>
      <p:pic>
        <p:nvPicPr>
          <p:cNvPr id="31" name="Object 30" descr="preencoded.png"/>
          <p:cNvPicPr>
            <a:picLocks noChangeAspect="1"/>
          </p:cNvPicPr>
          <p:nvPr/>
        </p:nvPicPr>
        <p:blipFill>
          <a:blip r:embed="rId53">
            <a:extLst>
              <a:ext uri="{96DAC541-7B7A-43D3-8B79-37D633B846F1}">
                <asvg:svgBlip xmlns:asvg="http://schemas.microsoft.com/office/drawing/2016/SVG/main" r:embed="rId54"/>
              </a:ext>
            </a:extLst>
          </a:blip>
          <a:srcRect/>
          <a:stretch/>
        </p:blipFill>
        <p:spPr>
          <a:xfrm>
            <a:off x="12801600" y="5848350"/>
            <a:ext cx="1543050" cy="161925"/>
          </a:xfrm>
          <a:prstGeom prst="rect">
            <a:avLst/>
          </a:prstGeom>
        </p:spPr>
      </p:pic>
      <p:sp>
        <p:nvSpPr>
          <p:cNvPr id="37" name="Object36"/>
          <p:cNvSpPr/>
          <p:nvPr/>
        </p:nvSpPr>
        <p:spPr>
          <a:xfrm>
            <a:off x="809625" y="2114550"/>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乗車</a:t>
            </a:r>
            <a:endParaRPr lang="en-US" sz="1800" dirty="0"/>
          </a:p>
        </p:txBody>
      </p:sp>
      <p:sp>
        <p:nvSpPr>
          <p:cNvPr id="38" name="Object37"/>
          <p:cNvSpPr/>
          <p:nvPr/>
        </p:nvSpPr>
        <p:spPr>
          <a:xfrm>
            <a:off x="2295525" y="2038350"/>
            <a:ext cx="269557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Premium Video Ads</a:t>
            </a:r>
            <a:endParaRPr lang="en-US" sz="1800" dirty="0">
              <a:solidFill>
                <a:srgbClr val="02022E"/>
              </a:solidFill>
            </a:endParaRPr>
          </a:p>
        </p:txBody>
      </p:sp>
      <p:sp>
        <p:nvSpPr>
          <p:cNvPr id="39" name="Object38"/>
          <p:cNvSpPr/>
          <p:nvPr/>
        </p:nvSpPr>
        <p:spPr>
          <a:xfrm>
            <a:off x="3238500" y="2495550"/>
            <a:ext cx="714375"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1</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0" name="Object39"/>
          <p:cNvSpPr/>
          <p:nvPr/>
        </p:nvSpPr>
        <p:spPr>
          <a:xfrm>
            <a:off x="6391275" y="2019300"/>
            <a:ext cx="32861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Collaboration Video Ads</a:t>
            </a:r>
            <a:endParaRPr lang="en-US" sz="1800" dirty="0">
              <a:solidFill>
                <a:srgbClr val="02022E"/>
              </a:solidFill>
            </a:endParaRPr>
          </a:p>
        </p:txBody>
      </p:sp>
      <p:sp>
        <p:nvSpPr>
          <p:cNvPr id="41" name="Object40"/>
          <p:cNvSpPr/>
          <p:nvPr/>
        </p:nvSpPr>
        <p:spPr>
          <a:xfrm>
            <a:off x="7239000" y="2495550"/>
            <a:ext cx="1575546" cy="269841"/>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6−7</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2" name="Object41"/>
          <p:cNvSpPr/>
          <p:nvPr/>
        </p:nvSpPr>
        <p:spPr>
          <a:xfrm>
            <a:off x="11087100" y="1828800"/>
            <a:ext cx="49625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Standard Video Ads / Tie-up Contents</a:t>
            </a:r>
            <a:endParaRPr lang="en-US" sz="1800" dirty="0">
              <a:solidFill>
                <a:srgbClr val="02022E"/>
              </a:solidFill>
            </a:endParaRPr>
          </a:p>
        </p:txBody>
      </p:sp>
      <p:sp>
        <p:nvSpPr>
          <p:cNvPr id="43" name="Object42"/>
          <p:cNvSpPr/>
          <p:nvPr/>
        </p:nvSpPr>
        <p:spPr>
          <a:xfrm>
            <a:off x="12849225" y="2114550"/>
            <a:ext cx="12001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2F3B6C"/>
                </a:solidFill>
                <a:latin typeface="Noto Serif JP Regular" pitchFamily="34" charset="0"/>
                <a:ea typeface="Noto Serif JP Regular" pitchFamily="34" charset="-122"/>
                <a:cs typeface="Noto Serif JP Regular" pitchFamily="34" charset="-120"/>
              </a:rPr>
              <a:t>Area Ads</a:t>
            </a:r>
            <a:endParaRPr lang="en-US" sz="1800" dirty="0"/>
          </a:p>
        </p:txBody>
      </p:sp>
      <p:sp>
        <p:nvSpPr>
          <p:cNvPr id="44" name="Object43"/>
          <p:cNvSpPr/>
          <p:nvPr/>
        </p:nvSpPr>
        <p:spPr>
          <a:xfrm>
            <a:off x="12858750" y="2495550"/>
            <a:ext cx="1123950"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9-10</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5" name="Object44"/>
          <p:cNvSpPr/>
          <p:nvPr/>
        </p:nvSpPr>
        <p:spPr>
          <a:xfrm>
            <a:off x="17026890" y="2124075"/>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降車</a:t>
            </a:r>
            <a:endParaRPr lang="en-US" sz="1800" dirty="0"/>
          </a:p>
        </p:txBody>
      </p:sp>
      <p:sp>
        <p:nvSpPr>
          <p:cNvPr id="46" name="Object45"/>
          <p:cNvSpPr/>
          <p:nvPr/>
        </p:nvSpPr>
        <p:spPr>
          <a:xfrm>
            <a:off x="2378582" y="6370840"/>
            <a:ext cx="2447925" cy="155171"/>
          </a:xfrm>
          <a:prstGeom prst="rect">
            <a:avLst/>
          </a:prstGeom>
          <a:noFill/>
          <a:ln/>
        </p:spPr>
        <p:txBody>
          <a:bodyPr wrap="square" lIns="0" tIns="0" rIns="0" bIns="0" rtlCol="0" anchor="ctr" anchorCtr="0">
            <a:spAutoFit/>
          </a:bodyPr>
          <a:lstStyle/>
          <a:p>
            <a:pPr algn="ctr">
              <a:lnSpc>
                <a:spcPts val="12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050" b="1" i="0" kern="0" spc="105" dirty="0">
                <a:solidFill>
                  <a:srgbClr val="02022E"/>
                </a:solidFill>
                <a:latin typeface="Noto Serif JP Bold" pitchFamily="34" charset="0"/>
                <a:ea typeface="Noto Serif JP Bold" pitchFamily="34" charset="-122"/>
                <a:cs typeface="Noto Serif JP Bold" pitchFamily="34" charset="-120"/>
              </a:rPr>
              <a:t>1</a:t>
            </a:r>
            <a:r>
              <a:rPr lang="en-US" sz="1200" b="1" i="0" kern="0" spc="105" dirty="0">
                <a:solidFill>
                  <a:srgbClr val="02022E"/>
                </a:solidFill>
                <a:latin typeface="Noto Serif JP Bold" pitchFamily="34" charset="0"/>
                <a:ea typeface="Noto Serif JP Bold" pitchFamily="34" charset="-122"/>
                <a:cs typeface="Noto Serif JP Bold" pitchFamily="34" charset="-120"/>
              </a:rPr>
              <a:t>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47" name="Object46"/>
          <p:cNvSpPr/>
          <p:nvPr/>
        </p:nvSpPr>
        <p:spPr>
          <a:xfrm>
            <a:off x="3495675" y="59155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48" name="Object47"/>
          <p:cNvSpPr/>
          <p:nvPr/>
        </p:nvSpPr>
        <p:spPr>
          <a:xfrm>
            <a:off x="7810500" y="3615906"/>
            <a:ext cx="381000" cy="438150"/>
          </a:xfrm>
          <a:prstGeom prst="rect">
            <a:avLst/>
          </a:prstGeom>
          <a:noFill/>
          <a:ln/>
        </p:spPr>
        <p:txBody>
          <a:bodyPr wrap="square" lIns="0" tIns="0" rIns="0" bIns="0" rtlCol="0" anchor="ctr" anchorCtr="0">
            <a:noAutofit/>
          </a:bodyPr>
          <a:lstStyle/>
          <a:p>
            <a:pPr algn="r">
              <a:lnSpc>
                <a:spcPts val="2775"/>
              </a:lnSpc>
            </a:pPr>
            <a:r>
              <a:rPr lang="en-US" sz="2400" kern="0" spc="240" dirty="0">
                <a:solidFill>
                  <a:srgbClr val="02022E"/>
                </a:solidFill>
                <a:latin typeface="Noto Serif JP Regular" pitchFamily="34" charset="0"/>
                <a:ea typeface="Noto Serif JP Regular" pitchFamily="34" charset="-122"/>
                <a:cs typeface="Noto Serif JP Regular" pitchFamily="34" charset="-120"/>
              </a:rPr>
              <a:t>7</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49" name="Object48"/>
          <p:cNvSpPr/>
          <p:nvPr/>
        </p:nvSpPr>
        <p:spPr>
          <a:xfrm>
            <a:off x="76295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0" name="Object49"/>
          <p:cNvSpPr/>
          <p:nvPr/>
        </p:nvSpPr>
        <p:spPr>
          <a:xfrm>
            <a:off x="3381375" y="3623634"/>
            <a:ext cx="3810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1" name="Object50"/>
          <p:cNvSpPr/>
          <p:nvPr/>
        </p:nvSpPr>
        <p:spPr>
          <a:xfrm>
            <a:off x="32099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2" name="Object51"/>
          <p:cNvSpPr/>
          <p:nvPr/>
        </p:nvSpPr>
        <p:spPr>
          <a:xfrm>
            <a:off x="13306425" y="3633159"/>
            <a:ext cx="5715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12</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3" name="Object52"/>
          <p:cNvSpPr/>
          <p:nvPr/>
        </p:nvSpPr>
        <p:spPr>
          <a:xfrm>
            <a:off x="13182600"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4" name="Object53"/>
          <p:cNvSpPr/>
          <p:nvPr/>
        </p:nvSpPr>
        <p:spPr>
          <a:xfrm>
            <a:off x="8772525" y="4398479"/>
            <a:ext cx="314325" cy="323850"/>
          </a:xfrm>
          <a:prstGeom prst="rect">
            <a:avLst/>
          </a:prstGeom>
          <a:noFill/>
          <a:ln/>
        </p:spPr>
        <p:txBody>
          <a:bodyPr wrap="square" lIns="0" tIns="0" rIns="0" bIns="0" rtlCol="0" anchor="ctr" anchorCtr="0">
            <a:noAutofit/>
          </a:bodyPr>
          <a:lstStyle/>
          <a:p>
            <a:pPr algn="r">
              <a:lnSpc>
                <a:spcPts val="2100"/>
              </a:lnSpc>
            </a:pPr>
            <a:r>
              <a:rPr lang="en-US" sz="2000" kern="0" spc="180" dirty="0">
                <a:solidFill>
                  <a:srgbClr val="02022E"/>
                </a:solidFill>
                <a:latin typeface="Noto Serif JP Regular" pitchFamily="34" charset="0"/>
                <a:ea typeface="Noto Serif JP Regular" pitchFamily="34" charset="-122"/>
                <a:cs typeface="Noto Serif JP Regular" pitchFamily="34" charset="-120"/>
              </a:rPr>
              <a:t>3</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枠</a:t>
            </a:r>
            <a:endParaRPr lang="en-US" sz="1800" dirty="0">
              <a:solidFill>
                <a:srgbClr val="02022E"/>
              </a:solidFill>
            </a:endParaRPr>
          </a:p>
        </p:txBody>
      </p:sp>
      <p:sp>
        <p:nvSpPr>
          <p:cNvPr id="55" name="Object54"/>
          <p:cNvSpPr/>
          <p:nvPr/>
        </p:nvSpPr>
        <p:spPr>
          <a:xfrm>
            <a:off x="7398854" y="4451902"/>
            <a:ext cx="847725" cy="219075"/>
          </a:xfrm>
          <a:prstGeom prst="rect">
            <a:avLst/>
          </a:prstGeom>
          <a:noFill/>
          <a:ln/>
        </p:spPr>
        <p:txBody>
          <a:bodyPr wrap="square" lIns="0" tIns="0" rIns="0" bIns="0" rtlCol="0" anchor="ctr" anchorCtr="0">
            <a:noAutofit/>
          </a:bodyPr>
          <a:lstStyle/>
          <a:p>
            <a:pPr algn="r">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200" dirty="0">
              <a:solidFill>
                <a:srgbClr val="02022E"/>
              </a:solidFill>
            </a:endParaRPr>
          </a:p>
        </p:txBody>
      </p:sp>
      <p:sp>
        <p:nvSpPr>
          <p:cNvPr id="56" name="Object55"/>
          <p:cNvSpPr/>
          <p:nvPr/>
        </p:nvSpPr>
        <p:spPr>
          <a:xfrm>
            <a:off x="6715124" y="6485140"/>
            <a:ext cx="2669861"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57" name="Object56"/>
          <p:cNvSpPr/>
          <p:nvPr/>
        </p:nvSpPr>
        <p:spPr>
          <a:xfrm>
            <a:off x="6715125" y="6923290"/>
            <a:ext cx="2681369"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58" name="Object57"/>
          <p:cNvSpPr/>
          <p:nvPr/>
        </p:nvSpPr>
        <p:spPr>
          <a:xfrm>
            <a:off x="6429375" y="7346083"/>
            <a:ext cx="3371850"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有償オプションとしてコンテンツと広告を
セットで配信することが可能です</a:t>
            </a:r>
            <a:endParaRPr lang="en-US" sz="1200" dirty="0">
              <a:solidFill>
                <a:srgbClr val="02022E"/>
              </a:solidFill>
            </a:endParaRPr>
          </a:p>
        </p:txBody>
      </p:sp>
      <p:sp>
        <p:nvSpPr>
          <p:cNvPr id="59" name="Object58"/>
          <p:cNvSpPr/>
          <p:nvPr/>
        </p:nvSpPr>
        <p:spPr>
          <a:xfrm>
            <a:off x="6696074" y="7990090"/>
            <a:ext cx="2715893"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1回のみ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60" name="Object59"/>
          <p:cNvSpPr/>
          <p:nvPr/>
        </p:nvSpPr>
        <p:spPr>
          <a:xfrm>
            <a:off x="12228255" y="6288870"/>
            <a:ext cx="2657911"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61" name="Object60"/>
          <p:cNvSpPr/>
          <p:nvPr/>
        </p:nvSpPr>
        <p:spPr>
          <a:xfrm>
            <a:off x="12222527" y="6727020"/>
            <a:ext cx="2669367"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62" name="Object61"/>
          <p:cNvSpPr/>
          <p:nvPr/>
        </p:nvSpPr>
        <p:spPr>
          <a:xfrm>
            <a:off x="10675898" y="7155583"/>
            <a:ext cx="5762625"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Standard Video Adsに加えてTie-up Contents枠を購入頂くことで、
コンテンツと広告をセットで配信が可能となります</a:t>
            </a:r>
            <a:endParaRPr lang="en-US" sz="1200" dirty="0">
              <a:solidFill>
                <a:srgbClr val="02022E"/>
              </a:solidFill>
            </a:endParaRPr>
          </a:p>
        </p:txBody>
      </p:sp>
      <p:sp>
        <p:nvSpPr>
          <p:cNvPr id="63" name="Object62"/>
          <p:cNvSpPr/>
          <p:nvPr/>
        </p:nvSpPr>
        <p:spPr>
          <a:xfrm>
            <a:off x="11466397" y="7784232"/>
            <a:ext cx="4181626"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広告枠が1ロール終了した後も再生が続きますので、
１乗車につき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複数回</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表示される可能性がございます</a:t>
            </a:r>
            <a:endParaRPr lang="en-US" sz="1200" dirty="0">
              <a:solidFill>
                <a:srgbClr val="02022E"/>
              </a:solidFill>
            </a:endParaRPr>
          </a:p>
        </p:txBody>
      </p:sp>
      <p:sp>
        <p:nvSpPr>
          <p:cNvPr id="64" name="Object63"/>
          <p:cNvSpPr/>
          <p:nvPr/>
        </p:nvSpPr>
        <p:spPr>
          <a:xfrm>
            <a:off x="6181725" y="4459357"/>
            <a:ext cx="942975" cy="190500"/>
          </a:xfrm>
          <a:prstGeom prst="rect">
            <a:avLst/>
          </a:prstGeom>
          <a:noFill/>
          <a:ln/>
        </p:spPr>
        <p:txBody>
          <a:bodyPr wrap="square" lIns="0" tIns="0" rIns="0" bIns="0" rtlCol="0" anchor="ctr" anchorCtr="0">
            <a:noAutofit/>
          </a:bodyPr>
          <a:lstStyle/>
          <a:p>
            <a:pPr algn="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 オプション</a:t>
            </a:r>
            <a:endParaRPr lang="en-US" sz="1050" dirty="0">
              <a:solidFill>
                <a:srgbClr val="02022E"/>
              </a:solidFill>
            </a:endParaRPr>
          </a:p>
        </p:txBody>
      </p:sp>
      <p:sp>
        <p:nvSpPr>
          <p:cNvPr id="66" name="Object65"/>
          <p:cNvSpPr/>
          <p:nvPr/>
        </p:nvSpPr>
        <p:spPr>
          <a:xfrm>
            <a:off x="600074" y="8782050"/>
            <a:ext cx="11363326" cy="975244"/>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タクシー乗車後、料金メーターと連動して広告が表示され始めます。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乗車後冒頭には、シートベルト着用を促す文言が表示されます。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オーディエンスはいつでも「画面OFF」ボタンをタップすることで画面を消すことが可能です。再び画面をタップしない限り次の乗車まで広告が表示されなくなります。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表示する広告がなく、空き枠となった場合には、タクシー会社の自社広告(静止画 / 動画)が掲載されます。</a:t>
            </a:r>
            <a:endParaRPr lang="en-US" altLang="ja-JP" sz="825" dirty="0"/>
          </a:p>
          <a:p>
            <a:pPr algn="l">
              <a:lnSpc>
                <a:spcPct val="150000"/>
              </a:lnSpc>
            </a:pPr>
            <a:endParaRPr lang="en-US" sz="825" dirty="0"/>
          </a:p>
        </p:txBody>
      </p:sp>
      <p:sp>
        <p:nvSpPr>
          <p:cNvPr id="73" name="Object72"/>
          <p:cNvSpPr/>
          <p:nvPr/>
        </p:nvSpPr>
        <p:spPr>
          <a:xfrm>
            <a:off x="7334250" y="5875558"/>
            <a:ext cx="76200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4" name="Object73"/>
          <p:cNvSpPr/>
          <p:nvPr/>
        </p:nvSpPr>
        <p:spPr>
          <a:xfrm>
            <a:off x="8343899" y="5875558"/>
            <a:ext cx="470647"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5" name="Object74"/>
          <p:cNvSpPr/>
          <p:nvPr/>
        </p:nvSpPr>
        <p:spPr>
          <a:xfrm>
            <a:off x="12953999" y="5877442"/>
            <a:ext cx="771331"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6" name="Object75"/>
          <p:cNvSpPr/>
          <p:nvPr/>
        </p:nvSpPr>
        <p:spPr>
          <a:xfrm>
            <a:off x="13963650" y="58774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7" name="Object76"/>
          <p:cNvSpPr/>
          <p:nvPr/>
        </p:nvSpPr>
        <p:spPr>
          <a:xfrm>
            <a:off x="609600" y="5388919"/>
            <a:ext cx="942975" cy="461665"/>
          </a:xfrm>
          <a:prstGeom prst="rect">
            <a:avLst/>
          </a:prstGeom>
          <a:noFill/>
          <a:ln/>
        </p:spPr>
        <p:txBody>
          <a:bodyPr wrap="square" lIns="0" tIns="0" rIns="0" bIns="0" rtlCol="0" anchor="ctr" anchorCtr="0">
            <a:spAutoFit/>
          </a:bodyPr>
          <a:lstStyle/>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a:t>
            </a:r>
          </a:p>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画面ON</a:t>
            </a:r>
            <a:endParaRPr lang="en-US" sz="1050" dirty="0">
              <a:solidFill>
                <a:srgbClr val="02022E"/>
              </a:solidFill>
            </a:endParaRPr>
          </a:p>
        </p:txBody>
      </p:sp>
      <p:sp>
        <p:nvSpPr>
          <p:cNvPr id="78" name="Object77"/>
          <p:cNvSpPr/>
          <p:nvPr/>
        </p:nvSpPr>
        <p:spPr>
          <a:xfrm>
            <a:off x="16764000" y="5388689"/>
            <a:ext cx="942975" cy="387478"/>
          </a:xfrm>
          <a:prstGeom prst="rect">
            <a:avLst/>
          </a:prstGeom>
          <a:noFill/>
          <a:ln/>
        </p:spPr>
        <p:txBody>
          <a:bodyPr wrap="square" lIns="0" tIns="0" rIns="0" bIns="0" rtlCol="0" anchor="ctr" anchorCtr="0">
            <a:spAutoFit/>
          </a:bodyPr>
          <a:lstStyle/>
          <a:p>
            <a:pPr algn="ctr">
              <a:lnSpc>
                <a:spcPts val="975"/>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画面OFF</a:t>
            </a:r>
            <a:endParaRPr lang="en-US" sz="1050" dirty="0">
              <a:solidFill>
                <a:srgbClr val="02022E"/>
              </a:solidFill>
            </a:endParaRPr>
          </a:p>
        </p:txBody>
      </p:sp>
      <p:sp>
        <p:nvSpPr>
          <p:cNvPr id="81" name="テキスト プレースホルダー 80">
            <a:extLst>
              <a:ext uri="{FF2B5EF4-FFF2-40B4-BE49-F238E27FC236}">
                <a16:creationId xmlns:a16="http://schemas.microsoft.com/office/drawing/2014/main" id="{E5D47285-879D-9E54-429C-9A9E51041DBB}"/>
              </a:ext>
            </a:extLst>
          </p:cNvPr>
          <p:cNvSpPr>
            <a:spLocks noGrp="1"/>
          </p:cNvSpPr>
          <p:nvPr>
            <p:ph type="body" sz="quarter" idx="10"/>
          </p:nvPr>
        </p:nvSpPr>
        <p:spPr>
          <a:xfrm>
            <a:off x="674805" y="129266"/>
            <a:ext cx="2820870" cy="639762"/>
          </a:xfrm>
        </p:spPr>
        <p:txBody>
          <a:bodyPr>
            <a:noAutofit/>
          </a:bodyPr>
          <a:lstStyle/>
          <a:p>
            <a:r>
              <a:rPr lang="ja-JP" altLang="en-US"/>
              <a:t>広告枠の構成</a:t>
            </a:r>
          </a:p>
        </p:txBody>
      </p:sp>
      <p:sp>
        <p:nvSpPr>
          <p:cNvPr id="82" name="テキスト プレースホルダー 81">
            <a:extLst>
              <a:ext uri="{FF2B5EF4-FFF2-40B4-BE49-F238E27FC236}">
                <a16:creationId xmlns:a16="http://schemas.microsoft.com/office/drawing/2014/main" id="{DDA84699-38AB-B660-1F96-2D4506618946}"/>
              </a:ext>
            </a:extLst>
          </p:cNvPr>
          <p:cNvSpPr>
            <a:spLocks noGrp="1"/>
          </p:cNvSpPr>
          <p:nvPr>
            <p:ph type="body" sz="quarter" idx="11"/>
          </p:nvPr>
        </p:nvSpPr>
        <p:spPr>
          <a:xfrm>
            <a:off x="3488662" y="127194"/>
            <a:ext cx="14218313" cy="639762"/>
          </a:xfrm>
        </p:spPr>
        <p:txBody>
          <a:bodyPr>
            <a:noAutofit/>
          </a:bodyPr>
          <a:lstStyle/>
          <a:p>
            <a:r>
              <a:rPr lang="ja-JP" altLang="en-US"/>
              <a:t>平均</a:t>
            </a:r>
            <a:r>
              <a:rPr lang="en-US" altLang="ja-JP" dirty="0"/>
              <a:t>18</a:t>
            </a:r>
            <a:r>
              <a:rPr lang="ja-JP" altLang="en-US"/>
              <a:t>分間のタクシー乗車時間のなかで、一連の流れに沿って広告枠が構成されています。</a:t>
            </a:r>
          </a:p>
        </p:txBody>
      </p:sp>
      <p:pic>
        <p:nvPicPr>
          <p:cNvPr id="33" name="図 32" descr="アイコン が含まれている画像&#10;&#10;自動的に生成された説明">
            <a:extLst>
              <a:ext uri="{FF2B5EF4-FFF2-40B4-BE49-F238E27FC236}">
                <a16:creationId xmlns:a16="http://schemas.microsoft.com/office/drawing/2014/main" id="{6E0F81BB-D186-24A3-D588-95FB5A1BA559}"/>
              </a:ext>
            </a:extLst>
          </p:cNvPr>
          <p:cNvPicPr>
            <a:picLocks noChangeAspect="1"/>
          </p:cNvPicPr>
          <p:nvPr/>
        </p:nvPicPr>
        <p:blipFill>
          <a:blip r:embed="rId55"/>
          <a:stretch>
            <a:fillRect/>
          </a:stretch>
        </p:blipFill>
        <p:spPr>
          <a:xfrm>
            <a:off x="6012943" y="5308799"/>
            <a:ext cx="4050653" cy="426907"/>
          </a:xfrm>
          <a:prstGeom prst="rect">
            <a:avLst/>
          </a:prstGeom>
        </p:spPr>
      </p:pic>
      <p:pic>
        <p:nvPicPr>
          <p:cNvPr id="35" name="図 34" descr="挿絵 が含まれている画像&#10;&#10;自動的に生成された説明">
            <a:extLst>
              <a:ext uri="{FF2B5EF4-FFF2-40B4-BE49-F238E27FC236}">
                <a16:creationId xmlns:a16="http://schemas.microsoft.com/office/drawing/2014/main" id="{7AD789F0-5E13-CC83-7D84-D9FFD628E69B}"/>
              </a:ext>
            </a:extLst>
          </p:cNvPr>
          <p:cNvPicPr>
            <a:picLocks noChangeAspect="1"/>
          </p:cNvPicPr>
          <p:nvPr/>
        </p:nvPicPr>
        <p:blipFill>
          <a:blip r:embed="rId56"/>
          <a:stretch>
            <a:fillRect/>
          </a:stretch>
        </p:blipFill>
        <p:spPr>
          <a:xfrm>
            <a:off x="11853069" y="4933105"/>
            <a:ext cx="3414712" cy="74464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20" name="Object119"/>
          <p:cNvSpPr/>
          <p:nvPr/>
        </p:nvSpPr>
        <p:spPr>
          <a:xfrm>
            <a:off x="752474" y="8674592"/>
            <a:ext cx="7794625" cy="937452"/>
          </a:xfrm>
          <a:prstGeom prst="rect">
            <a:avLst/>
          </a:prstGeom>
          <a:noFill/>
          <a:ln/>
        </p:spPr>
        <p:txBody>
          <a:bodyPr wrap="square" lIns="0" tIns="0" rIns="0" bIns="0" rtlCol="0" anchor="t">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Collaboration Video Ads、Standard Video Ads は各メニューの中でランダムローテーション（乗車毎に異なる順番）で掲載いたします。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HALFメニュー のエリア内訳は、エリアとタクシー会社に偏りが出ないよう制御して配信されます。</a:t>
            </a:r>
            <a:endParaRPr lang="en-US" altLang="ja-JP" sz="825" dirty="0">
              <a:solidFill>
                <a:srgbClr val="34363D"/>
              </a:solidFill>
            </a:endParaRPr>
          </a:p>
          <a:p>
            <a:pPr algn="l">
              <a:lnSpc>
                <a:spcPct val="150000"/>
              </a:lnSpc>
            </a:pPr>
            <a:endParaRPr lang="en-US" sz="825" dirty="0">
              <a:solidFill>
                <a:srgbClr val="34363D"/>
              </a:solidFill>
            </a:endParaRPr>
          </a:p>
        </p:txBody>
      </p:sp>
      <p:sp>
        <p:nvSpPr>
          <p:cNvPr id="128" name="Object127"/>
          <p:cNvSpPr/>
          <p:nvPr/>
        </p:nvSpPr>
        <p:spPr>
          <a:xfrm>
            <a:off x="8410574" y="8661512"/>
            <a:ext cx="6918326" cy="937452"/>
          </a:xfrm>
          <a:prstGeom prst="rect">
            <a:avLst/>
          </a:prstGeom>
          <a:noFill/>
          <a:ln/>
        </p:spPr>
        <p:txBody>
          <a:bodyPr wrap="square" lIns="0" tIns="0" rIns="0" bIns="0" rtlCol="0" anchor="t">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掲載内容は1申込につき、1商品または1サービスを基本とします。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すべての掲載内容について事前審査が必要です。修正可能な段階で必ず事前にご相談ください。</a:t>
            </a:r>
            <a:endParaRPr lang="en-US" altLang="ja-JP" sz="825" dirty="0">
              <a:solidFill>
                <a:srgbClr val="34363D"/>
              </a:solidFill>
            </a:endParaRPr>
          </a:p>
          <a:p>
            <a:pPr algn="l">
              <a:lnSpc>
                <a:spcPct val="150000"/>
              </a:lnSpc>
            </a:pPr>
            <a:endParaRPr lang="en-US" sz="825" dirty="0">
              <a:solidFill>
                <a:srgbClr val="34363D"/>
              </a:solidFill>
            </a:endParaRPr>
          </a:p>
        </p:txBody>
      </p:sp>
      <p:sp>
        <p:nvSpPr>
          <p:cNvPr id="139" name="テキスト プレースホルダー 138">
            <a:extLst>
              <a:ext uri="{FF2B5EF4-FFF2-40B4-BE49-F238E27FC236}">
                <a16:creationId xmlns:a16="http://schemas.microsoft.com/office/drawing/2014/main" id="{05FF318D-45BB-F312-1B98-7D32FD8F9EA4}"/>
              </a:ext>
            </a:extLst>
          </p:cNvPr>
          <p:cNvSpPr>
            <a:spLocks noGrp="1"/>
          </p:cNvSpPr>
          <p:nvPr>
            <p:ph type="body" sz="quarter" idx="10"/>
          </p:nvPr>
        </p:nvSpPr>
        <p:spPr>
          <a:xfrm>
            <a:off x="674805" y="129266"/>
            <a:ext cx="4687770" cy="639762"/>
          </a:xfrm>
        </p:spPr>
        <p:txBody>
          <a:bodyPr>
            <a:noAutofit/>
          </a:bodyPr>
          <a:lstStyle/>
          <a:p>
            <a:r>
              <a:rPr lang="es-ES" altLang="ja-JP" dirty="0"/>
              <a:t>Pure Ads</a:t>
            </a:r>
            <a:r>
              <a:rPr lang="ja-JP" altLang="en-US"/>
              <a:t>メニュー</a:t>
            </a:r>
          </a:p>
        </p:txBody>
      </p:sp>
      <p:sp>
        <p:nvSpPr>
          <p:cNvPr id="140" name="テキスト プレースホルダー 139">
            <a:extLst>
              <a:ext uri="{FF2B5EF4-FFF2-40B4-BE49-F238E27FC236}">
                <a16:creationId xmlns:a16="http://schemas.microsoft.com/office/drawing/2014/main" id="{38D1833C-C561-4534-5DDC-1760AF09EAAB}"/>
              </a:ext>
            </a:extLst>
          </p:cNvPr>
          <p:cNvSpPr>
            <a:spLocks noGrp="1"/>
          </p:cNvSpPr>
          <p:nvPr>
            <p:ph type="body" sz="quarter" idx="11"/>
          </p:nvPr>
        </p:nvSpPr>
        <p:spPr>
          <a:xfrm>
            <a:off x="4637840" y="127194"/>
            <a:ext cx="12983410" cy="639762"/>
          </a:xfrm>
        </p:spPr>
        <p:txBody>
          <a:bodyPr>
            <a:noAutofit/>
          </a:bodyPr>
          <a:lstStyle/>
          <a:p>
            <a:r>
              <a:rPr lang="ja-JP" altLang="en-US"/>
              <a:t>全国一律に大規模なリーチを獲得することができるメニュー。</a:t>
            </a:r>
            <a:r>
              <a:rPr lang="es-ES" altLang="ja-JP" dirty="0"/>
              <a:t>Tie-up Contents</a:t>
            </a:r>
            <a:r>
              <a:rPr lang="ja-JP" altLang="en-US"/>
              <a:t>の詳細は</a:t>
            </a:r>
            <a:r>
              <a:rPr lang="es-ES" altLang="ja-JP" dirty="0"/>
              <a:t>P.19</a:t>
            </a:r>
            <a:r>
              <a:rPr lang="ja-JP" altLang="en-US"/>
              <a:t>をご参照ください。</a:t>
            </a:r>
          </a:p>
        </p:txBody>
      </p:sp>
      <p:graphicFrame>
        <p:nvGraphicFramePr>
          <p:cNvPr id="2" name="表 41">
            <a:extLst>
              <a:ext uri="{FF2B5EF4-FFF2-40B4-BE49-F238E27FC236}">
                <a16:creationId xmlns:a16="http://schemas.microsoft.com/office/drawing/2014/main" id="{C4DF5415-DC3A-1922-FE51-ABD9BE1F1F97}"/>
              </a:ext>
            </a:extLst>
          </p:cNvPr>
          <p:cNvGraphicFramePr>
            <a:graphicFrameLocks noGrp="1"/>
          </p:cNvGraphicFramePr>
          <p:nvPr>
            <p:extLst>
              <p:ext uri="{D42A27DB-BD31-4B8C-83A1-F6EECF244321}">
                <p14:modId xmlns:p14="http://schemas.microsoft.com/office/powerpoint/2010/main" val="3810177806"/>
              </p:ext>
            </p:extLst>
          </p:nvPr>
        </p:nvGraphicFramePr>
        <p:xfrm>
          <a:off x="495300" y="1202340"/>
          <a:ext cx="17240247" cy="7143948"/>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3307053493"/>
                    </a:ext>
                  </a:extLst>
                </a:gridCol>
                <a:gridCol w="1657350">
                  <a:extLst>
                    <a:ext uri="{9D8B030D-6E8A-4147-A177-3AD203B41FA5}">
                      <a16:colId xmlns:a16="http://schemas.microsoft.com/office/drawing/2014/main" val="2628026154"/>
                    </a:ext>
                  </a:extLst>
                </a:gridCol>
                <a:gridCol w="1257300">
                  <a:extLst>
                    <a:ext uri="{9D8B030D-6E8A-4147-A177-3AD203B41FA5}">
                      <a16:colId xmlns:a16="http://schemas.microsoft.com/office/drawing/2014/main" val="368351921"/>
                    </a:ext>
                  </a:extLst>
                </a:gridCol>
                <a:gridCol w="1752600">
                  <a:extLst>
                    <a:ext uri="{9D8B030D-6E8A-4147-A177-3AD203B41FA5}">
                      <a16:colId xmlns:a16="http://schemas.microsoft.com/office/drawing/2014/main" val="1584688965"/>
                    </a:ext>
                  </a:extLst>
                </a:gridCol>
                <a:gridCol w="2000250">
                  <a:extLst>
                    <a:ext uri="{9D8B030D-6E8A-4147-A177-3AD203B41FA5}">
                      <a16:colId xmlns:a16="http://schemas.microsoft.com/office/drawing/2014/main" val="2918065614"/>
                    </a:ext>
                  </a:extLst>
                </a:gridCol>
                <a:gridCol w="2324100">
                  <a:extLst>
                    <a:ext uri="{9D8B030D-6E8A-4147-A177-3AD203B41FA5}">
                      <a16:colId xmlns:a16="http://schemas.microsoft.com/office/drawing/2014/main" val="4126184028"/>
                    </a:ext>
                  </a:extLst>
                </a:gridCol>
                <a:gridCol w="1924050">
                  <a:extLst>
                    <a:ext uri="{9D8B030D-6E8A-4147-A177-3AD203B41FA5}">
                      <a16:colId xmlns:a16="http://schemas.microsoft.com/office/drawing/2014/main" val="553317390"/>
                    </a:ext>
                  </a:extLst>
                </a:gridCol>
                <a:gridCol w="1543050">
                  <a:extLst>
                    <a:ext uri="{9D8B030D-6E8A-4147-A177-3AD203B41FA5}">
                      <a16:colId xmlns:a16="http://schemas.microsoft.com/office/drawing/2014/main" val="1008691181"/>
                    </a:ext>
                  </a:extLst>
                </a:gridCol>
                <a:gridCol w="1657347">
                  <a:extLst>
                    <a:ext uri="{9D8B030D-6E8A-4147-A177-3AD203B41FA5}">
                      <a16:colId xmlns:a16="http://schemas.microsoft.com/office/drawing/2014/main" val="492216017"/>
                    </a:ext>
                  </a:extLst>
                </a:gridCol>
              </a:tblGrid>
              <a:tr h="6264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4,200,000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66,000台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@3.6円(目安)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-音声あり、最大60秒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発車直後1本目</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33,000台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850万円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@4.1円(目安)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6989689"/>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66,000台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-音声あり、最大30秒</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発車から</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936386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33,000台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600万円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202812"/>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1,550,000 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66,000台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510万円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4737010"/>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775,000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33,000台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290万円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@3.7円(目安)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6882457"/>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66,000台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動画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音声あり、最大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0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もしくは</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静止画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音声なし、最大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コンテンツ枠</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561019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33,000台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@1.2円(目安)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8141559"/>
                  </a:ext>
                </a:extLst>
              </a:tr>
            </a:tbl>
          </a:graphicData>
        </a:graphic>
      </p:graphicFrame>
      <p:sp>
        <p:nvSpPr>
          <p:cNvPr id="42" name="正方形/長方形 41">
            <a:extLst>
              <a:ext uri="{FF2B5EF4-FFF2-40B4-BE49-F238E27FC236}">
                <a16:creationId xmlns:a16="http://schemas.microsoft.com/office/drawing/2014/main" id="{145F979B-A963-41D9-05AD-80492C159130}"/>
              </a:ext>
            </a:extLst>
          </p:cNvPr>
          <p:cNvSpPr/>
          <p:nvPr/>
        </p:nvSpPr>
        <p:spPr>
          <a:xfrm>
            <a:off x="1780871" y="23020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正方形/長方形 136">
            <a:extLst>
              <a:ext uri="{FF2B5EF4-FFF2-40B4-BE49-F238E27FC236}">
                <a16:creationId xmlns:a16="http://schemas.microsoft.com/office/drawing/2014/main" id="{FD528B1B-9EA1-6521-306C-73480A82BBA2}"/>
              </a:ext>
            </a:extLst>
          </p:cNvPr>
          <p:cNvSpPr/>
          <p:nvPr/>
        </p:nvSpPr>
        <p:spPr>
          <a:xfrm>
            <a:off x="1788786" y="23101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38" name="正方形/長方形 137">
            <a:extLst>
              <a:ext uri="{FF2B5EF4-FFF2-40B4-BE49-F238E27FC236}">
                <a16:creationId xmlns:a16="http://schemas.microsoft.com/office/drawing/2014/main" id="{A55F0D6F-CB36-A4FD-31CF-14FDFD5A1824}"/>
              </a:ext>
            </a:extLst>
          </p:cNvPr>
          <p:cNvSpPr/>
          <p:nvPr/>
        </p:nvSpPr>
        <p:spPr>
          <a:xfrm>
            <a:off x="1782854" y="31036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正方形/長方形 140">
            <a:extLst>
              <a:ext uri="{FF2B5EF4-FFF2-40B4-BE49-F238E27FC236}">
                <a16:creationId xmlns:a16="http://schemas.microsoft.com/office/drawing/2014/main" id="{A2C86F8D-3855-9E19-7893-2FBED48A8F1B}"/>
              </a:ext>
            </a:extLst>
          </p:cNvPr>
          <p:cNvSpPr/>
          <p:nvPr/>
        </p:nvSpPr>
        <p:spPr>
          <a:xfrm>
            <a:off x="1786811" y="31117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2" name="正方形/長方形 141">
            <a:extLst>
              <a:ext uri="{FF2B5EF4-FFF2-40B4-BE49-F238E27FC236}">
                <a16:creationId xmlns:a16="http://schemas.microsoft.com/office/drawing/2014/main" id="{141759BA-A829-BCD4-BD4A-37D33712AC36}"/>
              </a:ext>
            </a:extLst>
          </p:cNvPr>
          <p:cNvSpPr/>
          <p:nvPr/>
        </p:nvSpPr>
        <p:spPr>
          <a:xfrm>
            <a:off x="1780871" y="39022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正方形/長方形 142">
            <a:extLst>
              <a:ext uri="{FF2B5EF4-FFF2-40B4-BE49-F238E27FC236}">
                <a16:creationId xmlns:a16="http://schemas.microsoft.com/office/drawing/2014/main" id="{9902CF1F-1C73-231A-7502-BBF200F09585}"/>
              </a:ext>
            </a:extLst>
          </p:cNvPr>
          <p:cNvSpPr/>
          <p:nvPr/>
        </p:nvSpPr>
        <p:spPr>
          <a:xfrm>
            <a:off x="1788786" y="39103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4" name="正方形/長方形 143">
            <a:extLst>
              <a:ext uri="{FF2B5EF4-FFF2-40B4-BE49-F238E27FC236}">
                <a16:creationId xmlns:a16="http://schemas.microsoft.com/office/drawing/2014/main" id="{ACEAA9FC-1318-66BD-673B-7611F6C24AEA}"/>
              </a:ext>
            </a:extLst>
          </p:cNvPr>
          <p:cNvSpPr/>
          <p:nvPr/>
        </p:nvSpPr>
        <p:spPr>
          <a:xfrm>
            <a:off x="1782854" y="47038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正方形/長方形 144">
            <a:extLst>
              <a:ext uri="{FF2B5EF4-FFF2-40B4-BE49-F238E27FC236}">
                <a16:creationId xmlns:a16="http://schemas.microsoft.com/office/drawing/2014/main" id="{CC4C1EC6-0E86-F95B-D2E1-D677B0433EEE}"/>
              </a:ext>
            </a:extLst>
          </p:cNvPr>
          <p:cNvSpPr/>
          <p:nvPr/>
        </p:nvSpPr>
        <p:spPr>
          <a:xfrm>
            <a:off x="1786811" y="47119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6" name="正方形/長方形 145">
            <a:extLst>
              <a:ext uri="{FF2B5EF4-FFF2-40B4-BE49-F238E27FC236}">
                <a16:creationId xmlns:a16="http://schemas.microsoft.com/office/drawing/2014/main" id="{101375E5-5E41-83FF-6711-C9E145F967C1}"/>
              </a:ext>
            </a:extLst>
          </p:cNvPr>
          <p:cNvSpPr/>
          <p:nvPr/>
        </p:nvSpPr>
        <p:spPr>
          <a:xfrm>
            <a:off x="1770539" y="5554109"/>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正方形/長方形 146">
            <a:extLst>
              <a:ext uri="{FF2B5EF4-FFF2-40B4-BE49-F238E27FC236}">
                <a16:creationId xmlns:a16="http://schemas.microsoft.com/office/drawing/2014/main" id="{8BEC548D-8522-C920-E603-ADCD40B8FDB3}"/>
              </a:ext>
            </a:extLst>
          </p:cNvPr>
          <p:cNvSpPr/>
          <p:nvPr/>
        </p:nvSpPr>
        <p:spPr>
          <a:xfrm>
            <a:off x="1778454" y="556225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8" name="正方形/長方形 147">
            <a:extLst>
              <a:ext uri="{FF2B5EF4-FFF2-40B4-BE49-F238E27FC236}">
                <a16:creationId xmlns:a16="http://schemas.microsoft.com/office/drawing/2014/main" id="{BC39F450-0C37-2FD3-A3AE-7649E70C1440}"/>
              </a:ext>
            </a:extLst>
          </p:cNvPr>
          <p:cNvSpPr/>
          <p:nvPr/>
        </p:nvSpPr>
        <p:spPr>
          <a:xfrm>
            <a:off x="1772522" y="6355697"/>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正方形/長方形 148">
            <a:extLst>
              <a:ext uri="{FF2B5EF4-FFF2-40B4-BE49-F238E27FC236}">
                <a16:creationId xmlns:a16="http://schemas.microsoft.com/office/drawing/2014/main" id="{CE735462-5FFE-75FB-97C5-2173FC30EB03}"/>
              </a:ext>
            </a:extLst>
          </p:cNvPr>
          <p:cNvSpPr/>
          <p:nvPr/>
        </p:nvSpPr>
        <p:spPr>
          <a:xfrm>
            <a:off x="1776479" y="6363841"/>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50" name="正方形/長方形 149">
            <a:extLst>
              <a:ext uri="{FF2B5EF4-FFF2-40B4-BE49-F238E27FC236}">
                <a16:creationId xmlns:a16="http://schemas.microsoft.com/office/drawing/2014/main" id="{E7F3A09E-EA92-A902-5935-DE0B75FF2D3D}"/>
              </a:ext>
            </a:extLst>
          </p:cNvPr>
          <p:cNvSpPr/>
          <p:nvPr/>
        </p:nvSpPr>
        <p:spPr>
          <a:xfrm>
            <a:off x="1778291" y="716594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正方形/長方形 150">
            <a:extLst>
              <a:ext uri="{FF2B5EF4-FFF2-40B4-BE49-F238E27FC236}">
                <a16:creationId xmlns:a16="http://schemas.microsoft.com/office/drawing/2014/main" id="{E7044E84-5927-6266-B0D7-67EAB69FC408}"/>
              </a:ext>
            </a:extLst>
          </p:cNvPr>
          <p:cNvSpPr/>
          <p:nvPr/>
        </p:nvSpPr>
        <p:spPr>
          <a:xfrm>
            <a:off x="1786206" y="717408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52" name="正方形/長方形 151">
            <a:extLst>
              <a:ext uri="{FF2B5EF4-FFF2-40B4-BE49-F238E27FC236}">
                <a16:creationId xmlns:a16="http://schemas.microsoft.com/office/drawing/2014/main" id="{0FA4601D-64D4-FB31-4502-664F38518569}"/>
              </a:ext>
            </a:extLst>
          </p:cNvPr>
          <p:cNvSpPr/>
          <p:nvPr/>
        </p:nvSpPr>
        <p:spPr>
          <a:xfrm>
            <a:off x="1780274" y="796752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正方形/長方形 152">
            <a:extLst>
              <a:ext uri="{FF2B5EF4-FFF2-40B4-BE49-F238E27FC236}">
                <a16:creationId xmlns:a16="http://schemas.microsoft.com/office/drawing/2014/main" id="{B14345C6-8EA3-93B4-A4C1-4E39B5F931CF}"/>
              </a:ext>
            </a:extLst>
          </p:cNvPr>
          <p:cNvSpPr/>
          <p:nvPr/>
        </p:nvSpPr>
        <p:spPr>
          <a:xfrm>
            <a:off x="1784231" y="797567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868983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03" name="Object102"/>
          <p:cNvSpPr/>
          <p:nvPr/>
        </p:nvSpPr>
        <p:spPr>
          <a:xfrm>
            <a:off x="866775" y="7885938"/>
            <a:ext cx="9191625" cy="1308862"/>
          </a:xfrm>
          <a:prstGeom prst="rect">
            <a:avLst/>
          </a:prstGeom>
          <a:noFill/>
          <a:ln/>
        </p:spPr>
        <p:txBody>
          <a:bodyPr wrap="square" lIns="0" tIns="0" rIns="0" bIns="0" rtlCol="0" anchor="t">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の掲載キャプチャはご用意できませんので、予めご容赦ください。</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altLang="ja-JP" sz="825" dirty="0"/>
          </a:p>
          <a:p>
            <a:pPr algn="l">
              <a:lnSpc>
                <a:spcPct val="150000"/>
              </a:lnSpc>
            </a:pPr>
            <a:endParaRPr lang="en-US" sz="825" dirty="0">
              <a:solidFill>
                <a:srgbClr val="34363D"/>
              </a:solidFill>
            </a:endParaRPr>
          </a:p>
        </p:txBody>
      </p:sp>
      <p:sp>
        <p:nvSpPr>
          <p:cNvPr id="116" name="テキスト プレースホルダー 115">
            <a:extLst>
              <a:ext uri="{FF2B5EF4-FFF2-40B4-BE49-F238E27FC236}">
                <a16:creationId xmlns:a16="http://schemas.microsoft.com/office/drawing/2014/main" id="{E14C80E2-6389-B157-CA4A-C1E452DA53FE}"/>
              </a:ext>
            </a:extLst>
          </p:cNvPr>
          <p:cNvSpPr>
            <a:spLocks noGrp="1"/>
          </p:cNvSpPr>
          <p:nvPr>
            <p:ph type="body" sz="quarter" idx="10"/>
          </p:nvPr>
        </p:nvSpPr>
        <p:spPr>
          <a:xfrm>
            <a:off x="674805" y="129266"/>
            <a:ext cx="4344870" cy="639762"/>
          </a:xfrm>
        </p:spPr>
        <p:txBody>
          <a:bodyPr>
            <a:noAutofit/>
          </a:bodyPr>
          <a:lstStyle/>
          <a:p>
            <a:r>
              <a:rPr lang="es-ES" altLang="ja-JP" dirty="0"/>
              <a:t>Area Ads</a:t>
            </a:r>
            <a:r>
              <a:rPr lang="ja-JP" altLang="en-US"/>
              <a:t>メニュー</a:t>
            </a:r>
          </a:p>
        </p:txBody>
      </p:sp>
      <p:sp>
        <p:nvSpPr>
          <p:cNvPr id="117" name="テキスト プレースホルダー 116">
            <a:extLst>
              <a:ext uri="{FF2B5EF4-FFF2-40B4-BE49-F238E27FC236}">
                <a16:creationId xmlns:a16="http://schemas.microsoft.com/office/drawing/2014/main" id="{16E1415C-6ECA-9F7C-A80C-F0949AA8F759}"/>
              </a:ext>
            </a:extLst>
          </p:cNvPr>
          <p:cNvSpPr>
            <a:spLocks noGrp="1"/>
          </p:cNvSpPr>
          <p:nvPr>
            <p:ph type="body" sz="quarter" idx="11"/>
          </p:nvPr>
        </p:nvSpPr>
        <p:spPr>
          <a:xfrm>
            <a:off x="4705867" y="127194"/>
            <a:ext cx="11229324" cy="639762"/>
          </a:xfrm>
        </p:spPr>
        <p:txBody>
          <a:bodyPr>
            <a:noAutofit/>
          </a:bodyPr>
          <a:lstStyle/>
          <a:p>
            <a:r>
              <a:rPr lang="ja-JP" altLang="en-US"/>
              <a:t>エリア別に掲載できるメニュー。掲載位置は </a:t>
            </a:r>
            <a:r>
              <a:rPr lang="es-ES" altLang="ja-JP" dirty="0"/>
              <a:t>Standard Video Ads </a:t>
            </a:r>
            <a:r>
              <a:rPr lang="ja-JP" altLang="en-US"/>
              <a:t>ポジションとなります。</a:t>
            </a:r>
          </a:p>
        </p:txBody>
      </p:sp>
      <p:graphicFrame>
        <p:nvGraphicFramePr>
          <p:cNvPr id="118" name="表 41">
            <a:extLst>
              <a:ext uri="{FF2B5EF4-FFF2-40B4-BE49-F238E27FC236}">
                <a16:creationId xmlns:a16="http://schemas.microsoft.com/office/drawing/2014/main" id="{4AB6C750-73D8-0CB6-A278-9602B0C0A34A}"/>
              </a:ext>
            </a:extLst>
          </p:cNvPr>
          <p:cNvGraphicFramePr>
            <a:graphicFrameLocks noGrp="1"/>
          </p:cNvGraphicFramePr>
          <p:nvPr>
            <p:extLst>
              <p:ext uri="{D42A27DB-BD31-4B8C-83A1-F6EECF244321}">
                <p14:modId xmlns:p14="http://schemas.microsoft.com/office/powerpoint/2010/main" val="1765070867"/>
              </p:ext>
            </p:extLst>
          </p:nvPr>
        </p:nvGraphicFramePr>
        <p:xfrm>
          <a:off x="495300" y="1415699"/>
          <a:ext cx="17240249" cy="6046690"/>
        </p:xfrm>
        <a:graphic>
          <a:graphicData uri="http://schemas.openxmlformats.org/drawingml/2006/table">
            <a:tbl>
              <a:tblPr firstRow="1" bandRow="1">
                <a:tableStyleId>{5C22544A-7EE6-4342-B048-85BDC9FD1C3A}</a:tableStyleId>
              </a:tblPr>
              <a:tblGrid>
                <a:gridCol w="2441331">
                  <a:extLst>
                    <a:ext uri="{9D8B030D-6E8A-4147-A177-3AD203B41FA5}">
                      <a16:colId xmlns:a16="http://schemas.microsoft.com/office/drawing/2014/main" val="3307053493"/>
                    </a:ext>
                  </a:extLst>
                </a:gridCol>
                <a:gridCol w="2498969">
                  <a:extLst>
                    <a:ext uri="{9D8B030D-6E8A-4147-A177-3AD203B41FA5}">
                      <a16:colId xmlns:a16="http://schemas.microsoft.com/office/drawing/2014/main" val="815756529"/>
                    </a:ext>
                  </a:extLst>
                </a:gridCol>
                <a:gridCol w="1651000">
                  <a:extLst>
                    <a:ext uri="{9D8B030D-6E8A-4147-A177-3AD203B41FA5}">
                      <a16:colId xmlns:a16="http://schemas.microsoft.com/office/drawing/2014/main" val="2628026154"/>
                    </a:ext>
                  </a:extLst>
                </a:gridCol>
                <a:gridCol w="838200">
                  <a:extLst>
                    <a:ext uri="{9D8B030D-6E8A-4147-A177-3AD203B41FA5}">
                      <a16:colId xmlns:a16="http://schemas.microsoft.com/office/drawing/2014/main" val="368351921"/>
                    </a:ext>
                  </a:extLst>
                </a:gridCol>
                <a:gridCol w="1333500">
                  <a:extLst>
                    <a:ext uri="{9D8B030D-6E8A-4147-A177-3AD203B41FA5}">
                      <a16:colId xmlns:a16="http://schemas.microsoft.com/office/drawing/2014/main" val="1584688965"/>
                    </a:ext>
                  </a:extLst>
                </a:gridCol>
                <a:gridCol w="1681951">
                  <a:extLst>
                    <a:ext uri="{9D8B030D-6E8A-4147-A177-3AD203B41FA5}">
                      <a16:colId xmlns:a16="http://schemas.microsoft.com/office/drawing/2014/main" val="2918065614"/>
                    </a:ext>
                  </a:extLst>
                </a:gridCol>
                <a:gridCol w="2120273">
                  <a:extLst>
                    <a:ext uri="{9D8B030D-6E8A-4147-A177-3AD203B41FA5}">
                      <a16:colId xmlns:a16="http://schemas.microsoft.com/office/drawing/2014/main" val="4126184028"/>
                    </a:ext>
                  </a:extLst>
                </a:gridCol>
                <a:gridCol w="1755308">
                  <a:extLst>
                    <a:ext uri="{9D8B030D-6E8A-4147-A177-3AD203B41FA5}">
                      <a16:colId xmlns:a16="http://schemas.microsoft.com/office/drawing/2014/main" val="553317390"/>
                    </a:ext>
                  </a:extLst>
                </a:gridCol>
                <a:gridCol w="1362014">
                  <a:extLst>
                    <a:ext uri="{9D8B030D-6E8A-4147-A177-3AD203B41FA5}">
                      <a16:colId xmlns:a16="http://schemas.microsoft.com/office/drawing/2014/main" val="1008691181"/>
                    </a:ext>
                  </a:extLst>
                </a:gridCol>
                <a:gridCol w="1557703">
                  <a:extLst>
                    <a:ext uri="{9D8B030D-6E8A-4147-A177-3AD203B41FA5}">
                      <a16:colId xmlns:a16="http://schemas.microsoft.com/office/drawing/2014/main" val="492216017"/>
                    </a:ext>
                  </a:extLst>
                </a:gridCol>
              </a:tblGrid>
              <a:tr h="7202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展開エリア</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936678">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関東</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神奈川・埼玉・千葉</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・茨城・栃木・群馬</a:t>
                      </a:r>
                      <a:endPar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39,600台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440万円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@4.4円(目安)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rPr>
                        <a:t>動画 
-音声あり、最大30秒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関東</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19,800台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240万円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@4.8円(目安)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56989689"/>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関西</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大阪・京都・神戸</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・滋賀・奈良</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140万円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247202812"/>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東海</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愛知・岐阜・静岡・三重</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4,700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824737010"/>
                  </a:ext>
                </a:extLst>
              </a:tr>
              <a:tr h="910657">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九州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・佐賀・長崎・熊本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2,600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28万円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176882457"/>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北海道</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rPr>
                        <a:t>北海道</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2,300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18万円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@3.6円(目安)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55610191"/>
                  </a:ext>
                </a:extLst>
              </a:tr>
            </a:tbl>
          </a:graphicData>
        </a:graphic>
      </p:graphicFrame>
      <p:sp>
        <p:nvSpPr>
          <p:cNvPr id="119" name="正方形/長方形 118">
            <a:extLst>
              <a:ext uri="{FF2B5EF4-FFF2-40B4-BE49-F238E27FC236}">
                <a16:creationId xmlns:a16="http://schemas.microsoft.com/office/drawing/2014/main" id="{F48D51DB-93E2-AB3E-EF50-786BC1E371DD}"/>
              </a:ext>
            </a:extLst>
          </p:cNvPr>
          <p:cNvSpPr/>
          <p:nvPr/>
        </p:nvSpPr>
        <p:spPr>
          <a:xfrm>
            <a:off x="1451687" y="2639395"/>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a:extLst>
              <a:ext uri="{FF2B5EF4-FFF2-40B4-BE49-F238E27FC236}">
                <a16:creationId xmlns:a16="http://schemas.microsoft.com/office/drawing/2014/main" id="{E51BA765-F39C-F799-D01F-8E206CE848FA}"/>
              </a:ext>
            </a:extLst>
          </p:cNvPr>
          <p:cNvSpPr/>
          <p:nvPr/>
        </p:nvSpPr>
        <p:spPr>
          <a:xfrm>
            <a:off x="1459602" y="2663037"/>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21" name="正方形/長方形 120">
            <a:extLst>
              <a:ext uri="{FF2B5EF4-FFF2-40B4-BE49-F238E27FC236}">
                <a16:creationId xmlns:a16="http://schemas.microsoft.com/office/drawing/2014/main" id="{0B4EB241-B2E7-74E8-5D28-A806602272D3}"/>
              </a:ext>
            </a:extLst>
          </p:cNvPr>
          <p:cNvSpPr/>
          <p:nvPr/>
        </p:nvSpPr>
        <p:spPr>
          <a:xfrm>
            <a:off x="1453670" y="3456481"/>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a:extLst>
              <a:ext uri="{FF2B5EF4-FFF2-40B4-BE49-F238E27FC236}">
                <a16:creationId xmlns:a16="http://schemas.microsoft.com/office/drawing/2014/main" id="{3E866124-7830-2486-00AD-AD1259C073A4}"/>
              </a:ext>
            </a:extLst>
          </p:cNvPr>
          <p:cNvSpPr/>
          <p:nvPr/>
        </p:nvSpPr>
        <p:spPr>
          <a:xfrm>
            <a:off x="1457627" y="346463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157339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32">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77375" y="1457325"/>
            <a:ext cx="8153400" cy="676275"/>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77375" y="2438400"/>
            <a:ext cx="1552575"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477375" y="5048250"/>
            <a:ext cx="11334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5146812"/>
            <a:ext cx="438150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47700" y="7203676"/>
            <a:ext cx="3362325" cy="228600"/>
          </a:xfrm>
          <a:prstGeom prst="rect">
            <a:avLst/>
          </a:prstGeom>
        </p:spPr>
      </p:pic>
      <p:sp>
        <p:nvSpPr>
          <p:cNvPr id="12" name="Object11"/>
          <p:cNvSpPr/>
          <p:nvPr/>
        </p:nvSpPr>
        <p:spPr>
          <a:xfrm>
            <a:off x="647700" y="2363232"/>
            <a:ext cx="8372475" cy="2117246"/>
          </a:xfrm>
          <a:prstGeom prst="rect">
            <a:avLst/>
          </a:prstGeom>
          <a:noFill/>
          <a:ln/>
        </p:spPr>
        <p:txBody>
          <a:bodyPr wrap="square" lIns="0" tIns="0" rIns="0" bIns="0" rtlCol="0" anchor="ctr" anchorCtr="0">
            <a:spAutoFit/>
          </a:bodyPr>
          <a:lstStyle/>
          <a:p>
            <a:pPr algn="l">
              <a:lnSpc>
                <a:spcPts val="2400"/>
              </a:lnSpc>
            </a:pPr>
            <a:r>
              <a:rPr lang="en-US" sz="1200" b="0" i="0" kern="0" spc="150" dirty="0">
                <a:solidFill>
                  <a:srgbClr val="02022E"/>
                </a:solidFill>
                <a:latin typeface="Noto Serif JP Medium" pitchFamily="34" charset="0"/>
                <a:ea typeface="Noto Serif JP Medium" pitchFamily="34" charset="-122"/>
                <a:cs typeface="Noto Serif JP Medium" pitchFamily="34" charset="-120"/>
              </a:rPr>
              <a:t>コンテンツ枠で【広告主が自社以外の第三者メディアとタイアップした映像】、</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または【特定告知】（特定の業種・告知を行うCM動画）を放映することが可能です。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また、セット配信料金や広告枠をご購入いただくと
Tie-up Contents ＋動画広告（30秒）をセットで掲載できます。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
Tokyo Prime  オリジナルコンテンツ制作の詳細はP.</a:t>
            </a:r>
            <a:r>
              <a:rPr lang="en-US" sz="1200" kern="0" spc="150" dirty="0">
                <a:solidFill>
                  <a:srgbClr val="02022E"/>
                </a:solidFill>
                <a:latin typeface="Noto Serif JP Medium" pitchFamily="34" charset="0"/>
                <a:ea typeface="Noto Serif JP Medium" pitchFamily="34" charset="-122"/>
                <a:cs typeface="Noto Serif JP Medium" pitchFamily="34" charset="-120"/>
              </a:rPr>
              <a:t>23</a:t>
            </a:r>
            <a:r>
              <a:rPr lang="en-US" sz="1200" b="0" i="0" kern="0" spc="150" dirty="0">
                <a:solidFill>
                  <a:srgbClr val="02022E"/>
                </a:solidFill>
                <a:latin typeface="Noto Serif JP Medium" pitchFamily="34" charset="0"/>
                <a:ea typeface="Noto Serif JP Medium" pitchFamily="34" charset="-122"/>
                <a:cs typeface="Noto Serif JP Medium" pitchFamily="34" charset="-120"/>
              </a:rPr>
              <a:t>以降の</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「制作タイアップメニュー 詳細」をご参照ください。</a:t>
            </a:r>
            <a:endParaRPr lang="en-US" sz="1200" dirty="0">
              <a:solidFill>
                <a:srgbClr val="02022E"/>
              </a:solidFill>
            </a:endParaRPr>
          </a:p>
        </p:txBody>
      </p:sp>
      <p:sp>
        <p:nvSpPr>
          <p:cNvPr id="13" name="Object12"/>
          <p:cNvSpPr/>
          <p:nvPr/>
        </p:nvSpPr>
        <p:spPr>
          <a:xfrm>
            <a:off x="13230225" y="1685925"/>
            <a:ext cx="685800"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1200" dirty="0"/>
          </a:p>
        </p:txBody>
      </p:sp>
      <p:sp>
        <p:nvSpPr>
          <p:cNvPr id="14" name="Object13"/>
          <p:cNvSpPr/>
          <p:nvPr/>
        </p:nvSpPr>
        <p:spPr>
          <a:xfrm>
            <a:off x="9772650" y="2438400"/>
            <a:ext cx="12858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掲載可否基準</a:t>
            </a:r>
            <a:endParaRPr lang="en-US" sz="1500" dirty="0">
              <a:solidFill>
                <a:srgbClr val="02022E"/>
              </a:solidFill>
            </a:endParaRPr>
          </a:p>
        </p:txBody>
      </p:sp>
      <p:sp>
        <p:nvSpPr>
          <p:cNvPr id="15" name="Object14"/>
          <p:cNvSpPr/>
          <p:nvPr/>
        </p:nvSpPr>
        <p:spPr>
          <a:xfrm>
            <a:off x="9772650" y="5048250"/>
            <a:ext cx="8667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sz="1500" dirty="0">
              <a:solidFill>
                <a:srgbClr val="02022E"/>
              </a:solidFill>
            </a:endParaRPr>
          </a:p>
        </p:txBody>
      </p:sp>
      <p:sp>
        <p:nvSpPr>
          <p:cNvPr id="16" name="Object15"/>
          <p:cNvSpPr/>
          <p:nvPr/>
        </p:nvSpPr>
        <p:spPr>
          <a:xfrm>
            <a:off x="942974" y="5146812"/>
            <a:ext cx="4381499"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Contentsメディアタイアップ定義</a:t>
            </a:r>
            <a:endParaRPr lang="en-US" sz="1500" dirty="0">
              <a:solidFill>
                <a:srgbClr val="02022E"/>
              </a:solidFill>
            </a:endParaRPr>
          </a:p>
        </p:txBody>
      </p:sp>
      <p:sp>
        <p:nvSpPr>
          <p:cNvPr id="17" name="Object16"/>
          <p:cNvSpPr/>
          <p:nvPr/>
        </p:nvSpPr>
        <p:spPr>
          <a:xfrm>
            <a:off x="942975" y="7203676"/>
            <a:ext cx="309562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Contents特定告知定義</a:t>
            </a:r>
            <a:endParaRPr lang="en-US" sz="1500" dirty="0">
              <a:solidFill>
                <a:srgbClr val="02022E"/>
              </a:solidFill>
            </a:endParaRPr>
          </a:p>
        </p:txBody>
      </p:sp>
      <p:sp>
        <p:nvSpPr>
          <p:cNvPr id="19" name="Object18"/>
          <p:cNvSpPr/>
          <p:nvPr/>
        </p:nvSpPr>
        <p:spPr>
          <a:xfrm>
            <a:off x="9810750" y="2895600"/>
            <a:ext cx="8238562" cy="1847850"/>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業種、商材、クリエイティブ考査基準は広告メニューに準拠</a:t>
            </a: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特定告知は上記 に規定の告知のみ可</a:t>
            </a:r>
            <a:endParaRPr lang="en-US" altLang="ja-JP" sz="1200" dirty="0">
              <a:solidFill>
                <a:srgbClr val="02022E"/>
              </a:solidFill>
            </a:endParaRPr>
          </a:p>
          <a:p>
            <a:pPr marL="171450" indent="-171450">
              <a:lnSpc>
                <a:spcPct val="150000"/>
              </a:lnSpc>
              <a:buFont typeface="Arial" panose="020B0604020202020204" pitchFamily="34" charset="0"/>
              <a:buChar char="•"/>
            </a:pPr>
            <a:r>
              <a:rPr lang="ja-JP" altLang="en-US" sz="1200" kern="0" spc="120">
                <a:solidFill>
                  <a:srgbClr val="02022E"/>
                </a:solidFill>
                <a:latin typeface="Noto Serif JP Regular" pitchFamily="34" charset="0"/>
                <a:ea typeface="Noto Serif JP Regular" pitchFamily="34" charset="-122"/>
                <a:cs typeface="Noto Serif JP Regular" pitchFamily="34" charset="-120"/>
              </a:rPr>
              <a:t>素材に常時「</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PR」、</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または「</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Sponsored by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広告主名）」のいずれかの表記が必須</a:t>
            </a: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CM素材と同じものはNG</a:t>
            </a:r>
            <a:endParaRPr lang="en-US" altLang="ja-JP" sz="1200" dirty="0">
              <a:solidFill>
                <a:srgbClr val="02022E"/>
              </a:solidFill>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自社メディアとのタイアップは不可</a:t>
            </a:r>
            <a:endParaRPr lang="en-US" altLang="ja-JP" sz="1200" dirty="0">
              <a:solidFill>
                <a:srgbClr val="02022E"/>
              </a:solidFill>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トンマナが Tokyo Prime にそぐわないものはNG</a:t>
            </a:r>
            <a:endParaRPr lang="en-US" altLang="ja-JP" sz="1200" dirty="0">
              <a:solidFill>
                <a:srgbClr val="02022E"/>
              </a:solidFill>
            </a:endParaRPr>
          </a:p>
        </p:txBody>
      </p:sp>
      <p:sp>
        <p:nvSpPr>
          <p:cNvPr id="31" name="Object30"/>
          <p:cNvSpPr/>
          <p:nvPr/>
        </p:nvSpPr>
        <p:spPr>
          <a:xfrm>
            <a:off x="9963150" y="5505449"/>
            <a:ext cx="8324850" cy="3095625"/>
          </a:xfrm>
          <a:prstGeom prst="rect">
            <a:avLst/>
          </a:prstGeom>
          <a:noFill/>
          <a:ln/>
        </p:spPr>
        <p:txBody>
          <a:bodyPr wrap="square" lIns="0" tIns="0" rIns="0" bIns="0" rtlCol="0" anchor="t" anchorCtr="0">
            <a:noAutofit/>
          </a:bodyPr>
          <a:lstStyle/>
          <a:p>
            <a:pPr marL="171450" indent="-171450">
              <a:lnSpc>
                <a:spcPct val="150000"/>
              </a:lnSpc>
              <a:buFont typeface="システムフォント（レギュラー）"/>
              <a:buChar char="※"/>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一素材を連続して掲載できるのは4週間とします。（</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4</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週間連続して掲載した後に継続して掲載する場合は</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1</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週間以上のインターバルが必要です。）</a:t>
            </a:r>
            <a:endParaRPr lang="en-US" sz="12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ct val="150000"/>
              </a:lnSpc>
              <a:buFont typeface="システムフォント（レギュラー）"/>
              <a:buChar char="※"/>
            </a:pP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素材の使用可能期間は、最初の掲載から</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6</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ヶ月間となります。（過去制作分に関しては、</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2023</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年</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9</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月最終週までの使用を可能とします。）</a:t>
            </a:r>
            <a:endParaRPr lang="en-US" altLang="ja-JP" sz="12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marR="0" indent="-171450" algn="l" defTabSz="914400" rtl="0" eaLnBrk="1" fontAlgn="auto" latinLnBrk="0" hangingPunct="1">
              <a:lnSpc>
                <a:spcPct val="150000"/>
              </a:lnSpc>
              <a:spcBef>
                <a:spcPts val="0"/>
              </a:spcBef>
              <a:spcAft>
                <a:spcPts val="0"/>
              </a:spcAft>
              <a:buClrTx/>
              <a:buSzTx/>
              <a:buFont typeface="システムフォント（レギュラー）"/>
              <a:buChar char="※"/>
              <a:tabLst/>
              <a:defRPr/>
            </a:pP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ニュースフルに関してはメニュー特性上、使用可能期間を最初の掲載から</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3</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ヶ月とします。</a:t>
            </a: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エンドキャップの入稿は不可とします。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Tokyo Primeのコンテンツパートナーとタイアップを希望の場合は各社まで直接お問合せください。</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掲載内容は１申込につき、1商品または1サービスを基本とします。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FULLメニューとHALFメニューの枠は共有です。どちらかが埋まった場合、枠数が同時に減少します。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すべての掲載内容について事前審査が必要です。修正可能な段階で必ず事前にご相談ください。</a:t>
            </a:r>
            <a:endParaRPr lang="en-US" altLang="ja-JP" sz="1200" dirty="0">
              <a:solidFill>
                <a:srgbClr val="02022E"/>
              </a:solidFill>
            </a:endParaRPr>
          </a:p>
        </p:txBody>
      </p:sp>
      <p:sp>
        <p:nvSpPr>
          <p:cNvPr id="49" name="Object48"/>
          <p:cNvSpPr/>
          <p:nvPr/>
        </p:nvSpPr>
        <p:spPr>
          <a:xfrm>
            <a:off x="685799" y="5579048"/>
            <a:ext cx="8143876" cy="1317052"/>
          </a:xfrm>
          <a:prstGeom prst="rect">
            <a:avLst/>
          </a:prstGeom>
          <a:noFill/>
          <a:ln/>
        </p:spPr>
        <p:txBody>
          <a:bodyPr wrap="square" lIns="0" tIns="0" rIns="0" bIns="0" rtlCol="0" anchor="t" anchorCtr="0">
            <a:noAutofit/>
          </a:bodyPr>
          <a:lstStyle/>
          <a:p>
            <a:pPr marL="171450" indent="-171450">
              <a:lnSpc>
                <a:spcPct val="150000"/>
              </a:lnSpc>
              <a:buFont typeface="Arial" panose="020B0604020202020204" pitchFamily="34" charset="0"/>
              <a:buChar char="•"/>
            </a:pPr>
            <a:r>
              <a:rPr lang="ja-JP" altLang="en-US" sz="1200">
                <a:solidFill>
                  <a:srgbClr val="02022E"/>
                </a:solidFill>
                <a:latin typeface="Noto Serif JP" panose="02020400000000000000" pitchFamily="18" charset="-128"/>
                <a:ea typeface="Noto Serif JP" panose="02020400000000000000" pitchFamily="18" charset="-128"/>
              </a:rPr>
              <a:t>広告主が自社以外の第三者メディアとタイアップした映像</a:t>
            </a:r>
            <a:endParaRPr lang="en-US" altLang="ja-JP" sz="1200" dirty="0">
              <a:solidFill>
                <a:srgbClr val="02022E"/>
              </a:solidFill>
              <a:latin typeface="Noto Serif JP" panose="02020400000000000000" pitchFamily="18" charset="-128"/>
              <a:ea typeface="Noto Serif JP" panose="02020400000000000000" pitchFamily="18" charset="-128"/>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Primeのコンテンツパートナーとタイアップした映像</a:t>
            </a:r>
            <a:endParaRPr lang="en-US" altLang="ja-JP" sz="1200" dirty="0">
              <a:solidFill>
                <a:srgbClr val="02022E"/>
              </a:solidFill>
            </a:endParaRPr>
          </a:p>
          <a:p>
            <a:pPr marL="171450" indent="-171450">
              <a:lnSpc>
                <a:spcPct val="150000"/>
              </a:lnSpc>
              <a:buFont typeface="Arial" panose="020B0604020202020204" pitchFamily="34" charset="0"/>
              <a:buChar char="•"/>
            </a:pPr>
            <a:r>
              <a:rPr lang="ja-JP" altLang="en-US" sz="1200">
                <a:solidFill>
                  <a:srgbClr val="02022E"/>
                </a:solidFill>
                <a:latin typeface="Noto Serif JP" panose="02020400000000000000" pitchFamily="18" charset="-128"/>
                <a:ea typeface="Noto Serif JP" panose="02020400000000000000" pitchFamily="18" charset="-128"/>
              </a:rPr>
              <a:t> </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 オリジナルコンテンツとタイアップした映像</a:t>
            </a:r>
          </a:p>
          <a:p>
            <a:pPr marL="171450" indent="-171450">
              <a:lnSpc>
                <a:spcPct val="150000"/>
              </a:lnSpc>
              <a:buFont typeface="Arial" panose="020B0604020202020204" pitchFamily="34" charset="0"/>
              <a:buChar char="•"/>
            </a:pP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特定告知</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（特定の業種・告知を行う</a:t>
            </a:r>
            <a:r>
              <a:rPr lang="es-ES" altLang="ja-JP" sz="1200" dirty="0">
                <a:solidFill>
                  <a:srgbClr val="02022E"/>
                </a:solidFill>
                <a:latin typeface="Noto Serif JP" panose="02020400000000000000" pitchFamily="18" charset="-128"/>
                <a:ea typeface="Noto Serif JP" panose="02020400000000000000" pitchFamily="18" charset="-128"/>
              </a:rPr>
              <a:t>CM</a:t>
            </a:r>
            <a:r>
              <a:rPr lang="ja-JP" altLang="en-US" sz="1200">
                <a:solidFill>
                  <a:srgbClr val="02022E"/>
                </a:solidFill>
                <a:latin typeface="Noto Serif JP" panose="02020400000000000000" pitchFamily="18" charset="-128"/>
                <a:ea typeface="Noto Serif JP" panose="02020400000000000000" pitchFamily="18" charset="-128"/>
              </a:rPr>
              <a:t>動画）</a:t>
            </a:r>
            <a:endParaRPr lang="en-US" altLang="ja-JP" sz="1200" dirty="0">
              <a:solidFill>
                <a:srgbClr val="02022E"/>
              </a:solidFill>
            </a:endParaRPr>
          </a:p>
        </p:txBody>
      </p:sp>
      <p:sp>
        <p:nvSpPr>
          <p:cNvPr id="54" name="Object53"/>
          <p:cNvSpPr/>
          <p:nvPr/>
        </p:nvSpPr>
        <p:spPr>
          <a:xfrm>
            <a:off x="654022" y="7647116"/>
            <a:ext cx="8105775" cy="533479"/>
          </a:xfrm>
          <a:prstGeom prst="rect">
            <a:avLst/>
          </a:prstGeom>
          <a:noFill/>
          <a:ln/>
        </p:spPr>
        <p:txBody>
          <a:bodyPr wrap="square" lIns="0" tIns="0" rIns="0" bIns="0" rtlCol="0" anchor="ctr" anchorCtr="0">
            <a:spAutoFit/>
          </a:bodyPr>
          <a:lstStyle/>
          <a:p>
            <a:pPr>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番組宣伝（アプリのダウンロードや会員登録を促すような表現は不可）、</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映画の公開告知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書籍の販売告知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エンタメ・スポーツなどリアルイベントの告知（セミナーなどの</a:t>
            </a:r>
            <a:r>
              <a:rPr lang="en-US" sz="1200" kern="0" spc="120" dirty="0">
                <a:solidFill>
                  <a:srgbClr val="02022E"/>
                </a:solidFill>
                <a:latin typeface="Noto Serif JP Regular" pitchFamily="34" charset="0"/>
                <a:ea typeface="Noto Serif JP Regular" pitchFamily="34" charset="-122"/>
                <a:cs typeface="Noto Serif JP Regular" pitchFamily="34" charset="-120"/>
              </a:rPr>
              <a:t>告知は不可</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5" name="テキスト プレースホルダー 54">
            <a:extLst>
              <a:ext uri="{FF2B5EF4-FFF2-40B4-BE49-F238E27FC236}">
                <a16:creationId xmlns:a16="http://schemas.microsoft.com/office/drawing/2014/main" id="{DBE101D8-EBDE-5974-E6DA-A29343CF7AC6}"/>
              </a:ext>
            </a:extLst>
          </p:cNvPr>
          <p:cNvSpPr>
            <a:spLocks noGrp="1"/>
          </p:cNvSpPr>
          <p:nvPr>
            <p:ph type="body" sz="quarter" idx="10"/>
          </p:nvPr>
        </p:nvSpPr>
        <p:spPr>
          <a:xfrm>
            <a:off x="674804" y="129266"/>
            <a:ext cx="6518476" cy="639762"/>
          </a:xfrm>
        </p:spPr>
        <p:txBody>
          <a:bodyPr>
            <a:noAutofit/>
          </a:bodyPr>
          <a:lstStyle/>
          <a:p>
            <a:r>
              <a:rPr lang="es-ES" altLang="ja-JP" dirty="0"/>
              <a:t>Tie-up Contents</a:t>
            </a:r>
            <a:r>
              <a:rPr lang="ja-JP" altLang="en-US"/>
              <a:t>メニュー詳細</a:t>
            </a:r>
          </a:p>
        </p:txBody>
      </p:sp>
      <p:pic>
        <p:nvPicPr>
          <p:cNvPr id="59" name="Object 6" descr="preencoded.png">
            <a:extLst>
              <a:ext uri="{FF2B5EF4-FFF2-40B4-BE49-F238E27FC236}">
                <a16:creationId xmlns:a16="http://schemas.microsoft.com/office/drawing/2014/main" id="{E023D729-E7DB-46EE-E7BF-B4729277E5F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1905656"/>
            <a:ext cx="4381500" cy="228600"/>
          </a:xfrm>
          <a:prstGeom prst="rect">
            <a:avLst/>
          </a:prstGeom>
        </p:spPr>
      </p:pic>
      <p:sp>
        <p:nvSpPr>
          <p:cNvPr id="60" name="Object15">
            <a:extLst>
              <a:ext uri="{FF2B5EF4-FFF2-40B4-BE49-F238E27FC236}">
                <a16:creationId xmlns:a16="http://schemas.microsoft.com/office/drawing/2014/main" id="{782571B5-5487-40A9-42E0-23A2A509D1BA}"/>
              </a:ext>
            </a:extLst>
          </p:cNvPr>
          <p:cNvSpPr/>
          <p:nvPr/>
        </p:nvSpPr>
        <p:spPr>
          <a:xfrm>
            <a:off x="942974" y="1905656"/>
            <a:ext cx="4381499" cy="228600"/>
          </a:xfrm>
          <a:prstGeom prst="rect">
            <a:avLst/>
          </a:prstGeom>
          <a:noFill/>
          <a:ln/>
        </p:spPr>
        <p:txBody>
          <a:bodyPr wrap="square" lIns="0" tIns="0" rIns="0" bIns="0" rtlCol="0" anchor="ctr" anchorCtr="0">
            <a:sp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概要</a:t>
            </a:r>
            <a:endParaRPr lang="en-US" sz="1500" dirty="0">
              <a:solidFill>
                <a:srgbClr val="02022E"/>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a:stretch/>
        </p:blipFill>
        <p:spPr>
          <a:xfrm>
            <a:off x="0" y="9734550"/>
            <a:ext cx="18288000" cy="552450"/>
          </a:xfrm>
          <a:prstGeom prst="rect">
            <a:avLst/>
          </a:prstGeom>
        </p:spPr>
      </p:pic>
      <p:sp>
        <p:nvSpPr>
          <p:cNvPr id="4" name="Object3"/>
          <p:cNvSpPr/>
          <p:nvPr/>
        </p:nvSpPr>
        <p:spPr>
          <a:xfrm>
            <a:off x="714375" y="628650"/>
            <a:ext cx="1156955" cy="1077218"/>
          </a:xfrm>
          <a:prstGeom prst="rect">
            <a:avLst/>
          </a:prstGeom>
          <a:noFill/>
          <a:ln/>
        </p:spPr>
        <p:txBody>
          <a:bodyPr wrap="square" lIns="0" tIns="0" rIns="0" bIns="0" rtlCol="0" anchor="t">
            <a:noAutofit/>
          </a:bodyPr>
          <a:lstStyle/>
          <a:p>
            <a:pPr algn="l">
              <a:lnSpc>
                <a:spcPts val="4200"/>
              </a:lnSpc>
            </a:pPr>
            <a:r>
              <a:rPr lang="en-US" sz="3600" b="0" i="0" kern="0" spc="360" dirty="0">
                <a:solidFill>
                  <a:srgbClr val="FFFFFF"/>
                </a:solidFill>
                <a:latin typeface="Noto Serif JP Regular" pitchFamily="34" charset="0"/>
                <a:ea typeface="Noto Serif JP Regular" pitchFamily="34" charset="-122"/>
                <a:cs typeface="Noto Serif JP Regular" pitchFamily="34" charset="-120"/>
              </a:rPr>
              <a:t>目次</a:t>
            </a:r>
            <a:endParaRPr lang="en-US" sz="3600" dirty="0"/>
          </a:p>
        </p:txBody>
      </p:sp>
      <p:sp>
        <p:nvSpPr>
          <p:cNvPr id="5" name="Object4"/>
          <p:cNvSpPr/>
          <p:nvPr/>
        </p:nvSpPr>
        <p:spPr>
          <a:xfrm>
            <a:off x="714375" y="4454106"/>
            <a:ext cx="249211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メディア概要</a:t>
            </a:r>
            <a:endParaRPr lang="en-US" sz="2800" dirty="0"/>
          </a:p>
        </p:txBody>
      </p:sp>
      <p:sp>
        <p:nvSpPr>
          <p:cNvPr id="6" name="Object5"/>
          <p:cNvSpPr/>
          <p:nvPr/>
        </p:nvSpPr>
        <p:spPr>
          <a:xfrm>
            <a:off x="71437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2</a:t>
            </a:r>
            <a:endParaRPr lang="en-US" sz="2000" dirty="0"/>
          </a:p>
        </p:txBody>
      </p:sp>
      <p:sp>
        <p:nvSpPr>
          <p:cNvPr id="7" name="Object6"/>
          <p:cNvSpPr/>
          <p:nvPr/>
        </p:nvSpPr>
        <p:spPr>
          <a:xfrm>
            <a:off x="5124450" y="4454106"/>
            <a:ext cx="488883" cy="362150"/>
          </a:xfrm>
          <a:prstGeom prst="rect">
            <a:avLst/>
          </a:prstGeom>
          <a:noFill/>
          <a:ln/>
        </p:spPr>
        <p:txBody>
          <a:bodyPr wrap="square" lIns="0" tIns="0" rIns="0" bIns="0" rtlCol="0" anchor="t">
            <a:spAutoFit/>
          </a:bodyPr>
          <a:lstStyle/>
          <a:p>
            <a:pPr algn="ctr">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7</a:t>
            </a:r>
            <a:endParaRPr lang="en-US" sz="2800" dirty="0"/>
          </a:p>
        </p:txBody>
      </p:sp>
      <p:sp>
        <p:nvSpPr>
          <p:cNvPr id="8" name="Object7"/>
          <p:cNvSpPr/>
          <p:nvPr/>
        </p:nvSpPr>
        <p:spPr>
          <a:xfrm>
            <a:off x="71437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販売に際して</a:t>
            </a:r>
            <a:endParaRPr lang="en-US" sz="2800" dirty="0"/>
          </a:p>
        </p:txBody>
      </p:sp>
      <p:sp>
        <p:nvSpPr>
          <p:cNvPr id="9" name="Object8"/>
          <p:cNvSpPr/>
          <p:nvPr/>
        </p:nvSpPr>
        <p:spPr>
          <a:xfrm>
            <a:off x="71437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1</a:t>
            </a:r>
            <a:endParaRPr lang="en-US" sz="2000" dirty="0"/>
          </a:p>
        </p:txBody>
      </p:sp>
      <p:sp>
        <p:nvSpPr>
          <p:cNvPr id="10" name="Object9"/>
          <p:cNvSpPr/>
          <p:nvPr/>
        </p:nvSpPr>
        <p:spPr>
          <a:xfrm>
            <a:off x="5124450" y="3044406"/>
            <a:ext cx="488883" cy="362150"/>
          </a:xfrm>
          <a:prstGeom prst="rect">
            <a:avLst/>
          </a:prstGeom>
          <a:noFill/>
          <a:ln/>
        </p:spPr>
        <p:txBody>
          <a:bodyPr wrap="square" lIns="0" tIns="0" rIns="0" bIns="0" rtlCol="0" anchor="t">
            <a:spAutoFit/>
          </a:bodyPr>
          <a:lstStyle/>
          <a:p>
            <a:pPr algn="ctr">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a:t>
            </a:r>
            <a:endParaRPr lang="en-US" sz="2800" dirty="0"/>
          </a:p>
        </p:txBody>
      </p:sp>
      <p:sp>
        <p:nvSpPr>
          <p:cNvPr id="11" name="Object10"/>
          <p:cNvSpPr/>
          <p:nvPr/>
        </p:nvSpPr>
        <p:spPr>
          <a:xfrm>
            <a:off x="714375" y="5863806"/>
            <a:ext cx="2945224"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ユーザーの特徴</a:t>
            </a:r>
            <a:endParaRPr lang="en-US" sz="2800" dirty="0"/>
          </a:p>
        </p:txBody>
      </p:sp>
      <p:sp>
        <p:nvSpPr>
          <p:cNvPr id="12" name="Object11"/>
          <p:cNvSpPr/>
          <p:nvPr/>
        </p:nvSpPr>
        <p:spPr>
          <a:xfrm>
            <a:off x="714375" y="72735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2800" dirty="0"/>
          </a:p>
        </p:txBody>
      </p:sp>
      <p:sp>
        <p:nvSpPr>
          <p:cNvPr id="13" name="Object12"/>
          <p:cNvSpPr/>
          <p:nvPr/>
        </p:nvSpPr>
        <p:spPr>
          <a:xfrm>
            <a:off x="71437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3</a:t>
            </a:r>
            <a:endParaRPr lang="en-US" sz="2000" dirty="0"/>
          </a:p>
        </p:txBody>
      </p:sp>
      <p:sp>
        <p:nvSpPr>
          <p:cNvPr id="14" name="Object13"/>
          <p:cNvSpPr/>
          <p:nvPr/>
        </p:nvSpPr>
        <p:spPr>
          <a:xfrm>
            <a:off x="71437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4</a:t>
            </a:r>
            <a:endParaRPr lang="en-US" sz="2000" dirty="0"/>
          </a:p>
        </p:txBody>
      </p:sp>
      <p:sp>
        <p:nvSpPr>
          <p:cNvPr id="15" name="Object14"/>
          <p:cNvSpPr/>
          <p:nvPr/>
        </p:nvSpPr>
        <p:spPr>
          <a:xfrm>
            <a:off x="5124450"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10</a:t>
            </a:r>
            <a:endParaRPr lang="en-US" sz="2800" dirty="0"/>
          </a:p>
        </p:txBody>
      </p:sp>
      <p:sp>
        <p:nvSpPr>
          <p:cNvPr id="16" name="Object15"/>
          <p:cNvSpPr/>
          <p:nvPr/>
        </p:nvSpPr>
        <p:spPr>
          <a:xfrm>
            <a:off x="5124450" y="72735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15</a:t>
            </a:r>
            <a:endParaRPr lang="en-US" sz="2800" dirty="0"/>
          </a:p>
        </p:txBody>
      </p:sp>
      <p:sp>
        <p:nvSpPr>
          <p:cNvPr id="17" name="Object16"/>
          <p:cNvSpPr/>
          <p:nvPr/>
        </p:nvSpPr>
        <p:spPr>
          <a:xfrm>
            <a:off x="793432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制作メニュー</a:t>
            </a:r>
            <a:endParaRPr lang="en-US" sz="2800" dirty="0"/>
          </a:p>
        </p:txBody>
      </p:sp>
      <p:sp>
        <p:nvSpPr>
          <p:cNvPr id="18" name="Object17"/>
          <p:cNvSpPr/>
          <p:nvPr/>
        </p:nvSpPr>
        <p:spPr>
          <a:xfrm>
            <a:off x="793432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5</a:t>
            </a:r>
            <a:endParaRPr lang="en-US" sz="2000" dirty="0"/>
          </a:p>
        </p:txBody>
      </p:sp>
      <p:sp>
        <p:nvSpPr>
          <p:cNvPr id="19" name="Object18"/>
          <p:cNvSpPr/>
          <p:nvPr/>
        </p:nvSpPr>
        <p:spPr>
          <a:xfrm>
            <a:off x="13367904" y="30444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23</a:t>
            </a:r>
            <a:endParaRPr lang="en-US" sz="2800" dirty="0"/>
          </a:p>
        </p:txBody>
      </p:sp>
      <p:sp>
        <p:nvSpPr>
          <p:cNvPr id="20" name="Object19"/>
          <p:cNvSpPr/>
          <p:nvPr/>
        </p:nvSpPr>
        <p:spPr>
          <a:xfrm>
            <a:off x="7934325" y="4454106"/>
            <a:ext cx="1681282"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考査基準</a:t>
            </a:r>
            <a:endParaRPr lang="en-US" sz="2800" dirty="0"/>
          </a:p>
        </p:txBody>
      </p:sp>
      <p:sp>
        <p:nvSpPr>
          <p:cNvPr id="21" name="Object20"/>
          <p:cNvSpPr/>
          <p:nvPr/>
        </p:nvSpPr>
        <p:spPr>
          <a:xfrm>
            <a:off x="7934325" y="5863806"/>
            <a:ext cx="2980996"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申し込みの流れ</a:t>
            </a:r>
            <a:endParaRPr lang="en-US" sz="2800" dirty="0"/>
          </a:p>
        </p:txBody>
      </p:sp>
      <p:sp>
        <p:nvSpPr>
          <p:cNvPr id="22" name="Object21"/>
          <p:cNvSpPr/>
          <p:nvPr/>
        </p:nvSpPr>
        <p:spPr>
          <a:xfrm>
            <a:off x="793432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6</a:t>
            </a:r>
            <a:endParaRPr lang="en-US" sz="2000" dirty="0"/>
          </a:p>
        </p:txBody>
      </p:sp>
      <p:sp>
        <p:nvSpPr>
          <p:cNvPr id="23" name="Object22"/>
          <p:cNvSpPr/>
          <p:nvPr/>
        </p:nvSpPr>
        <p:spPr>
          <a:xfrm>
            <a:off x="793432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7</a:t>
            </a:r>
            <a:endParaRPr lang="en-US" sz="2000" dirty="0"/>
          </a:p>
        </p:txBody>
      </p:sp>
      <p:sp>
        <p:nvSpPr>
          <p:cNvPr id="24" name="Object23"/>
          <p:cNvSpPr/>
          <p:nvPr/>
        </p:nvSpPr>
        <p:spPr>
          <a:xfrm>
            <a:off x="13367904" y="44541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30</a:t>
            </a:r>
            <a:endParaRPr lang="en-US" sz="2800" dirty="0"/>
          </a:p>
        </p:txBody>
      </p:sp>
      <p:sp>
        <p:nvSpPr>
          <p:cNvPr id="25" name="Object24"/>
          <p:cNvSpPr/>
          <p:nvPr/>
        </p:nvSpPr>
        <p:spPr>
          <a:xfrm>
            <a:off x="13367904"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34</a:t>
            </a:r>
            <a:endParaRPr lang="en-US" sz="2800" dirty="0"/>
          </a:p>
        </p:txBody>
      </p:sp>
      <p:sp>
        <p:nvSpPr>
          <p:cNvPr id="26" name="Object25"/>
          <p:cNvSpPr/>
          <p:nvPr/>
        </p:nvSpPr>
        <p:spPr>
          <a:xfrm>
            <a:off x="7934325" y="7239000"/>
            <a:ext cx="5067694" cy="795089"/>
          </a:xfrm>
          <a:prstGeom prst="rect">
            <a:avLst/>
          </a:prstGeom>
          <a:noFill/>
          <a:ln/>
        </p:spPr>
        <p:txBody>
          <a:bodyPr wrap="square" lIns="0" tIns="0" rIns="0" bIns="0" rtlCol="0" anchor="t">
            <a:spAutoFit/>
          </a:bodyPr>
          <a:lstStyle/>
          <a:p>
            <a:pPr algn="l">
              <a:lnSpc>
                <a:spcPts val="30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各種仕様 / 入稿規定 / 
キャンセル規定 / 注意事項</a:t>
            </a:r>
            <a:endParaRPr lang="en-US" sz="2800" dirty="0"/>
          </a:p>
        </p:txBody>
      </p:sp>
      <p:sp>
        <p:nvSpPr>
          <p:cNvPr id="27" name="Object26"/>
          <p:cNvSpPr/>
          <p:nvPr/>
        </p:nvSpPr>
        <p:spPr>
          <a:xfrm>
            <a:off x="793432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8</a:t>
            </a:r>
            <a:endParaRPr lang="en-US" sz="2000" dirty="0"/>
          </a:p>
        </p:txBody>
      </p:sp>
      <p:sp>
        <p:nvSpPr>
          <p:cNvPr id="28" name="Object27"/>
          <p:cNvSpPr/>
          <p:nvPr/>
        </p:nvSpPr>
        <p:spPr>
          <a:xfrm>
            <a:off x="13367904" y="7239000"/>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37</a:t>
            </a:r>
            <a:endParaRPr lang="en-US" sz="2800" dirty="0"/>
          </a:p>
        </p:txBody>
      </p:sp>
      <p:sp>
        <p:nvSpPr>
          <p:cNvPr id="30" name="Object29"/>
          <p:cNvSpPr/>
          <p:nvPr/>
        </p:nvSpPr>
        <p:spPr>
          <a:xfrm>
            <a:off x="2200275" y="9934575"/>
            <a:ext cx="1219200" cy="180975"/>
          </a:xfrm>
          <a:prstGeom prst="rect">
            <a:avLst/>
          </a:prstGeom>
          <a:noFill/>
          <a:ln/>
        </p:spPr>
        <p:txBody>
          <a:bodyPr wrap="square" lIns="0" tIns="0" rIns="0" bIns="0" rtlCol="0" anchor="ctr"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2023.04 - 2023.09</a:t>
            </a:r>
            <a:endParaRPr lang="en-US" sz="975" dirty="0"/>
          </a:p>
        </p:txBody>
      </p:sp>
      <p:sp>
        <p:nvSpPr>
          <p:cNvPr id="32" name="Object6">
            <a:extLst>
              <a:ext uri="{FF2B5EF4-FFF2-40B4-BE49-F238E27FC236}">
                <a16:creationId xmlns:a16="http://schemas.microsoft.com/office/drawing/2014/main" id="{F4CEEFC6-E514-591D-206A-34F91157EB7F}"/>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kern="0" spc="135" dirty="0">
                <a:solidFill>
                  <a:srgbClr val="FFFFFF"/>
                </a:solidFill>
                <a:latin typeface="Noto Serif JP Regular" pitchFamily="34" charset="0"/>
                <a:ea typeface="Noto Serif JP Regular" pitchFamily="34" charset="-122"/>
              </a:rPr>
              <a:t>2</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50" name="Object49"/>
          <p:cNvSpPr/>
          <p:nvPr/>
        </p:nvSpPr>
        <p:spPr>
          <a:xfrm>
            <a:off x="762000" y="8782050"/>
            <a:ext cx="6578600" cy="527050"/>
          </a:xfrm>
          <a:prstGeom prst="rect">
            <a:avLst/>
          </a:prstGeom>
          <a:noFill/>
          <a:ln/>
        </p:spPr>
        <p:txBody>
          <a:bodyPr wrap="square" lIns="0" tIns="0" rIns="0" bIns="0" rtlCol="0" anchor="t" anchorCtr="0">
            <a:norm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表示金額で特段記載のないものはグロス税別金額です。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altLang="ja-JP" sz="825" dirty="0">
              <a:solidFill>
                <a:srgbClr val="34363D"/>
              </a:solidFill>
            </a:endParaRPr>
          </a:p>
          <a:p>
            <a:pPr marL="171450" indent="-171450" algn="l">
              <a:lnSpc>
                <a:spcPct val="150000"/>
              </a:lnSpc>
              <a:buFont typeface="システムフォント（レギュラー）"/>
              <a:buChar char="※"/>
            </a:pPr>
            <a:endParaRPr lang="en-US" sz="825" dirty="0">
              <a:solidFill>
                <a:srgbClr val="34363D"/>
              </a:solidFill>
            </a:endParaRPr>
          </a:p>
        </p:txBody>
      </p:sp>
      <p:sp>
        <p:nvSpPr>
          <p:cNvPr id="64" name="テキスト プレースホルダー 63">
            <a:extLst>
              <a:ext uri="{FF2B5EF4-FFF2-40B4-BE49-F238E27FC236}">
                <a16:creationId xmlns:a16="http://schemas.microsoft.com/office/drawing/2014/main" id="{E0D1403F-A8A8-16E3-CEEB-0266F0070BA6}"/>
              </a:ext>
            </a:extLst>
          </p:cNvPr>
          <p:cNvSpPr>
            <a:spLocks noGrp="1"/>
          </p:cNvSpPr>
          <p:nvPr>
            <p:ph type="body" sz="quarter" idx="10"/>
          </p:nvPr>
        </p:nvSpPr>
        <p:spPr/>
        <p:txBody>
          <a:bodyPr>
            <a:noAutofit/>
          </a:bodyPr>
          <a:lstStyle/>
          <a:p>
            <a:r>
              <a:rPr lang="ja-JP" altLang="en-US"/>
              <a:t>オプションメニュー一覧</a:t>
            </a:r>
          </a:p>
        </p:txBody>
      </p:sp>
      <p:graphicFrame>
        <p:nvGraphicFramePr>
          <p:cNvPr id="2" name="表 2">
            <a:extLst>
              <a:ext uri="{FF2B5EF4-FFF2-40B4-BE49-F238E27FC236}">
                <a16:creationId xmlns:a16="http://schemas.microsoft.com/office/drawing/2014/main" id="{4DFD4ABF-1C2E-FEC0-B34A-0571D5077EE0}"/>
              </a:ext>
            </a:extLst>
          </p:cNvPr>
          <p:cNvGraphicFramePr>
            <a:graphicFrameLocks noGrp="1"/>
          </p:cNvGraphicFramePr>
          <p:nvPr>
            <p:extLst>
              <p:ext uri="{D42A27DB-BD31-4B8C-83A1-F6EECF244321}">
                <p14:modId xmlns:p14="http://schemas.microsoft.com/office/powerpoint/2010/main" val="4012781971"/>
              </p:ext>
            </p:extLst>
          </p:nvPr>
        </p:nvGraphicFramePr>
        <p:xfrm>
          <a:off x="647700" y="1352550"/>
          <a:ext cx="16702455" cy="6228983"/>
        </p:xfrm>
        <a:graphic>
          <a:graphicData uri="http://schemas.openxmlformats.org/drawingml/2006/table">
            <a:tbl>
              <a:tblPr firstRow="1" bandRow="1">
                <a:tableStyleId>{5C22544A-7EE6-4342-B048-85BDC9FD1C3A}</a:tableStyleId>
              </a:tblPr>
              <a:tblGrid>
                <a:gridCol w="3340491">
                  <a:extLst>
                    <a:ext uri="{9D8B030D-6E8A-4147-A177-3AD203B41FA5}">
                      <a16:colId xmlns:a16="http://schemas.microsoft.com/office/drawing/2014/main" val="524216052"/>
                    </a:ext>
                  </a:extLst>
                </a:gridCol>
                <a:gridCol w="3340491">
                  <a:extLst>
                    <a:ext uri="{9D8B030D-6E8A-4147-A177-3AD203B41FA5}">
                      <a16:colId xmlns:a16="http://schemas.microsoft.com/office/drawing/2014/main" val="55595191"/>
                    </a:ext>
                  </a:extLst>
                </a:gridCol>
                <a:gridCol w="2053062">
                  <a:extLst>
                    <a:ext uri="{9D8B030D-6E8A-4147-A177-3AD203B41FA5}">
                      <a16:colId xmlns:a16="http://schemas.microsoft.com/office/drawing/2014/main" val="3019643424"/>
                    </a:ext>
                  </a:extLst>
                </a:gridCol>
                <a:gridCol w="5712482">
                  <a:extLst>
                    <a:ext uri="{9D8B030D-6E8A-4147-A177-3AD203B41FA5}">
                      <a16:colId xmlns:a16="http://schemas.microsoft.com/office/drawing/2014/main" val="3405412005"/>
                    </a:ext>
                  </a:extLst>
                </a:gridCol>
                <a:gridCol w="2255929">
                  <a:extLst>
                    <a:ext uri="{9D8B030D-6E8A-4147-A177-3AD203B41FA5}">
                      <a16:colId xmlns:a16="http://schemas.microsoft.com/office/drawing/2014/main" val="2260434706"/>
                    </a:ext>
                  </a:extLst>
                </a:gridCol>
              </a:tblGrid>
              <a:tr h="850768">
                <a:tc>
                  <a:txBody>
                    <a:bodyPr/>
                    <a:lstStyle/>
                    <a:p>
                      <a:pPr algn="ct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kumimoji="1" lang="ja-JP" altLang="en-US"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対象メニュ</a:t>
                      </a:r>
                      <a:r>
                        <a:rPr lang="ja-JP" altLang="en-US"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ー</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概要</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詳細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190891088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 [FULL] </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をご発注の場合、自社商品とタイアップしたシートベルト着用動画の掲載が可能となります。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P21</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17940054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マーケティングリサーチ</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Ads</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メニュー</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60万円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万円以上のご発注で態度変容調査を無償提供いたします。グロス税別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万円未満のご発注の場合は</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万円にて 同様の調査をご提供いたします。</a:t>
                      </a:r>
                    </a:p>
                    <a:p>
                      <a:pPr marL="171450" lvl="0" indent="-171450">
                        <a:lnSpc>
                          <a:spcPts val="2160"/>
                        </a:lnSpc>
                        <a:buFont typeface="システムフォント（レギュラー）"/>
                        <a:buChar cha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無償提供は６ヶ月の間に１回のみとします</a:t>
                      </a:r>
                      <a:endPar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ts val="2160"/>
                        </a:lnSpc>
                        <a:spcBef>
                          <a:spcPts val="0"/>
                        </a:spcBef>
                        <a:spcAft>
                          <a:spcPts val="0"/>
                        </a:spcAft>
                        <a:buClrTx/>
                        <a:buSzTx/>
                        <a:buFont typeface="システムフォント（レギュラー）"/>
                        <a:buChar char="※"/>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弊社規定の調査票から内容を変更する場合は、料金が変わる場合があります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P22</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852229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Collaboration Video Ads </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FULL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50 </a:t>
                      </a:r>
                      <a:r>
                        <a:rPr lang="ja-JP" altLang="en-US" sz="1200" b="0" i="0">
                          <a:solidFill>
                            <a:srgbClr val="02022E"/>
                          </a:solidFill>
                          <a:latin typeface="Noto Serif JP" panose="02020400000000000000" pitchFamily="18" charset="-128"/>
                          <a:ea typeface="Noto Serif JP" panose="02020400000000000000" pitchFamily="18" charset="-128"/>
                        </a:rPr>
                        <a:t>万円／</a:t>
                      </a:r>
                      <a:r>
                        <a:rPr lang="es-ES" altLang="ja-JP" sz="1200" b="0" i="0" dirty="0">
                          <a:solidFill>
                            <a:srgbClr val="02022E"/>
                          </a:solidFill>
                          <a:latin typeface="Noto Serif JP" panose="02020400000000000000" pitchFamily="18" charset="-128"/>
                          <a:ea typeface="Noto Serif JP" panose="02020400000000000000" pitchFamily="18" charset="-128"/>
                        </a:rPr>
                        <a:t>HALF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30 </a:t>
                      </a:r>
                      <a:r>
                        <a:rPr lang="ja-JP" altLang="en-US" sz="1200" b="0" i="0">
                          <a:solidFill>
                            <a:srgbClr val="02022E"/>
                          </a:solidFill>
                          <a:latin typeface="Noto Serif JP" panose="02020400000000000000" pitchFamily="18" charset="-128"/>
                          <a:ea typeface="Noto Serif JP" panose="02020400000000000000" pitchFamily="18" charset="-128"/>
                        </a:rPr>
                        <a:t>万円</a:t>
                      </a:r>
                      <a:br>
                        <a:rPr lang="ja-JP" altLang="en-US" sz="1200" b="0" i="0">
                          <a:solidFill>
                            <a:srgbClr val="02022E"/>
                          </a:solidFill>
                          <a:latin typeface="Noto Serif JP" panose="02020400000000000000" pitchFamily="18" charset="-128"/>
                          <a:ea typeface="Noto Serif JP" panose="02020400000000000000" pitchFamily="18" charset="-128"/>
                        </a:rPr>
                      </a:br>
                      <a:r>
                        <a:rPr lang="ja-JP" altLang="en-US" sz="1200" b="0" i="0">
                          <a:solidFill>
                            <a:srgbClr val="02022E"/>
                          </a:solidFill>
                          <a:latin typeface="Noto Serif JP" panose="02020400000000000000" pitchFamily="18" charset="-128"/>
                          <a:ea typeface="Noto Serif JP" panose="02020400000000000000" pitchFamily="18" charset="-128"/>
                        </a:rPr>
                        <a:t>追加にてセットで放映可能。広告と同一商材でのセット配信のみ可能です。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 19</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49073703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Contents枠と同じ料金</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Standard Video Ads</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枠を購入頂くことでセットで放映可能。ただし、その場合は最大</a:t>
                      </a:r>
                      <a:r>
                        <a:rPr lang="en-US" altLang="ja-JP" sz="1200" b="0" i="0" dirty="0">
                          <a:solidFill>
                            <a:srgbClr val="02022E"/>
                          </a:solidFill>
                          <a:latin typeface="Noto Serif JP" panose="02020400000000000000" pitchFamily="18" charset="-128"/>
                          <a:ea typeface="Noto Serif JP" panose="02020400000000000000" pitchFamily="18" charset="-128"/>
                        </a:rPr>
                        <a:t>60</a:t>
                      </a:r>
                      <a:r>
                        <a:rPr lang="ja-JP" altLang="en-US" sz="1200" b="0" i="0">
                          <a:solidFill>
                            <a:srgbClr val="02022E"/>
                          </a:solidFill>
                          <a:latin typeface="Noto Serif JP" panose="02020400000000000000" pitchFamily="18" charset="-128"/>
                          <a:ea typeface="Noto Serif JP" panose="02020400000000000000" pitchFamily="18" charset="-128"/>
                        </a:rPr>
                        <a:t>秒（コンテンツ</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秒＋広告</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a:t>
                      </a:r>
                      <a:r>
                        <a:rPr lang="en-US" altLang="ja-JP" sz="1200" b="0" i="0" dirty="0">
                          <a:solidFill>
                            <a:srgbClr val="02022E"/>
                          </a:solidFill>
                          <a:latin typeface="Noto Serif JP" panose="02020400000000000000" pitchFamily="18" charset="-128"/>
                          <a:ea typeface="Noto Serif JP" panose="02020400000000000000" pitchFamily="18" charset="-128"/>
                        </a:rPr>
                        <a:t>1</a:t>
                      </a:r>
                      <a:r>
                        <a:rPr lang="ja-JP" altLang="en-US" sz="1200" b="0" i="0">
                          <a:solidFill>
                            <a:srgbClr val="02022E"/>
                          </a:solidFill>
                          <a:latin typeface="Noto Serif JP" panose="02020400000000000000" pitchFamily="18" charset="-128"/>
                          <a:ea typeface="Noto Serif JP" panose="02020400000000000000" pitchFamily="18" charset="-128"/>
                        </a:rPr>
                        <a:t>本の完パケ動画としての入稿が必要となります。</a:t>
                      </a:r>
                      <a:r>
                        <a:rPr lang="es-ES" altLang="ja-JP" sz="1200" b="0" i="0" dirty="0">
                          <a:solidFill>
                            <a:srgbClr val="02022E"/>
                          </a:solidFill>
                          <a:latin typeface="Noto Serif JP" panose="02020400000000000000" pitchFamily="18" charset="-128"/>
                          <a:ea typeface="Noto Serif JP" panose="02020400000000000000" pitchFamily="18" charset="-128"/>
                        </a:rPr>
                        <a:t> Tie-up Contents</a:t>
                      </a:r>
                      <a:r>
                        <a:rPr lang="ja-JP" altLang="en-US" sz="1200" b="0" i="0">
                          <a:solidFill>
                            <a:srgbClr val="02022E"/>
                          </a:solidFill>
                          <a:latin typeface="Noto Serif JP" panose="02020400000000000000" pitchFamily="18" charset="-128"/>
                          <a:ea typeface="Noto Serif JP" panose="02020400000000000000" pitchFamily="18" charset="-128"/>
                        </a:rPr>
                        <a:t>枠購入でのセット配信のため同一企業様の異なる商材でのセット配信も可能です。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2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96446274"/>
                  </a:ext>
                </a:extLst>
              </a:tr>
            </a:tbl>
          </a:graphicData>
        </a:graphic>
      </p:graphicFrame>
      <p:sp>
        <p:nvSpPr>
          <p:cNvPr id="54" name="正方形/長方形 53">
            <a:extLst>
              <a:ext uri="{FF2B5EF4-FFF2-40B4-BE49-F238E27FC236}">
                <a16:creationId xmlns:a16="http://schemas.microsoft.com/office/drawing/2014/main" id="{2A9B6123-0596-1CBD-396F-2CA973766EA1}"/>
              </a:ext>
            </a:extLst>
          </p:cNvPr>
          <p:cNvSpPr/>
          <p:nvPr/>
        </p:nvSpPr>
        <p:spPr>
          <a:xfrm>
            <a:off x="4908119" y="5585287"/>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A34805D0-210F-C642-E195-00E3604B961F}"/>
              </a:ext>
            </a:extLst>
          </p:cNvPr>
          <p:cNvSpPr/>
          <p:nvPr/>
        </p:nvSpPr>
        <p:spPr>
          <a:xfrm>
            <a:off x="4916034" y="561807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56" name="正方形/長方形 55">
            <a:extLst>
              <a:ext uri="{FF2B5EF4-FFF2-40B4-BE49-F238E27FC236}">
                <a16:creationId xmlns:a16="http://schemas.microsoft.com/office/drawing/2014/main" id="{048419A2-C3B6-160B-3452-0236E37C4AEB}"/>
              </a:ext>
            </a:extLst>
          </p:cNvPr>
          <p:cNvSpPr/>
          <p:nvPr/>
        </p:nvSpPr>
        <p:spPr>
          <a:xfrm>
            <a:off x="5696486" y="5597701"/>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6D278783-310B-32FE-1F66-F151B0F1A1C1}"/>
              </a:ext>
            </a:extLst>
          </p:cNvPr>
          <p:cNvSpPr/>
          <p:nvPr/>
        </p:nvSpPr>
        <p:spPr>
          <a:xfrm>
            <a:off x="5700443" y="560585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66" name="正方形/長方形 65">
            <a:extLst>
              <a:ext uri="{FF2B5EF4-FFF2-40B4-BE49-F238E27FC236}">
                <a16:creationId xmlns:a16="http://schemas.microsoft.com/office/drawing/2014/main" id="{46AAD5D8-6B19-29F2-D96F-C2B7039B3B55}"/>
              </a:ext>
            </a:extLst>
          </p:cNvPr>
          <p:cNvSpPr/>
          <p:nvPr/>
        </p:nvSpPr>
        <p:spPr>
          <a:xfrm>
            <a:off x="8475281" y="5189047"/>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7B4FBBD4-739D-6959-17B6-2CE857FCF07F}"/>
              </a:ext>
            </a:extLst>
          </p:cNvPr>
          <p:cNvSpPr/>
          <p:nvPr/>
        </p:nvSpPr>
        <p:spPr>
          <a:xfrm>
            <a:off x="8483196" y="522183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68" name="正方形/長方形 67">
            <a:extLst>
              <a:ext uri="{FF2B5EF4-FFF2-40B4-BE49-F238E27FC236}">
                <a16:creationId xmlns:a16="http://schemas.microsoft.com/office/drawing/2014/main" id="{EF2C4558-CCDF-A394-8471-9BBBC6891054}"/>
              </a:ext>
            </a:extLst>
          </p:cNvPr>
          <p:cNvSpPr/>
          <p:nvPr/>
        </p:nvSpPr>
        <p:spPr>
          <a:xfrm>
            <a:off x="8477830" y="5530645"/>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97C80EFC-516F-A897-9504-4FE5D260A69A}"/>
              </a:ext>
            </a:extLst>
          </p:cNvPr>
          <p:cNvSpPr/>
          <p:nvPr/>
        </p:nvSpPr>
        <p:spPr>
          <a:xfrm>
            <a:off x="8481787" y="5538794"/>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1476167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51433" y="3027147"/>
            <a:ext cx="8153400" cy="676275"/>
          </a:xfrm>
          <a:prstGeom prst="rect">
            <a:avLst/>
          </a:prstGeom>
        </p:spPr>
      </p:pic>
      <p:pic>
        <p:nvPicPr>
          <p:cNvPr id="17" name="Object 1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51433" y="4061186"/>
            <a:ext cx="2838450" cy="228600"/>
          </a:xfrm>
          <a:prstGeom prst="rect">
            <a:avLst/>
          </a:prstGeom>
        </p:spPr>
      </p:pic>
      <p:pic>
        <p:nvPicPr>
          <p:cNvPr id="18" name="Object 1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51433" y="5896985"/>
            <a:ext cx="2600325" cy="228600"/>
          </a:xfrm>
          <a:prstGeom prst="rect">
            <a:avLst/>
          </a:prstGeom>
        </p:spPr>
      </p:pic>
      <p:sp>
        <p:nvSpPr>
          <p:cNvPr id="20" name="Object19"/>
          <p:cNvSpPr/>
          <p:nvPr/>
        </p:nvSpPr>
        <p:spPr>
          <a:xfrm>
            <a:off x="647700" y="1352550"/>
            <a:ext cx="13725525" cy="1028700"/>
          </a:xfrm>
          <a:prstGeom prst="rect">
            <a:avLst/>
          </a:prstGeom>
          <a:noFill/>
          <a:ln/>
        </p:spPr>
        <p:txBody>
          <a:bodyPr wrap="square" lIns="0" tIns="0" rIns="0" bIns="0" rtlCol="0" anchor="ctr" anchorCtr="0">
            <a:noAutofit/>
          </a:bodyPr>
          <a:lstStyle/>
          <a:p>
            <a:pPr algn="l">
              <a:lnSpc>
                <a:spcPts val="2700"/>
              </a:lnSpc>
            </a:pPr>
            <a:r>
              <a:rPr lang="en-US" sz="2000" b="0" i="0" kern="0" spc="150" dirty="0">
                <a:solidFill>
                  <a:srgbClr val="2F3B6C"/>
                </a:solidFill>
                <a:latin typeface="Noto Serif JP Medium" pitchFamily="34" charset="0"/>
                <a:ea typeface="Noto Serif JP Medium" pitchFamily="34" charset="-122"/>
                <a:cs typeface="Noto Serif JP Medium" pitchFamily="34" charset="-120"/>
              </a:rPr>
              <a:t>Premium Video Ads [FULL] の広告主が、掲載週で自社商品とタイアップしたシートベルト着用動画を
掲載できるメニューです。シートベルト着用を促すタイミングから動画を流せるため、
乗客のアテンションを集めやすくなります。</a:t>
            </a:r>
            <a:endParaRPr lang="en-US" sz="2000" dirty="0"/>
          </a:p>
        </p:txBody>
      </p:sp>
      <p:sp>
        <p:nvSpPr>
          <p:cNvPr id="24" name="Object23"/>
          <p:cNvSpPr/>
          <p:nvPr/>
        </p:nvSpPr>
        <p:spPr>
          <a:xfrm>
            <a:off x="12604874" y="3309992"/>
            <a:ext cx="1246518" cy="200952"/>
          </a:xfrm>
          <a:prstGeom prst="rect">
            <a:avLst/>
          </a:prstGeom>
          <a:noFill/>
          <a:ln/>
        </p:spPr>
        <p:txBody>
          <a:bodyPr wrap="square" lIns="0" tIns="0" rIns="0" bIns="0" rtlCol="0" anchor="ctr" anchorCtr="0">
            <a:spAutoFit/>
          </a:bodyPr>
          <a:lstStyle/>
          <a:p>
            <a:pPr algn="ctr">
              <a:lnSpc>
                <a:spcPts val="1425"/>
              </a:lnSpc>
            </a:pPr>
            <a:r>
              <a:rPr lang="en-US" sz="20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2000" dirty="0"/>
          </a:p>
        </p:txBody>
      </p:sp>
      <p:sp>
        <p:nvSpPr>
          <p:cNvPr id="44" name="Object43"/>
          <p:cNvSpPr/>
          <p:nvPr/>
        </p:nvSpPr>
        <p:spPr>
          <a:xfrm>
            <a:off x="9446708" y="4108626"/>
            <a:ext cx="3599806" cy="239425"/>
          </a:xfrm>
          <a:prstGeom prst="rect">
            <a:avLst/>
          </a:prstGeom>
          <a:noFill/>
          <a:ln/>
        </p:spPr>
        <p:txBody>
          <a:bodyPr wrap="square" lIns="0" tIns="0" rIns="0" bIns="0" rtlCol="0" anchor="ctr" anchorCtr="0">
            <a:spAutoFit/>
          </a:bodyPr>
          <a:lstStyle/>
          <a:p>
            <a:pPr algn="l">
              <a:lnSpc>
                <a:spcPts val="18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掲載可否基準及び注意事項</a:t>
            </a:r>
            <a:endParaRPr lang="en-US" sz="2000" dirty="0">
              <a:solidFill>
                <a:srgbClr val="02022E"/>
              </a:solidFill>
            </a:endParaRPr>
          </a:p>
        </p:txBody>
      </p:sp>
      <p:sp>
        <p:nvSpPr>
          <p:cNvPr id="45" name="Object44"/>
          <p:cNvSpPr/>
          <p:nvPr/>
        </p:nvSpPr>
        <p:spPr>
          <a:xfrm>
            <a:off x="9446707" y="5940331"/>
            <a:ext cx="3282043" cy="228600"/>
          </a:xfrm>
          <a:prstGeom prst="rect">
            <a:avLst/>
          </a:prstGeom>
          <a:noFill/>
          <a:ln/>
        </p:spPr>
        <p:txBody>
          <a:bodyPr wrap="square" lIns="0" tIns="0" rIns="0" bIns="0" rtlCol="0" anchor="ctr" anchorCtr="0">
            <a:noAutofit/>
          </a:bodyPr>
          <a:lstStyle/>
          <a:p>
            <a:pPr algn="l">
              <a:lnSpc>
                <a:spcPts val="18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クリエイティブについて</a:t>
            </a:r>
            <a:endParaRPr lang="en-US" sz="2000" dirty="0">
              <a:solidFill>
                <a:srgbClr val="02022E"/>
              </a:solidFill>
            </a:endParaRPr>
          </a:p>
        </p:txBody>
      </p:sp>
      <p:sp>
        <p:nvSpPr>
          <p:cNvPr id="46" name="Object45"/>
          <p:cNvSpPr/>
          <p:nvPr/>
        </p:nvSpPr>
        <p:spPr>
          <a:xfrm>
            <a:off x="9618157" y="4496681"/>
            <a:ext cx="7564943" cy="1068754"/>
          </a:xfrm>
          <a:prstGeom prst="rect">
            <a:avLst/>
          </a:prstGeom>
          <a:noFill/>
          <a:ln/>
        </p:spPr>
        <p:txBody>
          <a:bodyPr wrap="square" lIns="0" tIns="0" rIns="0" bIns="0" rtlCol="0" anchor="t" anchorCtr="0">
            <a:spAutoFit/>
          </a:bodyPr>
          <a:lstStyle/>
          <a:p>
            <a:pPr marL="285750" indent="-285750" algn="l">
              <a:lnSpc>
                <a:spcPct val="150000"/>
              </a:lnSpc>
              <a:buFont typeface="Arial" panose="020B0604020202020204" pitchFamily="34" charset="0"/>
              <a:buChar char="•"/>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該当週にPremium Video Ads［FULL</a:t>
            </a:r>
            <a:r>
              <a:rPr lang="en-US" sz="1600" kern="0" spc="144" dirty="0">
                <a:solidFill>
                  <a:srgbClr val="02022E"/>
                </a:solidFill>
                <a:latin typeface="Noto Serif JP Regular" pitchFamily="34" charset="0"/>
                <a:ea typeface="Noto Serif JP Regular" pitchFamily="34" charset="-122"/>
                <a:cs typeface="Noto Serif JP Regular" pitchFamily="34" charset="-120"/>
              </a:rPr>
              <a:t>］出稿</a:t>
            </a:r>
            <a:r>
              <a:rPr lang="en-US" sz="1600" b="0" i="0" kern="0" spc="144" dirty="0">
                <a:solidFill>
                  <a:srgbClr val="02022E"/>
                </a:solidFill>
                <a:latin typeface="Noto Serif JP Regular" pitchFamily="34" charset="0"/>
                <a:ea typeface="Noto Serif JP Regular" pitchFamily="34" charset="-122"/>
                <a:cs typeface="Noto Serif JP Regular" pitchFamily="34" charset="-120"/>
              </a:rPr>
              <a:t>の広告主限定です</a:t>
            </a: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同時入稿本数は1本までです</a:t>
            </a:r>
            <a:endParaRPr lang="en-US" altLang="ja-JP" sz="1600" dirty="0">
              <a:solidFill>
                <a:srgbClr val="02022E"/>
              </a:solidFill>
            </a:endParaRP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シートベルト着用アナウンス部分のレポートはお出しできません</a:t>
            </a:r>
            <a:endParaRPr lang="en-US" altLang="ja-JP" sz="1600" dirty="0">
              <a:solidFill>
                <a:srgbClr val="02022E"/>
              </a:solidFill>
            </a:endParaRPr>
          </a:p>
        </p:txBody>
      </p:sp>
      <p:sp>
        <p:nvSpPr>
          <p:cNvPr id="52" name="Object51"/>
          <p:cNvSpPr/>
          <p:nvPr/>
        </p:nvSpPr>
        <p:spPr>
          <a:xfrm>
            <a:off x="9638477" y="6322974"/>
            <a:ext cx="8080137" cy="2546082"/>
          </a:xfrm>
          <a:prstGeom prst="rect">
            <a:avLst/>
          </a:prstGeom>
          <a:noFill/>
          <a:ln/>
        </p:spPr>
        <p:txBody>
          <a:bodyPr wrap="square" lIns="0" tIns="0" rIns="0" bIns="0" rtlCol="0" anchor="t" anchorCtr="0">
            <a:spAutoFit/>
          </a:bodyPr>
          <a:lstStyle/>
          <a:p>
            <a:pPr marL="285750" indent="-285750" algn="l">
              <a:lnSpc>
                <a:spcPct val="150000"/>
              </a:lnSpc>
              <a:buFont typeface="Arial" panose="020B0604020202020204" pitchFamily="34" charset="0"/>
              <a:buChar char="•"/>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商品/サービスの直接的な訴求と捉えられるものは不可</a:t>
            </a: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ロゴ掲載は可</a:t>
            </a:r>
            <a:endParaRPr lang="en-US" altLang="ja-JP" sz="1600" dirty="0">
              <a:solidFill>
                <a:srgbClr val="02022E"/>
              </a:solidFill>
            </a:endParaRPr>
          </a:p>
          <a:p>
            <a:pPr marL="285750" indent="-285750" algn="l">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セリフは以下固定の文言＋一言（任意）とさせていただきます</a:t>
            </a:r>
          </a:p>
          <a:p>
            <a:pPr marL="285750" indent="-285750" algn="l">
              <a:lnSpc>
                <a:spcPct val="150000"/>
              </a:lnSpc>
              <a:buFont typeface="Arial" panose="020B0604020202020204" pitchFamily="34" charset="0"/>
              <a:buChar char="•"/>
            </a:pPr>
            <a:endParaRPr lang="en-US" sz="1600" kern="0" spc="144" dirty="0">
              <a:solidFill>
                <a:srgbClr val="02022E"/>
              </a:solidFill>
              <a:latin typeface="Noto Serif JP Regular" pitchFamily="34" charset="0"/>
              <a:ea typeface="Noto Serif JP Regular" pitchFamily="34" charset="-122"/>
            </a:endParaRPr>
          </a:p>
          <a:p>
            <a:pPr marL="285750" indent="-285750" algn="l">
              <a:lnSpc>
                <a:spcPct val="150000"/>
              </a:lnSpc>
              <a:buFont typeface="Arial" panose="020B0604020202020204" pitchFamily="34" charset="0"/>
              <a:buChar char="•"/>
            </a:pPr>
            <a:endParaRPr lang="en-US" sz="1600" kern="0" spc="144" dirty="0">
              <a:solidFill>
                <a:srgbClr val="02022E"/>
              </a:solidFill>
              <a:latin typeface="Noto Serif JP Regular" pitchFamily="34" charset="0"/>
              <a:ea typeface="Noto Serif JP Regular" pitchFamily="34" charset="-122"/>
            </a:endParaRP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同一素材の放映可能期間は3ヶ月間とさせていただきます</a:t>
            </a:r>
            <a:endParaRPr lang="en-US" altLang="ja-JP" sz="1600" dirty="0">
              <a:solidFill>
                <a:srgbClr val="02022E"/>
              </a:solidFill>
            </a:endParaRP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考査は必須です。</a:t>
            </a:r>
            <a:r>
              <a:rPr lang="en-US" altLang="ja-JP" sz="1600" kern="0" spc="144" dirty="0">
                <a:solidFill>
                  <a:srgbClr val="02022E"/>
                </a:solidFill>
                <a:latin typeface="Noto Serif JP Regular" pitchFamily="34" charset="0"/>
                <a:ea typeface="Noto Serif JP Regular" pitchFamily="34" charset="-122"/>
                <a:cs typeface="Noto Serif JP Regular" pitchFamily="34" charset="-120"/>
              </a:rPr>
              <a:t>考査基準は</a:t>
            </a: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「厳格な掲載基準 」</a:t>
            </a:r>
            <a:r>
              <a:rPr lang="en-US" altLang="ja-JP" sz="1600" kern="0" spc="144" dirty="0">
                <a:solidFill>
                  <a:srgbClr val="02022E"/>
                </a:solidFill>
                <a:latin typeface="Noto Serif JP Regular" pitchFamily="34" charset="0"/>
                <a:ea typeface="Noto Serif JP Regular" pitchFamily="34" charset="-122"/>
                <a:cs typeface="Noto Serif JP Regular" pitchFamily="34" charset="-120"/>
              </a:rPr>
              <a:t>箇所</a:t>
            </a: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を</a:t>
            </a:r>
            <a:r>
              <a:rPr lang="en-US" altLang="ja-JP" sz="1600" kern="0" spc="144" dirty="0">
                <a:solidFill>
                  <a:srgbClr val="02022E"/>
                </a:solidFill>
                <a:latin typeface="Noto Serif JP Regular" pitchFamily="34" charset="0"/>
                <a:ea typeface="Noto Serif JP Regular" pitchFamily="34" charset="-122"/>
                <a:cs typeface="Noto Serif JP Regular" pitchFamily="34" charset="-120"/>
              </a:rPr>
              <a:t>ご確認ください。</a:t>
            </a:r>
            <a:endParaRPr lang="en-US" altLang="ja-JP" sz="1600" dirty="0">
              <a:solidFill>
                <a:srgbClr val="02022E"/>
              </a:solidFill>
            </a:endParaRPr>
          </a:p>
        </p:txBody>
      </p:sp>
      <p:sp>
        <p:nvSpPr>
          <p:cNvPr id="56" name="Object55"/>
          <p:cNvSpPr/>
          <p:nvPr/>
        </p:nvSpPr>
        <p:spPr>
          <a:xfrm>
            <a:off x="9890362" y="7461023"/>
            <a:ext cx="8080138" cy="450316"/>
          </a:xfrm>
          <a:prstGeom prst="rect">
            <a:avLst/>
          </a:prstGeom>
          <a:noFill/>
          <a:ln/>
        </p:spPr>
        <p:txBody>
          <a:bodyPr wrap="square" lIns="0" tIns="0" rIns="0" bIns="0" rtlCol="0" anchor="ctr" anchorCtr="0">
            <a:spAutoFit/>
          </a:bodyPr>
          <a:lstStyle/>
          <a:p>
            <a:pPr algn="l">
              <a:lnSpc>
                <a:spcPts val="1840"/>
              </a:lnSpc>
            </a:pPr>
            <a:r>
              <a:rPr lang="en-US" sz="1400" b="0" i="0" kern="0" spc="144" dirty="0">
                <a:solidFill>
                  <a:srgbClr val="02022E"/>
                </a:solidFill>
                <a:latin typeface="Noto Serif JP Regular" pitchFamily="34" charset="0"/>
                <a:ea typeface="Noto Serif JP Regular" pitchFamily="34" charset="-122"/>
                <a:cs typeface="Noto Serif JP Regular" pitchFamily="34" charset="-120"/>
              </a:rPr>
              <a:t>例1) 安全の為、シートベルトの着用をお願いいたします</a:t>
            </a:r>
            <a:br>
              <a:rPr sz="1400" dirty="0">
                <a:solidFill>
                  <a:srgbClr val="02022E"/>
                </a:solidFill>
              </a:rPr>
            </a:br>
            <a:r>
              <a:rPr lang="en-US" sz="1400" b="0" i="0" kern="0" spc="144" dirty="0">
                <a:solidFill>
                  <a:srgbClr val="02022E"/>
                </a:solidFill>
                <a:latin typeface="Noto Serif JP Regular" pitchFamily="34" charset="0"/>
                <a:ea typeface="Noto Serif JP Regular" pitchFamily="34" charset="-122"/>
                <a:cs typeface="Noto Serif JP Regular" pitchFamily="34" charset="-120"/>
              </a:rPr>
              <a:t>例2) 後部座席のシートベルト着用は義務化されています、シートベルトを締めましょう</a:t>
            </a:r>
            <a:endParaRPr lang="en-US" sz="1400" dirty="0">
              <a:solidFill>
                <a:srgbClr val="02022E"/>
              </a:solidFill>
            </a:endParaRPr>
          </a:p>
        </p:txBody>
      </p:sp>
      <p:sp>
        <p:nvSpPr>
          <p:cNvPr id="3" name="テキスト プレースホルダー 2">
            <a:extLst>
              <a:ext uri="{FF2B5EF4-FFF2-40B4-BE49-F238E27FC236}">
                <a16:creationId xmlns:a16="http://schemas.microsoft.com/office/drawing/2014/main" id="{08EE8337-ADF4-E4F0-99E1-040B5DF36C88}"/>
              </a:ext>
            </a:extLst>
          </p:cNvPr>
          <p:cNvSpPr>
            <a:spLocks noGrp="1"/>
          </p:cNvSpPr>
          <p:nvPr>
            <p:ph type="body" sz="quarter" idx="10"/>
          </p:nvPr>
        </p:nvSpPr>
        <p:spPr>
          <a:xfrm>
            <a:off x="674804" y="129266"/>
            <a:ext cx="9993195" cy="639762"/>
          </a:xfrm>
        </p:spPr>
        <p:txBody>
          <a:bodyPr/>
          <a:lstStyle/>
          <a:p>
            <a:r>
              <a:rPr lang="ja-JP" altLang="en-US"/>
              <a:t>オプションメニュー</a:t>
            </a:r>
            <a:r>
              <a:rPr lang="en-US" altLang="ja-JP" dirty="0"/>
              <a:t> </a:t>
            </a:r>
            <a:r>
              <a:rPr lang="ja-JP" altLang="en-US"/>
              <a:t>シートベルト着用アナウンス</a:t>
            </a:r>
          </a:p>
        </p:txBody>
      </p:sp>
      <p:graphicFrame>
        <p:nvGraphicFramePr>
          <p:cNvPr id="2" name="表 5">
            <a:extLst>
              <a:ext uri="{FF2B5EF4-FFF2-40B4-BE49-F238E27FC236}">
                <a16:creationId xmlns:a16="http://schemas.microsoft.com/office/drawing/2014/main" id="{6623264C-0E7A-2E36-7A65-8FB2A811D11D}"/>
              </a:ext>
            </a:extLst>
          </p:cNvPr>
          <p:cNvGraphicFramePr>
            <a:graphicFrameLocks noGrp="1"/>
          </p:cNvGraphicFramePr>
          <p:nvPr>
            <p:extLst>
              <p:ext uri="{D42A27DB-BD31-4B8C-83A1-F6EECF244321}">
                <p14:modId xmlns:p14="http://schemas.microsoft.com/office/powerpoint/2010/main" val="355684562"/>
              </p:ext>
            </p:extLst>
          </p:nvPr>
        </p:nvGraphicFramePr>
        <p:xfrm>
          <a:off x="647699" y="3050802"/>
          <a:ext cx="7971170" cy="5597238"/>
        </p:xfrm>
        <a:graphic>
          <a:graphicData uri="http://schemas.openxmlformats.org/drawingml/2006/table">
            <a:tbl>
              <a:tblPr firstRow="1" bandRow="1">
                <a:tableStyleId>{5C22544A-7EE6-4342-B048-85BDC9FD1C3A}</a:tableStyleId>
              </a:tblPr>
              <a:tblGrid>
                <a:gridCol w="2281481">
                  <a:extLst>
                    <a:ext uri="{9D8B030D-6E8A-4147-A177-3AD203B41FA5}">
                      <a16:colId xmlns:a16="http://schemas.microsoft.com/office/drawing/2014/main" val="3102703487"/>
                    </a:ext>
                  </a:extLst>
                </a:gridCol>
                <a:gridCol w="5689689">
                  <a:extLst>
                    <a:ext uri="{9D8B030D-6E8A-4147-A177-3AD203B41FA5}">
                      <a16:colId xmlns:a16="http://schemas.microsoft.com/office/drawing/2014/main" val="2564056743"/>
                    </a:ext>
                  </a:extLst>
                </a:gridCol>
              </a:tblGrid>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lang="en-US" altLang="ja-JP" sz="16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※一部端末には放映されません</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掲載期間</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1週間 </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月曜日午前0時 掲載開始</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想定表示回数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2,800,000回</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台数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400"/>
                        </a:lnSpc>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約62,000台</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5932352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動画規定</a:t>
                      </a:r>
                      <a:endParaRPr kumimoji="1" lang="ja-JP" altLang="en-US" sz="16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音声あり10秒〜15秒</a:t>
                      </a:r>
                      <a:endParaRPr lang="en-US" altLang="ja-JP" sz="1600" dirty="0">
                        <a:solidFill>
                          <a:srgbClr val="02022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 深夜時間帯 22:00〜5:59 はデフォルト音声OFF
※ 一部の車両では音声が出ない可能性がありま</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す</a:t>
                      </a:r>
                      <a:endParaRPr kumimoji="1" lang="ja-JP" altLang="en-US"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料金</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50万円（グロス税別）</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@0.2円※目安</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81118060"/>
                  </a:ext>
                </a:extLst>
              </a:tr>
            </a:tbl>
          </a:graphicData>
        </a:graphic>
      </p:graphicFrame>
    </p:spTree>
    <p:extLst>
      <p:ext uri="{BB962C8B-B14F-4D97-AF65-F5344CB8AC3E}">
        <p14:creationId xmlns:p14="http://schemas.microsoft.com/office/powerpoint/2010/main" val="4061733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4600575"/>
            <a:ext cx="2257425" cy="32385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2695575"/>
            <a:ext cx="2257425" cy="1905000"/>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0" y="876300"/>
            <a:ext cx="2257425" cy="1819275"/>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257425" y="876300"/>
            <a:ext cx="10382250" cy="1847850"/>
          </a:xfrm>
          <a:prstGeom prst="rect">
            <a:avLst/>
          </a:prstGeom>
        </p:spPr>
      </p:pic>
      <p:pic>
        <p:nvPicPr>
          <p:cNvPr id="7" name="Object 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257424" y="2695575"/>
            <a:ext cx="10386711" cy="1933575"/>
          </a:xfrm>
          <a:prstGeom prst="rect">
            <a:avLst/>
          </a:prstGeom>
        </p:spPr>
      </p:pic>
      <p:pic>
        <p:nvPicPr>
          <p:cNvPr id="8" name="Object 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257424" y="4600575"/>
            <a:ext cx="10396319" cy="3238500"/>
          </a:xfrm>
          <a:prstGeom prst="rect">
            <a:avLst/>
          </a:prstGeom>
        </p:spPr>
      </p:pic>
      <p:pic>
        <p:nvPicPr>
          <p:cNvPr id="9" name="Object 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230392" y="4933950"/>
            <a:ext cx="523875" cy="161925"/>
          </a:xfrm>
          <a:prstGeom prst="rect">
            <a:avLst/>
          </a:prstGeom>
        </p:spPr>
      </p:pic>
      <p:pic>
        <p:nvPicPr>
          <p:cNvPr id="10" name="Object 9"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6073937" y="4933950"/>
            <a:ext cx="647700" cy="161925"/>
          </a:xfrm>
          <a:prstGeom prst="rect">
            <a:avLst/>
          </a:prstGeom>
        </p:spPr>
      </p:pic>
      <p:pic>
        <p:nvPicPr>
          <p:cNvPr id="11" name="Object 1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2771775" y="5429250"/>
            <a:ext cx="7686675" cy="2105025"/>
          </a:xfrm>
          <a:prstGeom prst="rect">
            <a:avLst/>
          </a:prstGeom>
        </p:spPr>
      </p:pic>
      <p:pic>
        <p:nvPicPr>
          <p:cNvPr id="12" name="Object 1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5592425" y="2209800"/>
            <a:ext cx="2695575" cy="1524000"/>
          </a:xfrm>
          <a:prstGeom prst="rect">
            <a:avLst/>
          </a:prstGeom>
        </p:spPr>
      </p:pic>
      <p:pic>
        <p:nvPicPr>
          <p:cNvPr id="13" name="Object 1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5592425" y="3705225"/>
            <a:ext cx="2695575" cy="1524000"/>
          </a:xfrm>
          <a:prstGeom prst="rect">
            <a:avLst/>
          </a:prstGeom>
        </p:spPr>
      </p:pic>
      <p:pic>
        <p:nvPicPr>
          <p:cNvPr id="14" name="Object 1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5592425" y="5200650"/>
            <a:ext cx="2695575" cy="1524000"/>
          </a:xfrm>
          <a:prstGeom prst="rect">
            <a:avLst/>
          </a:prstGeom>
        </p:spPr>
      </p:pic>
      <p:pic>
        <p:nvPicPr>
          <p:cNvPr id="15" name="Object 1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5592425" y="6696075"/>
            <a:ext cx="2695575" cy="1524000"/>
          </a:xfrm>
          <a:prstGeom prst="rect">
            <a:avLst/>
          </a:prstGeom>
        </p:spPr>
      </p:pic>
      <p:pic>
        <p:nvPicPr>
          <p:cNvPr id="16" name="Object 15"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5592425" y="8191500"/>
            <a:ext cx="2695575" cy="1543051"/>
          </a:xfrm>
          <a:prstGeom prst="rect">
            <a:avLst/>
          </a:prstGeom>
        </p:spPr>
      </p:pic>
      <p:pic>
        <p:nvPicPr>
          <p:cNvPr id="17" name="Object 1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2639675" y="876300"/>
            <a:ext cx="5648325" cy="1333500"/>
          </a:xfrm>
          <a:prstGeom prst="rect">
            <a:avLst/>
          </a:prstGeom>
        </p:spPr>
      </p:pic>
      <p:pic>
        <p:nvPicPr>
          <p:cNvPr id="18" name="Object 17"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2653743" y="8195017"/>
            <a:ext cx="2952750" cy="1543050"/>
          </a:xfrm>
          <a:prstGeom prst="rect">
            <a:avLst/>
          </a:prstGeom>
        </p:spPr>
      </p:pic>
      <p:pic>
        <p:nvPicPr>
          <p:cNvPr id="19" name="Object 18"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2639675" y="6697018"/>
            <a:ext cx="2962023" cy="1838325"/>
          </a:xfrm>
          <a:prstGeom prst="rect">
            <a:avLst/>
          </a:prstGeom>
        </p:spPr>
      </p:pic>
      <p:pic>
        <p:nvPicPr>
          <p:cNvPr id="20" name="Object 19" descr="preencoded.png"/>
          <p:cNvPicPr>
            <a:picLocks noChangeAspect="1"/>
          </p:cNvPicPr>
          <p:nvPr/>
        </p:nvPicPr>
        <p:blipFill>
          <a:blip r:embed="rId37" cstate="email">
            <a:extLst>
              <a:ext uri="{28A0092B-C50C-407E-A947-70E740481C1C}">
                <a14:useLocalDpi xmlns:a14="http://schemas.microsoft.com/office/drawing/2010/main"/>
              </a:ext>
              <a:ext uri="{96DAC541-7B7A-43D3-8B79-37D633B846F1}">
                <asvg:svgBlip xmlns:asvg="http://schemas.microsoft.com/office/drawing/2016/SVG/main" r:embed="rId38"/>
              </a:ext>
            </a:extLst>
          </a:blip>
          <a:srcRect/>
          <a:stretch/>
        </p:blipFill>
        <p:spPr>
          <a:xfrm>
            <a:off x="12644135" y="5200650"/>
            <a:ext cx="2953103" cy="1847850"/>
          </a:xfrm>
          <a:prstGeom prst="rect">
            <a:avLst/>
          </a:prstGeom>
        </p:spPr>
      </p:pic>
      <p:pic>
        <p:nvPicPr>
          <p:cNvPr id="21" name="Object 20"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12639675" y="3705225"/>
            <a:ext cx="2959041" cy="1847850"/>
          </a:xfrm>
          <a:prstGeom prst="rect">
            <a:avLst/>
          </a:prstGeom>
        </p:spPr>
      </p:pic>
      <p:pic>
        <p:nvPicPr>
          <p:cNvPr id="22" name="Object 21" descr="preencoded.png"/>
          <p:cNvPicPr>
            <a:picLocks noChangeAspect="1"/>
          </p:cNvPicPr>
          <p:nvPr/>
        </p:nvPicPr>
        <p:blipFill>
          <a:blip r:embed="rId41" cstate="email">
            <a:extLst>
              <a:ext uri="{28A0092B-C50C-407E-A947-70E740481C1C}">
                <a14:useLocalDpi xmlns:a14="http://schemas.microsoft.com/office/drawing/2010/main"/>
              </a:ext>
              <a:ext uri="{96DAC541-7B7A-43D3-8B79-37D633B846F1}">
                <asvg:svgBlip xmlns:asvg="http://schemas.microsoft.com/office/drawing/2016/SVG/main" r:embed="rId42"/>
              </a:ext>
            </a:extLst>
          </a:blip>
          <a:srcRect/>
          <a:stretch/>
        </p:blipFill>
        <p:spPr>
          <a:xfrm>
            <a:off x="12639675" y="2209800"/>
            <a:ext cx="2953103" cy="1838325"/>
          </a:xfrm>
          <a:prstGeom prst="rect">
            <a:avLst/>
          </a:prstGeom>
        </p:spPr>
      </p:pic>
      <p:pic>
        <p:nvPicPr>
          <p:cNvPr id="25" name="Object 24" descr="preencoded.png"/>
          <p:cNvPicPr>
            <a:picLocks noChangeAspect="1"/>
          </p:cNvPicPr>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rcRect/>
          <a:stretch/>
        </p:blipFill>
        <p:spPr>
          <a:xfrm>
            <a:off x="2697220" y="3629025"/>
            <a:ext cx="1316831" cy="323850"/>
          </a:xfrm>
          <a:prstGeom prst="rect">
            <a:avLst/>
          </a:prstGeom>
        </p:spPr>
      </p:pic>
      <p:pic>
        <p:nvPicPr>
          <p:cNvPr id="26" name="Object 25" descr="preencoded.png"/>
          <p:cNvPicPr>
            <a:picLocks noChangeAspect="1"/>
          </p:cNvPicPr>
          <p:nvPr/>
        </p:nvPicPr>
        <p:blipFill>
          <a:blip r:embed="rId45" cstate="email">
            <a:extLst>
              <a:ext uri="{28A0092B-C50C-407E-A947-70E740481C1C}">
                <a14:useLocalDpi xmlns:a14="http://schemas.microsoft.com/office/drawing/2010/main"/>
              </a:ext>
              <a:ext uri="{96DAC541-7B7A-43D3-8B79-37D633B846F1}">
                <asvg:svgBlip xmlns:asvg="http://schemas.microsoft.com/office/drawing/2016/SVG/main" r:embed="rId46"/>
              </a:ext>
            </a:extLst>
          </a:blip>
          <a:srcRect/>
          <a:stretch/>
        </p:blipFill>
        <p:spPr>
          <a:xfrm>
            <a:off x="2697220" y="3000375"/>
            <a:ext cx="1059656" cy="323850"/>
          </a:xfrm>
          <a:prstGeom prst="rect">
            <a:avLst/>
          </a:prstGeom>
        </p:spPr>
      </p:pic>
      <p:pic>
        <p:nvPicPr>
          <p:cNvPr id="27" name="Object 26"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469128" y="3022689"/>
            <a:ext cx="1381125" cy="219075"/>
          </a:xfrm>
          <a:prstGeom prst="rect">
            <a:avLst/>
          </a:prstGeom>
        </p:spPr>
      </p:pic>
      <p:pic>
        <p:nvPicPr>
          <p:cNvPr id="28" name="Object 27" descr="preencoded.png"/>
          <p:cNvPicPr>
            <a:picLocks noChangeAspect="1"/>
          </p:cNvPicPr>
          <p:nvPr/>
        </p:nvPicPr>
        <p:blipFill>
          <a:blip r:embed="rId49" cstate="email">
            <a:extLst>
              <a:ext uri="{28A0092B-C50C-407E-A947-70E740481C1C}">
                <a14:useLocalDpi xmlns:a14="http://schemas.microsoft.com/office/drawing/2010/main"/>
              </a:ext>
              <a:ext uri="{96DAC541-7B7A-43D3-8B79-37D633B846F1}">
                <asvg:svgBlip xmlns:asvg="http://schemas.microsoft.com/office/drawing/2016/SVG/main" r:embed="rId50"/>
              </a:ext>
            </a:extLst>
          </a:blip>
          <a:srcRect/>
          <a:stretch/>
        </p:blipFill>
        <p:spPr>
          <a:xfrm>
            <a:off x="2828925" y="1781175"/>
            <a:ext cx="1114426" cy="530221"/>
          </a:xfrm>
          <a:prstGeom prst="rect">
            <a:avLst/>
          </a:prstGeom>
        </p:spPr>
      </p:pic>
      <p:pic>
        <p:nvPicPr>
          <p:cNvPr id="29" name="Object 28"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4286250" y="1104900"/>
            <a:ext cx="1257300" cy="1114425"/>
          </a:xfrm>
          <a:prstGeom prst="rect">
            <a:avLst/>
          </a:prstGeom>
        </p:spPr>
      </p:pic>
      <p:pic>
        <p:nvPicPr>
          <p:cNvPr id="30" name="Object 29" descr="preencoded.png"/>
          <p:cNvPicPr>
            <a:picLocks noChangeAspect="1"/>
          </p:cNvPicPr>
          <p:nvPr/>
        </p:nvPicPr>
        <p:blipFill>
          <a:blip r:embed="rId53" cstate="email">
            <a:extLst>
              <a:ext uri="{28A0092B-C50C-407E-A947-70E740481C1C}">
                <a14:useLocalDpi xmlns:a14="http://schemas.microsoft.com/office/drawing/2010/main"/>
              </a:ext>
              <a:ext uri="{96DAC541-7B7A-43D3-8B79-37D633B846F1}">
                <asvg:svgBlip xmlns:asvg="http://schemas.microsoft.com/office/drawing/2016/SVG/main" r:embed="rId54"/>
              </a:ext>
            </a:extLst>
          </a:blip>
          <a:srcRect/>
          <a:stretch/>
        </p:blipFill>
        <p:spPr>
          <a:xfrm>
            <a:off x="4467225" y="1343025"/>
            <a:ext cx="893773" cy="676276"/>
          </a:xfrm>
          <a:prstGeom prst="rect">
            <a:avLst/>
          </a:prstGeom>
        </p:spPr>
      </p:pic>
      <p:pic>
        <p:nvPicPr>
          <p:cNvPr id="31" name="Object 30" descr="preencoded.png"/>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3114675" y="1819275"/>
            <a:ext cx="219075" cy="238125"/>
          </a:xfrm>
          <a:prstGeom prst="rect">
            <a:avLst/>
          </a:prstGeom>
        </p:spPr>
      </p:pic>
      <p:pic>
        <p:nvPicPr>
          <p:cNvPr id="32" name="Object 31" descr="preencoded.png"/>
          <p:cNvPicPr>
            <a:picLocks noChangeAspect="1"/>
          </p:cNvPicPr>
          <p:nvPr/>
        </p:nvPicPr>
        <p:blipFill>
          <a:blip r:embed="rId57" cstate="email">
            <a:extLst>
              <a:ext uri="{28A0092B-C50C-407E-A947-70E740481C1C}">
                <a14:useLocalDpi xmlns:a14="http://schemas.microsoft.com/office/drawing/2010/main"/>
              </a:ext>
              <a:ext uri="{96DAC541-7B7A-43D3-8B79-37D633B846F1}">
                <asvg:svgBlip xmlns:asvg="http://schemas.microsoft.com/office/drawing/2016/SVG/main" r:embed="rId58"/>
              </a:ext>
            </a:extLst>
          </a:blip>
          <a:srcRect/>
          <a:stretch/>
        </p:blipFill>
        <p:spPr>
          <a:xfrm>
            <a:off x="3333750" y="1104900"/>
            <a:ext cx="947737" cy="1114425"/>
          </a:xfrm>
          <a:prstGeom prst="rect">
            <a:avLst/>
          </a:prstGeom>
        </p:spPr>
      </p:pic>
      <p:pic>
        <p:nvPicPr>
          <p:cNvPr id="33" name="Object 32" descr="preencoded.png"/>
          <p:cNvPicPr>
            <a:picLocks noChangeAspect="1"/>
          </p:cNvPicPr>
          <p:nvPr/>
        </p:nvPicPr>
        <p:blipFill>
          <a:blip r:embed="rId59">
            <a:extLst>
              <a:ext uri="{96DAC541-7B7A-43D3-8B79-37D633B846F1}">
                <asvg:svgBlip xmlns:asvg="http://schemas.microsoft.com/office/drawing/2016/SVG/main" r:embed="rId60"/>
              </a:ext>
            </a:extLst>
          </a:blip>
          <a:srcRect/>
          <a:stretch/>
        </p:blipFill>
        <p:spPr>
          <a:xfrm>
            <a:off x="0" y="2695575"/>
            <a:ext cx="2257425" cy="247650"/>
          </a:xfrm>
          <a:prstGeom prst="rect">
            <a:avLst/>
          </a:prstGeom>
        </p:spPr>
      </p:pic>
      <p:pic>
        <p:nvPicPr>
          <p:cNvPr id="34" name="Object 33" descr="preencoded.png"/>
          <p:cNvPicPr>
            <a:picLocks noChangeAspect="1"/>
          </p:cNvPicPr>
          <p:nvPr/>
        </p:nvPicPr>
        <p:blipFill>
          <a:blip r:embed="rId61">
            <a:extLst>
              <a:ext uri="{96DAC541-7B7A-43D3-8B79-37D633B846F1}">
                <asvg:svgBlip xmlns:asvg="http://schemas.microsoft.com/office/drawing/2016/SVG/main" r:embed="rId62"/>
              </a:ext>
            </a:extLst>
          </a:blip>
          <a:srcRect/>
          <a:stretch/>
        </p:blipFill>
        <p:spPr>
          <a:xfrm>
            <a:off x="0" y="4600575"/>
            <a:ext cx="2257425" cy="247650"/>
          </a:xfrm>
          <a:prstGeom prst="rect">
            <a:avLst/>
          </a:prstGeom>
        </p:spPr>
      </p:pic>
      <p:sp>
        <p:nvSpPr>
          <p:cNvPr id="38" name="Object37"/>
          <p:cNvSpPr/>
          <p:nvPr/>
        </p:nvSpPr>
        <p:spPr>
          <a:xfrm>
            <a:off x="228566" y="6229046"/>
            <a:ext cx="1874471" cy="194284"/>
          </a:xfrm>
          <a:prstGeom prst="rect">
            <a:avLst/>
          </a:prstGeom>
          <a:noFill/>
          <a:ln/>
        </p:spPr>
        <p:txBody>
          <a:bodyPr wrap="square" lIns="0" tIns="0" rIns="0" bIns="0" rtlCol="0" anchor="ctr" anchorCtr="0">
            <a:spAutoFit/>
          </a:bodyPr>
          <a:lstStyle/>
          <a:p>
            <a:pPr algn="ctr">
              <a:lnSpc>
                <a:spcPts val="1425"/>
              </a:lnSpc>
            </a:pPr>
            <a:r>
              <a:rPr lang="en-US" b="0" i="0" kern="0" spc="120" dirty="0">
                <a:solidFill>
                  <a:srgbClr val="FFFFFF"/>
                </a:solidFill>
                <a:latin typeface="Noto Serif JP Medium" pitchFamily="34" charset="0"/>
                <a:ea typeface="Noto Serif JP Medium" pitchFamily="34" charset="-122"/>
                <a:cs typeface="Noto Serif JP Medium" pitchFamily="34" charset="-120"/>
              </a:rPr>
              <a:t>広告効果を検証</a:t>
            </a:r>
            <a:endParaRPr lang="en-US" dirty="0"/>
          </a:p>
        </p:txBody>
      </p:sp>
      <p:sp>
        <p:nvSpPr>
          <p:cNvPr id="39" name="Object38"/>
          <p:cNvSpPr/>
          <p:nvPr/>
        </p:nvSpPr>
        <p:spPr>
          <a:xfrm>
            <a:off x="2747150" y="4943500"/>
            <a:ext cx="2381250" cy="187744"/>
          </a:xfrm>
          <a:prstGeom prst="rect">
            <a:avLst/>
          </a:prstGeom>
          <a:noFill/>
          <a:ln/>
        </p:spPr>
        <p:txBody>
          <a:bodyPr wrap="square" lIns="0" tIns="0" rIns="0" bIns="0" rtlCol="0" anchor="ctr" anchorCtr="0">
            <a:sp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アウトプットイメージ</a:t>
            </a:r>
            <a:endParaRPr lang="en-US" sz="1600" dirty="0"/>
          </a:p>
        </p:txBody>
      </p:sp>
      <p:sp>
        <p:nvSpPr>
          <p:cNvPr id="40" name="Object39"/>
          <p:cNvSpPr/>
          <p:nvPr/>
        </p:nvSpPr>
        <p:spPr>
          <a:xfrm>
            <a:off x="5382792" y="4973113"/>
            <a:ext cx="539702" cy="145553"/>
          </a:xfrm>
          <a:prstGeom prst="rect">
            <a:avLst/>
          </a:prstGeom>
          <a:noFill/>
          <a:ln/>
        </p:spPr>
        <p:txBody>
          <a:bodyPr wrap="square" lIns="0" tIns="0" rIns="0" bIns="0" rtlCol="0" anchor="ctr" anchorCtr="0">
            <a:spAutoFit/>
          </a:bodyPr>
          <a:lstStyle/>
          <a:p>
            <a:pPr algn="l">
              <a:lnSpc>
                <a:spcPts val="105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接触者</a:t>
            </a:r>
            <a:endParaRPr lang="en-US" sz="1200" dirty="0"/>
          </a:p>
        </p:txBody>
      </p:sp>
      <p:sp>
        <p:nvSpPr>
          <p:cNvPr id="41" name="Object40"/>
          <p:cNvSpPr/>
          <p:nvPr/>
        </p:nvSpPr>
        <p:spPr>
          <a:xfrm>
            <a:off x="6226337" y="4973113"/>
            <a:ext cx="706753" cy="145553"/>
          </a:xfrm>
          <a:prstGeom prst="rect">
            <a:avLst/>
          </a:prstGeom>
          <a:noFill/>
          <a:ln/>
        </p:spPr>
        <p:txBody>
          <a:bodyPr wrap="square" lIns="0" tIns="0" rIns="0" bIns="0" rtlCol="0" anchor="ctr" anchorCtr="0">
            <a:spAutoFit/>
          </a:bodyPr>
          <a:lstStyle/>
          <a:p>
            <a:pPr algn="l">
              <a:lnSpc>
                <a:spcPts val="105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非接触者</a:t>
            </a:r>
            <a:endParaRPr lang="en-US" sz="1200" dirty="0"/>
          </a:p>
        </p:txBody>
      </p:sp>
      <p:sp>
        <p:nvSpPr>
          <p:cNvPr id="42" name="Object41"/>
          <p:cNvSpPr/>
          <p:nvPr/>
        </p:nvSpPr>
        <p:spPr>
          <a:xfrm>
            <a:off x="3237728" y="5453410"/>
            <a:ext cx="1657349"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ブランド認知</a:t>
            </a:r>
            <a:endParaRPr lang="en-US" dirty="0"/>
          </a:p>
        </p:txBody>
      </p:sp>
      <p:sp>
        <p:nvSpPr>
          <p:cNvPr id="43" name="Object42"/>
          <p:cNvSpPr/>
          <p:nvPr/>
        </p:nvSpPr>
        <p:spPr>
          <a:xfrm>
            <a:off x="2967465" y="5808894"/>
            <a:ext cx="2339535" cy="326564"/>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サービスの内容をよく知っている・
知っている合計</a:t>
            </a:r>
            <a:endParaRPr lang="en-US" sz="1050" dirty="0"/>
          </a:p>
        </p:txBody>
      </p:sp>
      <p:sp>
        <p:nvSpPr>
          <p:cNvPr id="44" name="Object43"/>
          <p:cNvSpPr/>
          <p:nvPr/>
        </p:nvSpPr>
        <p:spPr>
          <a:xfrm>
            <a:off x="5647554" y="5453410"/>
            <a:ext cx="1941142"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ブランド好感度</a:t>
            </a:r>
            <a:endParaRPr lang="en-US" dirty="0"/>
          </a:p>
        </p:txBody>
      </p:sp>
      <p:sp>
        <p:nvSpPr>
          <p:cNvPr id="45" name="Object44"/>
          <p:cNvSpPr/>
          <p:nvPr/>
        </p:nvSpPr>
        <p:spPr>
          <a:xfrm>
            <a:off x="5691614" y="5811286"/>
            <a:ext cx="1911169" cy="159852"/>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好感が持てるサービスである</a:t>
            </a:r>
            <a:endParaRPr lang="en-US" sz="1050" dirty="0"/>
          </a:p>
        </p:txBody>
      </p:sp>
      <p:sp>
        <p:nvSpPr>
          <p:cNvPr id="46" name="Object45"/>
          <p:cNvSpPr/>
          <p:nvPr/>
        </p:nvSpPr>
        <p:spPr>
          <a:xfrm>
            <a:off x="8009754" y="5453410"/>
            <a:ext cx="2213583"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ブランド利用意向</a:t>
            </a:r>
            <a:endParaRPr lang="en-US" dirty="0"/>
          </a:p>
        </p:txBody>
      </p:sp>
      <p:sp>
        <p:nvSpPr>
          <p:cNvPr id="47" name="Object46"/>
          <p:cNvSpPr/>
          <p:nvPr/>
        </p:nvSpPr>
        <p:spPr>
          <a:xfrm>
            <a:off x="8044290" y="5811286"/>
            <a:ext cx="2196746" cy="159852"/>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利用したいと思うサービスである</a:t>
            </a:r>
            <a:endParaRPr lang="en-US" sz="1050" dirty="0"/>
          </a:p>
        </p:txBody>
      </p:sp>
      <p:sp>
        <p:nvSpPr>
          <p:cNvPr id="48" name="Object47"/>
          <p:cNvSpPr/>
          <p:nvPr/>
        </p:nvSpPr>
        <p:spPr>
          <a:xfrm>
            <a:off x="14620875" y="1228725"/>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p>
        </p:txBody>
      </p:sp>
      <p:sp>
        <p:nvSpPr>
          <p:cNvPr id="49" name="Object48"/>
          <p:cNvSpPr/>
          <p:nvPr/>
        </p:nvSpPr>
        <p:spPr>
          <a:xfrm>
            <a:off x="13162306" y="8965895"/>
            <a:ext cx="1952807"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レポート納品</a:t>
            </a:r>
            <a:endParaRPr lang="en-US" sz="2000" dirty="0"/>
          </a:p>
        </p:txBody>
      </p:sp>
      <p:sp>
        <p:nvSpPr>
          <p:cNvPr id="50" name="Object49"/>
          <p:cNvSpPr/>
          <p:nvPr/>
        </p:nvSpPr>
        <p:spPr>
          <a:xfrm>
            <a:off x="13646837" y="7519660"/>
            <a:ext cx="983745"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本調査</a:t>
            </a:r>
            <a:endParaRPr lang="en-US" sz="2000" dirty="0"/>
          </a:p>
        </p:txBody>
      </p:sp>
      <p:sp>
        <p:nvSpPr>
          <p:cNvPr id="51" name="Object50"/>
          <p:cNvSpPr/>
          <p:nvPr/>
        </p:nvSpPr>
        <p:spPr>
          <a:xfrm>
            <a:off x="12677775" y="6009955"/>
            <a:ext cx="2921869"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スクリーニング調査</a:t>
            </a:r>
            <a:endParaRPr lang="en-US" sz="2000" dirty="0"/>
          </a:p>
        </p:txBody>
      </p:sp>
      <p:sp>
        <p:nvSpPr>
          <p:cNvPr id="52" name="Object51"/>
          <p:cNvSpPr/>
          <p:nvPr/>
        </p:nvSpPr>
        <p:spPr>
          <a:xfrm>
            <a:off x="13323816" y="4510805"/>
            <a:ext cx="1629786"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調査票入稿</a:t>
            </a:r>
            <a:endParaRPr lang="en-US" sz="2000" dirty="0"/>
          </a:p>
        </p:txBody>
      </p:sp>
      <p:sp>
        <p:nvSpPr>
          <p:cNvPr id="53" name="Object52"/>
          <p:cNvSpPr/>
          <p:nvPr/>
        </p:nvSpPr>
        <p:spPr>
          <a:xfrm>
            <a:off x="13485327" y="2889630"/>
            <a:ext cx="1306765"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調査申込</a:t>
            </a:r>
            <a:endParaRPr lang="en-US" sz="2000" dirty="0"/>
          </a:p>
        </p:txBody>
      </p:sp>
      <p:sp>
        <p:nvSpPr>
          <p:cNvPr id="54" name="Object53"/>
          <p:cNvSpPr/>
          <p:nvPr/>
        </p:nvSpPr>
        <p:spPr>
          <a:xfrm>
            <a:off x="16142901" y="2819400"/>
            <a:ext cx="1657350" cy="381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広告申込時</a:t>
            </a:r>
            <a:endParaRPr lang="en-US" sz="2000" dirty="0"/>
          </a:p>
        </p:txBody>
      </p:sp>
      <p:sp>
        <p:nvSpPr>
          <p:cNvPr id="55" name="Object54"/>
          <p:cNvSpPr/>
          <p:nvPr/>
        </p:nvSpPr>
        <p:spPr>
          <a:xfrm>
            <a:off x="15881607" y="4105275"/>
            <a:ext cx="2179938"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広告掲載終了
7営業日前まで</a:t>
            </a:r>
            <a:endParaRPr lang="en-US" sz="2000" dirty="0"/>
          </a:p>
        </p:txBody>
      </p:sp>
      <p:sp>
        <p:nvSpPr>
          <p:cNvPr id="56" name="Object55"/>
          <p:cNvSpPr/>
          <p:nvPr/>
        </p:nvSpPr>
        <p:spPr>
          <a:xfrm>
            <a:off x="15650176" y="5610225"/>
            <a:ext cx="2642801"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広告掲載終了から
３営業日以内</a:t>
            </a:r>
            <a:endParaRPr lang="en-US" sz="2000" dirty="0"/>
          </a:p>
        </p:txBody>
      </p:sp>
      <p:sp>
        <p:nvSpPr>
          <p:cNvPr id="57" name="Object56"/>
          <p:cNvSpPr/>
          <p:nvPr/>
        </p:nvSpPr>
        <p:spPr>
          <a:xfrm>
            <a:off x="15614651" y="6924509"/>
            <a:ext cx="2695576" cy="1124282"/>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スクリーニング調査</a:t>
            </a:r>
          </a:p>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終了から</a:t>
            </a:r>
          </a:p>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３営業日以内</a:t>
            </a:r>
            <a:endParaRPr lang="en-US" sz="2000" dirty="0"/>
          </a:p>
        </p:txBody>
      </p:sp>
      <p:sp>
        <p:nvSpPr>
          <p:cNvPr id="58" name="Object57"/>
          <p:cNvSpPr/>
          <p:nvPr/>
        </p:nvSpPr>
        <p:spPr>
          <a:xfrm>
            <a:off x="15814417" y="8587608"/>
            <a:ext cx="2314318"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本調査終了から
10営業日以内</a:t>
            </a:r>
            <a:endParaRPr lang="en-US" sz="2000" dirty="0"/>
          </a:p>
        </p:txBody>
      </p:sp>
      <p:sp>
        <p:nvSpPr>
          <p:cNvPr id="59" name="Object58"/>
          <p:cNvSpPr/>
          <p:nvPr/>
        </p:nvSpPr>
        <p:spPr>
          <a:xfrm>
            <a:off x="4286250" y="3667125"/>
            <a:ext cx="1648626"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ブランド認知度</a:t>
            </a:r>
            <a:endParaRPr lang="en-US" sz="1600" dirty="0"/>
          </a:p>
        </p:txBody>
      </p:sp>
      <p:sp>
        <p:nvSpPr>
          <p:cNvPr id="60" name="Object59"/>
          <p:cNvSpPr/>
          <p:nvPr/>
        </p:nvSpPr>
        <p:spPr>
          <a:xfrm>
            <a:off x="6085409" y="3656615"/>
            <a:ext cx="4431506"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ブランド指標好感度、来店意向、推奨意向</a:t>
            </a:r>
            <a:endParaRPr lang="en-US" sz="1600" dirty="0"/>
          </a:p>
        </p:txBody>
      </p:sp>
      <p:sp>
        <p:nvSpPr>
          <p:cNvPr id="61" name="Object60"/>
          <p:cNvSpPr/>
          <p:nvPr/>
        </p:nvSpPr>
        <p:spPr>
          <a:xfrm>
            <a:off x="10548773" y="3656615"/>
            <a:ext cx="949608"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購入経路</a:t>
            </a:r>
            <a:endParaRPr lang="en-US" sz="1600" dirty="0"/>
          </a:p>
        </p:txBody>
      </p:sp>
      <p:sp>
        <p:nvSpPr>
          <p:cNvPr id="62" name="Object61"/>
          <p:cNvSpPr/>
          <p:nvPr/>
        </p:nvSpPr>
        <p:spPr>
          <a:xfrm>
            <a:off x="4286249" y="4042540"/>
            <a:ext cx="1187011"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広告認知率</a:t>
            </a:r>
            <a:endParaRPr lang="en-US" sz="1600" dirty="0"/>
          </a:p>
        </p:txBody>
      </p:sp>
      <p:sp>
        <p:nvSpPr>
          <p:cNvPr id="63" name="Object62"/>
          <p:cNvSpPr/>
          <p:nvPr/>
        </p:nvSpPr>
        <p:spPr>
          <a:xfrm>
            <a:off x="5711768" y="4032154"/>
            <a:ext cx="3620920" cy="203048"/>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広告をきっかけとしたアクション</a:t>
            </a:r>
            <a:endParaRPr lang="en-US" sz="1600" dirty="0">
              <a:solidFill>
                <a:srgbClr val="02022E"/>
              </a:solidFill>
            </a:endParaRPr>
          </a:p>
        </p:txBody>
      </p:sp>
      <p:sp>
        <p:nvSpPr>
          <p:cNvPr id="64" name="Object63"/>
          <p:cNvSpPr/>
          <p:nvPr/>
        </p:nvSpPr>
        <p:spPr>
          <a:xfrm>
            <a:off x="3033961" y="3675517"/>
            <a:ext cx="1245394" cy="269304"/>
          </a:xfrm>
          <a:prstGeom prst="rect">
            <a:avLst/>
          </a:prstGeom>
          <a:noFill/>
          <a:ln/>
        </p:spPr>
        <p:txBody>
          <a:bodyPr wrap="square" lIns="0" tIns="0" rIns="0" bIns="0" rtlCol="0" anchor="ctr" anchorCtr="0">
            <a:spAutoFit/>
          </a:bodyPr>
          <a:lstStyle/>
          <a:p>
            <a:pPr algn="l">
              <a:lnSpc>
                <a:spcPts val="21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調査項目</a:t>
            </a:r>
            <a:endParaRPr lang="en-US" sz="2000" dirty="0"/>
          </a:p>
        </p:txBody>
      </p:sp>
      <p:sp>
        <p:nvSpPr>
          <p:cNvPr id="65" name="Object64"/>
          <p:cNvSpPr/>
          <p:nvPr/>
        </p:nvSpPr>
        <p:spPr>
          <a:xfrm>
            <a:off x="3033961" y="3046867"/>
            <a:ext cx="931136" cy="269304"/>
          </a:xfrm>
          <a:prstGeom prst="rect">
            <a:avLst/>
          </a:prstGeom>
          <a:noFill/>
          <a:ln/>
        </p:spPr>
        <p:txBody>
          <a:bodyPr wrap="square" lIns="0" tIns="0" rIns="0" bIns="0" rtlCol="0" anchor="ctr" anchorCtr="0">
            <a:spAutoFit/>
          </a:bodyPr>
          <a:lstStyle/>
          <a:p>
            <a:pPr algn="l">
              <a:lnSpc>
                <a:spcPts val="21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分析軸</a:t>
            </a:r>
            <a:endParaRPr lang="en-US" sz="2000" dirty="0"/>
          </a:p>
        </p:txBody>
      </p:sp>
      <p:sp>
        <p:nvSpPr>
          <p:cNvPr id="66" name="Object65"/>
          <p:cNvSpPr/>
          <p:nvPr/>
        </p:nvSpPr>
        <p:spPr>
          <a:xfrm>
            <a:off x="4286249" y="3066238"/>
            <a:ext cx="876301"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非接触者</a:t>
            </a:r>
            <a:endParaRPr lang="en-US" sz="1600" dirty="0"/>
          </a:p>
        </p:txBody>
      </p:sp>
      <p:sp>
        <p:nvSpPr>
          <p:cNvPr id="67" name="Object66"/>
          <p:cNvSpPr/>
          <p:nvPr/>
        </p:nvSpPr>
        <p:spPr>
          <a:xfrm>
            <a:off x="5354953" y="3066234"/>
            <a:ext cx="847725"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接触者</a:t>
            </a:r>
            <a:endParaRPr lang="en-US" sz="1600" dirty="0"/>
          </a:p>
        </p:txBody>
      </p:sp>
      <p:sp>
        <p:nvSpPr>
          <p:cNvPr id="68" name="Object67"/>
          <p:cNvSpPr/>
          <p:nvPr/>
        </p:nvSpPr>
        <p:spPr>
          <a:xfrm>
            <a:off x="587044" y="1826941"/>
            <a:ext cx="1079695" cy="194284"/>
          </a:xfrm>
          <a:prstGeom prst="rect">
            <a:avLst/>
          </a:prstGeom>
          <a:noFill/>
          <a:ln/>
        </p:spPr>
        <p:txBody>
          <a:bodyPr wrap="square" lIns="0" tIns="0" rIns="0" bIns="0" rtlCol="0" anchor="ctr" anchorCtr="0">
            <a:spAutoFit/>
          </a:bodyPr>
          <a:lstStyle/>
          <a:p>
            <a:pPr algn="l">
              <a:lnSpc>
                <a:spcPts val="1425"/>
              </a:lnSpc>
            </a:pPr>
            <a:r>
              <a:rPr lang="en-US" b="0" i="0" kern="0" spc="120" dirty="0">
                <a:solidFill>
                  <a:srgbClr val="2F3B6C"/>
                </a:solidFill>
                <a:latin typeface="Noto Serif JP Medium" pitchFamily="34" charset="0"/>
                <a:ea typeface="Noto Serif JP Medium" pitchFamily="34" charset="-122"/>
                <a:cs typeface="Noto Serif JP Medium" pitchFamily="34" charset="-120"/>
              </a:rPr>
              <a:t>広告接触</a:t>
            </a:r>
            <a:endParaRPr lang="en-US" dirty="0"/>
          </a:p>
        </p:txBody>
      </p:sp>
      <p:sp>
        <p:nvSpPr>
          <p:cNvPr id="69" name="Object68"/>
          <p:cNvSpPr/>
          <p:nvPr/>
        </p:nvSpPr>
        <p:spPr>
          <a:xfrm>
            <a:off x="-296286" y="3389083"/>
            <a:ext cx="2924175" cy="835485"/>
          </a:xfrm>
          <a:prstGeom prst="rect">
            <a:avLst/>
          </a:prstGeom>
          <a:noFill/>
          <a:ln/>
        </p:spPr>
        <p:txBody>
          <a:bodyPr wrap="square" lIns="0" tIns="0" rIns="0" bIns="0" rtlCol="0" anchor="ctr" anchorCtr="0">
            <a:spAutoFit/>
          </a:bodyPr>
          <a:lstStyle/>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提携リサーチ</a:t>
            </a:r>
          </a:p>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会社のパネルから</a:t>
            </a:r>
          </a:p>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接触者を抽出</a:t>
            </a:r>
            <a:endParaRPr lang="en-US" dirty="0"/>
          </a:p>
        </p:txBody>
      </p:sp>
      <p:sp>
        <p:nvSpPr>
          <p:cNvPr id="71" name="Object70"/>
          <p:cNvSpPr/>
          <p:nvPr/>
        </p:nvSpPr>
        <p:spPr>
          <a:xfrm>
            <a:off x="228566" y="8277224"/>
            <a:ext cx="6039237" cy="1298575"/>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マーケティングリサーチの実施内容、調査項目、レポート内容は弊社で規定した内容のみのご提供となります。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業務範囲は、調査実施〜集計・分析〜レポート納品となります。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最終納品物はPPTレポート、Excelベース集計表となり、ローデータのご提供はいたしません。</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ウェイトバック集計は不可となります。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詳細は営業担当者までお問い合わせください。</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実施を希望される場合は、事前に営業担当者まで、お問い合わせください。</a:t>
            </a:r>
            <a:endParaRPr lang="en-US" altLang="ja-JP" sz="825" dirty="0"/>
          </a:p>
        </p:txBody>
      </p:sp>
      <p:sp>
        <p:nvSpPr>
          <p:cNvPr id="83" name="Object82"/>
          <p:cNvSpPr/>
          <p:nvPr/>
        </p:nvSpPr>
        <p:spPr>
          <a:xfrm>
            <a:off x="6572250" y="8277225"/>
            <a:ext cx="5858228" cy="723900"/>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830" b="0" i="0" kern="0" spc="83" dirty="0">
                <a:solidFill>
                  <a:srgbClr val="34363D"/>
                </a:solidFill>
                <a:latin typeface="Noto Sans JP Light" pitchFamily="34" charset="0"/>
                <a:ea typeface="Noto Sans JP Light" pitchFamily="34" charset="-122"/>
                <a:cs typeface="Noto Sans JP Light" pitchFamily="34" charset="-120"/>
              </a:rPr>
              <a:t>TVCM連動調査など、上記以外のメニューを実施する場合は弊社営業担当までお問い合わせください。</a:t>
            </a:r>
          </a:p>
          <a:p>
            <a:pPr marL="171450" indent="-171450">
              <a:lnSpc>
                <a:spcPct val="150000"/>
              </a:lnSpc>
              <a:buFont typeface="システムフォント（レギュラー）"/>
              <a:buChar char="※"/>
            </a:pPr>
            <a:r>
              <a:rPr lang="en-US" altLang="ja-JP" sz="830" b="0" i="0" kern="0" spc="83" dirty="0">
                <a:solidFill>
                  <a:srgbClr val="34363D"/>
                </a:solidFill>
                <a:latin typeface="Noto Sans JP Light" pitchFamily="34" charset="0"/>
                <a:ea typeface="Noto Sans JP Light" pitchFamily="34" charset="-122"/>
                <a:cs typeface="Noto Sans JP Light" pitchFamily="34" charset="-120"/>
              </a:rPr>
              <a:t>Area Adsのマーケティングリサーチによる広告効果測定は原則不可とさせて頂きます。</a:t>
            </a:r>
            <a:endParaRPr lang="en-US" altLang="ja-JP" sz="830" dirty="0"/>
          </a:p>
          <a:p>
            <a:pPr marL="171450" indent="-171450">
              <a:lnSpc>
                <a:spcPct val="150000"/>
              </a:lnSpc>
              <a:buFont typeface="システムフォント（レギュラー）"/>
              <a:buChar char="※"/>
            </a:pPr>
            <a:r>
              <a:rPr lang="en-US" altLang="ja-JP" sz="830" b="0" i="0" kern="0" spc="83" dirty="0">
                <a:solidFill>
                  <a:srgbClr val="34363D"/>
                </a:solidFill>
                <a:latin typeface="Noto Sans JP Light" pitchFamily="34" charset="0"/>
                <a:ea typeface="Noto Sans JP Light" pitchFamily="34" charset="-122"/>
                <a:cs typeface="Noto Sans JP Light" pitchFamily="34" charset="-120"/>
              </a:rPr>
              <a:t>サンプルの確保状況により調査期間は前後します。</a:t>
            </a:r>
          </a:p>
        </p:txBody>
      </p:sp>
      <p:sp>
        <p:nvSpPr>
          <p:cNvPr id="90" name="テキスト プレースホルダー 89">
            <a:extLst>
              <a:ext uri="{FF2B5EF4-FFF2-40B4-BE49-F238E27FC236}">
                <a16:creationId xmlns:a16="http://schemas.microsoft.com/office/drawing/2014/main" id="{F3788012-7679-79CC-F1CA-F66DA76A200B}"/>
              </a:ext>
            </a:extLst>
          </p:cNvPr>
          <p:cNvSpPr>
            <a:spLocks noGrp="1"/>
          </p:cNvSpPr>
          <p:nvPr>
            <p:ph type="body" sz="quarter" idx="10"/>
          </p:nvPr>
        </p:nvSpPr>
        <p:spPr>
          <a:xfrm>
            <a:off x="674803" y="129266"/>
            <a:ext cx="8619670" cy="639762"/>
          </a:xfrm>
        </p:spPr>
        <p:txBody>
          <a:bodyPr>
            <a:noAutofit/>
          </a:bodyPr>
          <a:lstStyle/>
          <a:p>
            <a:r>
              <a:rPr lang="ja-JP" altLang="en-US"/>
              <a:t>オプションメニュー マーケティングリサーチ</a:t>
            </a:r>
          </a:p>
        </p:txBody>
      </p:sp>
      <p:sp>
        <p:nvSpPr>
          <p:cNvPr id="91" name="テキスト プレースホルダー 90">
            <a:extLst>
              <a:ext uri="{FF2B5EF4-FFF2-40B4-BE49-F238E27FC236}">
                <a16:creationId xmlns:a16="http://schemas.microsoft.com/office/drawing/2014/main" id="{BF9DED9F-EF0C-9E35-78A3-EC8414DEE99D}"/>
              </a:ext>
            </a:extLst>
          </p:cNvPr>
          <p:cNvSpPr>
            <a:spLocks noGrp="1"/>
          </p:cNvSpPr>
          <p:nvPr>
            <p:ph type="body" sz="quarter" idx="11"/>
          </p:nvPr>
        </p:nvSpPr>
        <p:spPr>
          <a:xfrm>
            <a:off x="9487354" y="129266"/>
            <a:ext cx="8619670" cy="639762"/>
          </a:xfrm>
        </p:spPr>
        <p:txBody>
          <a:bodyPr/>
          <a:lstStyle/>
          <a:p>
            <a:r>
              <a:rPr lang="ja-JP" altLang="en-US"/>
              <a:t>グロス税別</a:t>
            </a:r>
            <a:r>
              <a:rPr lang="en-US" altLang="ja-JP" dirty="0"/>
              <a:t>2,000</a:t>
            </a:r>
            <a:r>
              <a:rPr lang="ja-JP" altLang="en-US"/>
              <a:t>万円以上</a:t>
            </a:r>
            <a:r>
              <a:rPr lang="en-US" altLang="ja-JP" dirty="0"/>
              <a:t>(※1</a:t>
            </a:r>
            <a:r>
              <a:rPr lang="ja-JP" altLang="en-US"/>
              <a:t>回</a:t>
            </a:r>
            <a:r>
              <a:rPr lang="en-US" altLang="ja-JP" dirty="0"/>
              <a:t>1</a:t>
            </a:r>
            <a:r>
              <a:rPr lang="ja-JP" altLang="en-US"/>
              <a:t>期間あたり</a:t>
            </a:r>
            <a:r>
              <a:rPr lang="en-US" altLang="ja-JP" dirty="0"/>
              <a:t>)</a:t>
            </a:r>
            <a:r>
              <a:rPr lang="ja-JP" altLang="en-US"/>
              <a:t>のご発注で態度変容調査を無償提供します。 </a:t>
            </a:r>
            <a:endParaRPr lang="en-US" altLang="ja-JP" dirty="0"/>
          </a:p>
          <a:p>
            <a:r>
              <a:rPr lang="en-US" altLang="ja-JP" sz="1000" dirty="0"/>
              <a:t>※</a:t>
            </a:r>
            <a:r>
              <a:rPr lang="ja-JP" altLang="en-US" sz="1000"/>
              <a:t>無償提供は６ヶ月の間に一回のみとし、弊社規定の調査票の内容を変更する場合には費用が発生する可能性があります</a:t>
            </a:r>
            <a:endParaRPr lang="en-US" altLang="ja-JP" sz="1000" dirty="0"/>
          </a:p>
        </p:txBody>
      </p:sp>
      <p:pic>
        <p:nvPicPr>
          <p:cNvPr id="88" name="Object 26" descr="preencoded.png">
            <a:extLst>
              <a:ext uri="{FF2B5EF4-FFF2-40B4-BE49-F238E27FC236}">
                <a16:creationId xmlns:a16="http://schemas.microsoft.com/office/drawing/2014/main" id="{39530090-4651-987A-BA36-2DB59FBFB1FA}"/>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5168069" y="3627034"/>
            <a:ext cx="1381125" cy="219075"/>
          </a:xfrm>
          <a:prstGeom prst="rect">
            <a:avLst/>
          </a:prstGeom>
        </p:spPr>
      </p:pic>
      <p:pic>
        <p:nvPicPr>
          <p:cNvPr id="89" name="Object 26" descr="preencoded.png">
            <a:extLst>
              <a:ext uri="{FF2B5EF4-FFF2-40B4-BE49-F238E27FC236}">
                <a16:creationId xmlns:a16="http://schemas.microsoft.com/office/drawing/2014/main" id="{A6FE8C0A-C7DB-1120-34D8-76635E327954}"/>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9603413" y="3627036"/>
            <a:ext cx="1381125" cy="219075"/>
          </a:xfrm>
          <a:prstGeom prst="rect">
            <a:avLst/>
          </a:prstGeom>
        </p:spPr>
      </p:pic>
      <p:pic>
        <p:nvPicPr>
          <p:cNvPr id="92" name="Object 26" descr="preencoded.png">
            <a:extLst>
              <a:ext uri="{FF2B5EF4-FFF2-40B4-BE49-F238E27FC236}">
                <a16:creationId xmlns:a16="http://schemas.microsoft.com/office/drawing/2014/main" id="{F72F4598-7699-A381-63F6-07F42A75D6E3}"/>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742403" y="4000151"/>
            <a:ext cx="1381125" cy="219075"/>
          </a:xfrm>
          <a:prstGeom prst="rect">
            <a:avLst/>
          </a:prstGeom>
        </p:spPr>
      </p:pic>
      <p:sp>
        <p:nvSpPr>
          <p:cNvPr id="23" name="テキスト ボックス 22">
            <a:extLst>
              <a:ext uri="{FF2B5EF4-FFF2-40B4-BE49-F238E27FC236}">
                <a16:creationId xmlns:a16="http://schemas.microsoft.com/office/drawing/2014/main" id="{B1DFD40F-C679-C73C-AD80-0D5ED48139AD}"/>
              </a:ext>
            </a:extLst>
          </p:cNvPr>
          <p:cNvSpPr txBox="1"/>
          <p:nvPr/>
        </p:nvSpPr>
        <p:spPr>
          <a:xfrm>
            <a:off x="5592028" y="1496367"/>
            <a:ext cx="5447448" cy="641201"/>
          </a:xfrm>
          <a:prstGeom prst="rect">
            <a:avLst/>
          </a:prstGeom>
          <a:noFill/>
        </p:spPr>
        <p:txBody>
          <a:bodyPr wrap="square">
            <a:spAutoFit/>
          </a:bodyPr>
          <a:lstStyle/>
          <a:p>
            <a:pPr marL="171450" marR="0" lvl="0" indent="-171450" algn="l" defTabSz="914400" rtl="0" eaLnBrk="1" fontAlgn="auto" latinLnBrk="0" hangingPunct="1">
              <a:lnSpc>
                <a:spcPts val="2160"/>
              </a:lnSpc>
              <a:spcBef>
                <a:spcPts val="0"/>
              </a:spcBef>
              <a:spcAft>
                <a:spcPts val="0"/>
              </a:spcAft>
              <a:buClrTx/>
              <a:buSzTx/>
              <a:buFont typeface="システムフォント（レギュラー）"/>
              <a:buChar char="※"/>
              <a:tabLst/>
              <a:defRPr/>
            </a:pPr>
            <a:r>
              <a:rPr lang="ja-JP" altLang="en-US" sz="18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弊社規定の調査票の内容から変更となる場合は、料金が変更となる場合があります</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02022E"/>
        </a:solidFill>
        <a:effectLst/>
      </p:bgPr>
    </p:bg>
    <p:spTree>
      <p:nvGrpSpPr>
        <p:cNvPr id="1" name=""/>
        <p:cNvGrpSpPr/>
        <p:nvPr/>
      </p:nvGrpSpPr>
      <p:grpSpPr>
        <a:xfrm>
          <a:off x="0" y="0"/>
          <a:ext cx="0" cy="0"/>
          <a:chOff x="0" y="0"/>
          <a:chExt cx="0" cy="0"/>
        </a:xfrm>
      </p:grpSpPr>
      <p:pic>
        <p:nvPicPr>
          <p:cNvPr id="3" name="図 2" descr="時計台のある建物&#10;&#10;自動的に生成された説明">
            <a:extLst>
              <a:ext uri="{FF2B5EF4-FFF2-40B4-BE49-F238E27FC236}">
                <a16:creationId xmlns:a16="http://schemas.microsoft.com/office/drawing/2014/main" id="{4F93E9DA-C678-0235-93EC-0D00CCC50830}"/>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4F6EBECD-3ADB-4DDA-5FAA-676546A45C0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28662579-C7F8-4C1E-4C59-4859E99C9B7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F33562F3-260C-6377-68B6-DDEDE9F6208C}"/>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23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BD3097DB-F861-CF19-7281-C7561D1184CC}"/>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制作メニュー</a:t>
            </a:r>
            <a:endParaRPr lang="en-US" sz="5400" dirty="0"/>
          </a:p>
        </p:txBody>
      </p:sp>
      <p:sp>
        <p:nvSpPr>
          <p:cNvPr id="15" name="Object5">
            <a:extLst>
              <a:ext uri="{FF2B5EF4-FFF2-40B4-BE49-F238E27FC236}">
                <a16:creationId xmlns:a16="http://schemas.microsoft.com/office/drawing/2014/main" id="{3BED04BC-A716-56F4-04CD-98819F1010C1}"/>
              </a:ext>
            </a:extLst>
          </p:cNvPr>
          <p:cNvSpPr/>
          <p:nvPr/>
        </p:nvSpPr>
        <p:spPr>
          <a:xfrm>
            <a:off x="1044321" y="7981278"/>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5</a:t>
            </a:r>
            <a:endParaRPr lang="en-US"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4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srcRect/>
          <a:stretch/>
        </p:blipFill>
        <p:spPr>
          <a:xfrm>
            <a:off x="1794429" y="1366520"/>
            <a:ext cx="3076575" cy="238125"/>
          </a:xfrm>
          <a:prstGeom prst="rect">
            <a:avLst/>
          </a:prstGeom>
        </p:spPr>
      </p:pic>
      <p:pic>
        <p:nvPicPr>
          <p:cNvPr id="5" name="Object 4" descr="preencoded.png"/>
          <p:cNvPicPr>
            <a:picLocks noChangeAspect="1"/>
          </p:cNvPicPr>
          <p:nvPr/>
        </p:nvPicPr>
        <p:blipFill>
          <a:blip r:embed="rId4"/>
          <a:srcRect/>
          <a:stretch/>
        </p:blipFill>
        <p:spPr>
          <a:xfrm>
            <a:off x="1537254" y="2357120"/>
            <a:ext cx="3667125" cy="2076450"/>
          </a:xfrm>
          <a:prstGeom prst="rect">
            <a:avLst/>
          </a:prstGeom>
        </p:spPr>
      </p:pic>
      <p:pic>
        <p:nvPicPr>
          <p:cNvPr id="6" name="Object 5" descr="preencoded.png"/>
          <p:cNvPicPr>
            <a:picLocks noChangeAspect="1"/>
          </p:cNvPicPr>
          <p:nvPr/>
        </p:nvPicPr>
        <p:blipFill>
          <a:blip r:embed="rId5"/>
          <a:srcRect/>
          <a:stretch/>
        </p:blipFill>
        <p:spPr>
          <a:xfrm>
            <a:off x="7020679" y="2490470"/>
            <a:ext cx="3667125" cy="2085975"/>
          </a:xfrm>
          <a:prstGeom prst="rect">
            <a:avLst/>
          </a:prstGeom>
        </p:spPr>
      </p:pic>
      <p:pic>
        <p:nvPicPr>
          <p:cNvPr id="7" name="Object 6" descr="preencoded.png"/>
          <p:cNvPicPr>
            <a:picLocks noChangeAspect="1"/>
          </p:cNvPicPr>
          <p:nvPr/>
        </p:nvPicPr>
        <p:blipFill>
          <a:blip r:embed="rId6"/>
          <a:srcRect/>
          <a:stretch/>
        </p:blipFill>
        <p:spPr>
          <a:xfrm>
            <a:off x="7062149" y="1366520"/>
            <a:ext cx="3619500" cy="2381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4766945"/>
            <a:ext cx="3744000" cy="18672"/>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5186045"/>
            <a:ext cx="3744000" cy="18672"/>
          </a:xfrm>
          <a:prstGeom prst="rect">
            <a:avLst/>
          </a:prstGeom>
        </p:spPr>
      </p:pic>
      <p:pic>
        <p:nvPicPr>
          <p:cNvPr id="10" name="Object 9"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7776" y="8856681"/>
            <a:ext cx="3667125" cy="18288"/>
          </a:xfrm>
          <a:prstGeom prst="rect">
            <a:avLst/>
          </a:prstGeom>
        </p:spPr>
      </p:pic>
      <p:pic>
        <p:nvPicPr>
          <p:cNvPr id="11" name="Object 10"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6187" y="9336069"/>
            <a:ext cx="3667125" cy="18288"/>
          </a:xfrm>
          <a:prstGeom prst="rect">
            <a:avLst/>
          </a:prstGeom>
        </p:spPr>
      </p:pic>
      <p:pic>
        <p:nvPicPr>
          <p:cNvPr id="12" name="Object 11"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18684" y="8886825"/>
            <a:ext cx="3667125" cy="18288"/>
          </a:xfrm>
          <a:prstGeom prst="rect">
            <a:avLst/>
          </a:prstGeom>
        </p:spPr>
      </p:pic>
      <p:pic>
        <p:nvPicPr>
          <p:cNvPr id="13" name="Object 12"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34948" y="9305925"/>
            <a:ext cx="3667125" cy="18288"/>
          </a:xfrm>
          <a:prstGeom prst="rect">
            <a:avLst/>
          </a:prstGeom>
        </p:spPr>
      </p:pic>
      <p:pic>
        <p:nvPicPr>
          <p:cNvPr id="14" name="Object 13"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4707076"/>
            <a:ext cx="3667125" cy="18288"/>
          </a:xfrm>
          <a:prstGeom prst="rect">
            <a:avLst/>
          </a:prstGeom>
        </p:spPr>
      </p:pic>
      <p:pic>
        <p:nvPicPr>
          <p:cNvPr id="15" name="Object 1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5126176"/>
            <a:ext cx="3667125" cy="18288"/>
          </a:xfrm>
          <a:prstGeom prst="rect">
            <a:avLst/>
          </a:prstGeom>
        </p:spPr>
      </p:pic>
      <p:pic>
        <p:nvPicPr>
          <p:cNvPr id="17" name="Object 16" descr="preencoded.png"/>
          <p:cNvPicPr>
            <a:picLocks noChangeAspect="1"/>
          </p:cNvPicPr>
          <p:nvPr/>
        </p:nvPicPr>
        <p:blipFill>
          <a:blip r:embed="rId9"/>
          <a:srcRect/>
          <a:stretch/>
        </p:blipFill>
        <p:spPr>
          <a:xfrm>
            <a:off x="13289054" y="1290320"/>
            <a:ext cx="1800225" cy="457200"/>
          </a:xfrm>
          <a:prstGeom prst="rect">
            <a:avLst/>
          </a:prstGeom>
        </p:spPr>
      </p:pic>
      <p:pic>
        <p:nvPicPr>
          <p:cNvPr id="18" name="Object 17" descr="preencoded.png"/>
          <p:cNvPicPr>
            <a:picLocks noChangeAspect="1"/>
          </p:cNvPicPr>
          <p:nvPr/>
        </p:nvPicPr>
        <p:blipFill>
          <a:blip r:embed="rId10"/>
          <a:srcRect/>
          <a:stretch/>
        </p:blipFill>
        <p:spPr>
          <a:xfrm>
            <a:off x="1522458" y="6638489"/>
            <a:ext cx="3667125" cy="2085975"/>
          </a:xfrm>
          <a:prstGeom prst="rect">
            <a:avLst/>
          </a:prstGeom>
        </p:spPr>
      </p:pic>
      <p:pic>
        <p:nvPicPr>
          <p:cNvPr id="19" name="Object 18" descr="preencoded.png"/>
          <p:cNvPicPr>
            <a:picLocks noChangeAspect="1"/>
          </p:cNvPicPr>
          <p:nvPr/>
        </p:nvPicPr>
        <p:blipFill>
          <a:blip r:embed="rId11"/>
          <a:srcRect/>
          <a:stretch/>
        </p:blipFill>
        <p:spPr>
          <a:xfrm>
            <a:off x="7018386" y="6705600"/>
            <a:ext cx="3667125" cy="2057400"/>
          </a:xfrm>
          <a:prstGeom prst="rect">
            <a:avLst/>
          </a:prstGeom>
        </p:spPr>
      </p:pic>
      <p:pic>
        <p:nvPicPr>
          <p:cNvPr id="22" name="Object 21" descr="preencoded.png"/>
          <p:cNvPicPr>
            <a:picLocks noChangeAspect="1"/>
          </p:cNvPicPr>
          <p:nvPr/>
        </p:nvPicPr>
        <p:blipFill>
          <a:blip r:embed="rId12"/>
          <a:srcRect/>
          <a:stretch/>
        </p:blipFill>
        <p:spPr>
          <a:xfrm>
            <a:off x="7589886" y="5619750"/>
            <a:ext cx="2524125" cy="438150"/>
          </a:xfrm>
          <a:prstGeom prst="rect">
            <a:avLst/>
          </a:prstGeom>
        </p:spPr>
      </p:pic>
      <p:pic>
        <p:nvPicPr>
          <p:cNvPr id="23" name="Object 22" descr="preencoded.png"/>
          <p:cNvPicPr>
            <a:picLocks noChangeAspect="1"/>
          </p:cNvPicPr>
          <p:nvPr/>
        </p:nvPicPr>
        <p:blipFill>
          <a:blip r:embed="rId13"/>
          <a:srcRect/>
          <a:stretch/>
        </p:blipFill>
        <p:spPr>
          <a:xfrm>
            <a:off x="1579496" y="5829300"/>
            <a:ext cx="3543300" cy="180975"/>
          </a:xfrm>
          <a:prstGeom prst="rect">
            <a:avLst/>
          </a:prstGeom>
        </p:spPr>
      </p:pic>
      <p:sp>
        <p:nvSpPr>
          <p:cNvPr id="27" name="Object26"/>
          <p:cNvSpPr/>
          <p:nvPr/>
        </p:nvSpPr>
        <p:spPr>
          <a:xfrm>
            <a:off x="1527728" y="1707159"/>
            <a:ext cx="3995547" cy="480773"/>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素晴らしい商品やサービス、作品を手掛けている方々の
インタビューをお届けする自社番組</a:t>
            </a:r>
            <a:endParaRPr lang="en-US" sz="1100" dirty="0">
              <a:solidFill>
                <a:srgbClr val="02022E"/>
              </a:solidFill>
            </a:endParaRPr>
          </a:p>
        </p:txBody>
      </p:sp>
      <p:sp>
        <p:nvSpPr>
          <p:cNvPr id="28" name="Object27"/>
          <p:cNvSpPr/>
          <p:nvPr/>
        </p:nvSpPr>
        <p:spPr>
          <a:xfrm>
            <a:off x="1400986" y="4483868"/>
            <a:ext cx="3910070" cy="381000"/>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535858"/>
                </a:solidFill>
                <a:latin typeface="Noto Serif JP Medium" pitchFamily="34" charset="0"/>
                <a:ea typeface="Noto Serif JP Medium" pitchFamily="34" charset="-122"/>
                <a:cs typeface="Noto Serif JP Medium" pitchFamily="34" charset="-120"/>
              </a:rPr>
              <a:t>掲載事例
株式会社Mellow企業及びエンジニア採用紹介のタイアップ</a:t>
            </a:r>
            <a:endParaRPr lang="en-US" sz="900" dirty="0"/>
          </a:p>
        </p:txBody>
      </p:sp>
      <p:sp>
        <p:nvSpPr>
          <p:cNvPr id="29" name="Object28"/>
          <p:cNvSpPr/>
          <p:nvPr/>
        </p:nvSpPr>
        <p:spPr>
          <a:xfrm>
            <a:off x="5803387" y="1725160"/>
            <a:ext cx="5725987" cy="480773"/>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タクシーに乗車の機関投資家、ビジネスパーソン向けに企業の様々なESG活動を
ご紹介する自社番組120秒素材を無償付帯、二次利用可能</a:t>
            </a:r>
            <a:endParaRPr lang="en-US" sz="1100" dirty="0">
              <a:solidFill>
                <a:srgbClr val="02022E"/>
              </a:solidFill>
            </a:endParaRPr>
          </a:p>
        </p:txBody>
      </p:sp>
      <p:sp>
        <p:nvSpPr>
          <p:cNvPr id="30" name="Object29"/>
          <p:cNvSpPr/>
          <p:nvPr/>
        </p:nvSpPr>
        <p:spPr>
          <a:xfrm>
            <a:off x="7628035" y="4906780"/>
            <a:ext cx="3162290" cy="153888"/>
          </a:xfrm>
          <a:prstGeom prst="rect">
            <a:avLst/>
          </a:prstGeom>
          <a:noFill/>
          <a:ln/>
        </p:spPr>
        <p:txBody>
          <a:bodyPr wrap="square" lIns="0" tIns="0" rIns="0" bIns="0" rtlCol="0" anchor="ctr" anchorCtr="0">
            <a:sp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4">
                  <a:extLst>
                    <a:ext uri="{A12FA001-AC4F-418D-AE19-62706E023703}">
                      <ahyp:hlinkClr xmlns:ahyp="http://schemas.microsoft.com/office/drawing/2018/hyperlinkcolor" val="tx"/>
                    </a:ext>
                  </a:extLst>
                </a:hlinkClick>
              </a:rPr>
              <a:t>https://www.youtube.com/watch?v=Pvp3hFqcUgQ</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6948829" y="4909076"/>
            <a:ext cx="609600" cy="153888"/>
          </a:xfrm>
          <a:prstGeom prst="rect">
            <a:avLst/>
          </a:prstGeom>
          <a:noFill/>
          <a:ln/>
        </p:spPr>
        <p:txBody>
          <a:bodyPr wrap="square" lIns="0" tIns="0" rIns="0" bIns="0" rtlCol="0" anchor="ctr" anchorCtr="0">
            <a:sp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2" name="Object31"/>
          <p:cNvSpPr/>
          <p:nvPr/>
        </p:nvSpPr>
        <p:spPr>
          <a:xfrm>
            <a:off x="2213871" y="9021833"/>
            <a:ext cx="3109722" cy="153888"/>
          </a:xfrm>
          <a:prstGeom prst="rect">
            <a:avLst/>
          </a:prstGeom>
          <a:noFill/>
          <a:ln/>
        </p:spPr>
        <p:txBody>
          <a:bodyPr wrap="square" lIns="0" tIns="0" rIns="0" bIns="0" rtlCol="0" anchor="ctr" anchorCtr="0">
            <a:spAutoFit/>
          </a:bodyPr>
          <a:lstStyle/>
          <a:p>
            <a:pPr>
              <a:lnSpc>
                <a:spcPts val="1200"/>
              </a:lnSpc>
            </a:pPr>
            <a:r>
              <a:rPr lang="en-US" sz="1000" kern="0" spc="105" dirty="0">
                <a:solidFill>
                  <a:srgbClr val="02022E"/>
                </a:solidFill>
                <a:latin typeface="Noto Serif JP Medium" pitchFamily="34" charset="0"/>
                <a:ea typeface="Noto Serif JP Medium" pitchFamily="34" charset="-122"/>
                <a:hlinkClick r:id="rId15">
                  <a:extLst>
                    <a:ext uri="{A12FA001-AC4F-418D-AE19-62706E023703}">
                      <ahyp:hlinkClr xmlns:ahyp="http://schemas.microsoft.com/office/drawing/2018/hyperlinkcolor" val="tx"/>
                    </a:ext>
                  </a:extLst>
                </a:hlinkClick>
              </a:rPr>
              <a:t>https://youtu.be/UXbCfTsXlTE</a:t>
            </a:r>
            <a:endParaRPr lang="en-US" sz="1000" kern="0" spc="105" dirty="0">
              <a:solidFill>
                <a:srgbClr val="02022E"/>
              </a:solidFill>
              <a:latin typeface="Noto Serif JP Medium" pitchFamily="34" charset="0"/>
              <a:ea typeface="Noto Serif JP Medium" pitchFamily="34" charset="-122"/>
            </a:endParaRPr>
          </a:p>
        </p:txBody>
      </p:sp>
      <p:sp>
        <p:nvSpPr>
          <p:cNvPr id="33" name="Object32"/>
          <p:cNvSpPr/>
          <p:nvPr/>
        </p:nvSpPr>
        <p:spPr>
          <a:xfrm>
            <a:off x="1507776"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4" name="Object33"/>
          <p:cNvSpPr/>
          <p:nvPr/>
        </p:nvSpPr>
        <p:spPr>
          <a:xfrm>
            <a:off x="7923558" y="9010650"/>
            <a:ext cx="2736159" cy="190500"/>
          </a:xfrm>
          <a:prstGeom prst="rect">
            <a:avLst/>
          </a:prstGeom>
          <a:noFill/>
          <a:ln/>
        </p:spPr>
        <p:txBody>
          <a:bodyPr wrap="square" lIns="0" tIns="0" rIns="0" bIns="0" rtlCol="0" anchor="ctr" anchorCtr="0">
            <a:noAutofit/>
          </a:bodyPr>
          <a:lstStyle/>
          <a:p>
            <a:pPr>
              <a:lnSpc>
                <a:spcPts val="1200"/>
              </a:lnSpc>
            </a:pPr>
            <a:r>
              <a:rPr lang="en-US" sz="1000" kern="0" spc="105" dirty="0">
                <a:solidFill>
                  <a:srgbClr val="02022E"/>
                </a:solidFill>
                <a:latin typeface="Noto Serif JP Medium" pitchFamily="34" charset="0"/>
                <a:ea typeface="Noto Serif JP Medium" pitchFamily="34" charset="-122"/>
                <a:hlinkClick r:id="rId16">
                  <a:extLst>
                    <a:ext uri="{A12FA001-AC4F-418D-AE19-62706E023703}">
                      <ahyp:hlinkClr xmlns:ahyp="http://schemas.microsoft.com/office/drawing/2018/hyperlinkcolor" val="tx"/>
                    </a:ext>
                  </a:extLst>
                </a:hlinkClick>
              </a:rPr>
              <a:t>https://youtu.be/b_HmsTsG4bM</a:t>
            </a:r>
            <a:endParaRPr lang="en-US" sz="1000" kern="0" spc="105" dirty="0">
              <a:solidFill>
                <a:srgbClr val="02022E"/>
              </a:solidFill>
              <a:latin typeface="Noto Serif JP Medium" pitchFamily="34" charset="0"/>
              <a:ea typeface="Noto Serif JP Medium" pitchFamily="34" charset="-122"/>
            </a:endParaRPr>
          </a:p>
        </p:txBody>
      </p:sp>
      <p:sp>
        <p:nvSpPr>
          <p:cNvPr id="35" name="Object34"/>
          <p:cNvSpPr/>
          <p:nvPr/>
        </p:nvSpPr>
        <p:spPr>
          <a:xfrm>
            <a:off x="7018684"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6" name="Object35"/>
          <p:cNvSpPr/>
          <p:nvPr/>
        </p:nvSpPr>
        <p:spPr>
          <a:xfrm>
            <a:off x="13069979" y="4805500"/>
            <a:ext cx="2952750" cy="233487"/>
          </a:xfrm>
          <a:prstGeom prst="rect">
            <a:avLst/>
          </a:prstGeom>
          <a:noFill/>
          <a:ln/>
        </p:spPr>
        <p:txBody>
          <a:bodyPr wrap="square" lIns="0" tIns="0" rIns="0" bIns="0" rtlCol="0" anchor="ctr" anchorCtr="0">
            <a:no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7">
                  <a:extLst>
                    <a:ext uri="{A12FA001-AC4F-418D-AE19-62706E023703}">
                      <ahyp:hlinkClr xmlns:ahyp="http://schemas.microsoft.com/office/drawing/2018/hyperlinkcolor" val="tx"/>
                    </a:ext>
                  </a:extLst>
                </a:hlinkClick>
              </a:rPr>
              <a:t>https://www.youtube.com/playlist?list=PLuaORKmkq7ANegPuFW2HbEtVlrF3s7IiG</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37" name="Object36"/>
          <p:cNvSpPr/>
          <p:nvPr/>
        </p:nvSpPr>
        <p:spPr>
          <a:xfrm>
            <a:off x="12355604" y="4843601"/>
            <a:ext cx="609600" cy="190500"/>
          </a:xfrm>
          <a:prstGeom prst="rect">
            <a:avLst/>
          </a:prstGeom>
          <a:noFill/>
          <a:ln/>
        </p:spPr>
        <p:txBody>
          <a:bodyPr wrap="square" lIns="0" tIns="0" rIns="0" bIns="0" rtlCol="0" anchor="ctr" anchorCtr="0">
            <a:normAutofit/>
          </a:bodyPr>
          <a:lstStyle/>
          <a:p>
            <a:pPr algn="l">
              <a:lnSpc>
                <a:spcPts val="1200"/>
              </a:lnSpc>
            </a:pPr>
            <a:r>
              <a:rPr lang="en-US" sz="100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00" dirty="0">
              <a:solidFill>
                <a:srgbClr val="02022E"/>
              </a:solidFill>
            </a:endParaRPr>
          </a:p>
        </p:txBody>
      </p:sp>
      <p:sp>
        <p:nvSpPr>
          <p:cNvPr id="38" name="Object37"/>
          <p:cNvSpPr/>
          <p:nvPr/>
        </p:nvSpPr>
        <p:spPr>
          <a:xfrm>
            <a:off x="11060194" y="1727713"/>
            <a:ext cx="6140325" cy="478016"/>
          </a:xfrm>
          <a:prstGeom prst="rect">
            <a:avLst/>
          </a:prstGeom>
          <a:noFill/>
          <a:ln/>
        </p:spPr>
        <p:txBody>
          <a:bodyPr wrap="square" lIns="0" tIns="0" rIns="0" bIns="0" rtlCol="0" anchor="ctr" anchorCtr="0">
            <a:spAutoFit/>
          </a:bodyPr>
          <a:lstStyle/>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日本経済新聞社による 多忙なビジネスパーソンの</a:t>
            </a:r>
            <a:endParaRPr lang="en-US" altLang="ja-JP" sz="1100" kern="0" spc="105" dirty="0">
              <a:solidFill>
                <a:srgbClr val="02022E"/>
              </a:solidFill>
              <a:latin typeface="Noto Serif JP Medium" pitchFamily="34" charset="0"/>
              <a:ea typeface="Noto Serif JP Medium" pitchFamily="34" charset="-122"/>
              <a:cs typeface="Noto Serif JP Medium" pitchFamily="34" charset="-120"/>
            </a:endParaRPr>
          </a:p>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知的好奇心を刺激する独自番組</a:t>
            </a:r>
            <a:endParaRPr lang="en-US" sz="1100" kern="0" spc="105" dirty="0">
              <a:solidFill>
                <a:srgbClr val="02022E"/>
              </a:solidFill>
              <a:latin typeface="Noto Serif JP Medium" pitchFamily="34" charset="0"/>
              <a:ea typeface="Noto Serif JP Medium" pitchFamily="34" charset="-122"/>
              <a:cs typeface="Noto Serif JP Medium" pitchFamily="34" charset="-120"/>
            </a:endParaRPr>
          </a:p>
        </p:txBody>
      </p:sp>
      <p:sp>
        <p:nvSpPr>
          <p:cNvPr id="39" name="Object38"/>
          <p:cNvSpPr/>
          <p:nvPr/>
        </p:nvSpPr>
        <p:spPr>
          <a:xfrm>
            <a:off x="2196700" y="6249272"/>
            <a:ext cx="2230771" cy="226857"/>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役立つニュースを乗客の皆様に</a:t>
            </a:r>
            <a:endParaRPr lang="en-US" sz="1100" dirty="0">
              <a:solidFill>
                <a:srgbClr val="02022E"/>
              </a:solidFill>
            </a:endParaRPr>
          </a:p>
        </p:txBody>
      </p:sp>
      <p:sp>
        <p:nvSpPr>
          <p:cNvPr id="40" name="Object39"/>
          <p:cNvSpPr/>
          <p:nvPr/>
        </p:nvSpPr>
        <p:spPr>
          <a:xfrm>
            <a:off x="6353896" y="6249272"/>
            <a:ext cx="4996104" cy="226857"/>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企業が伝えたい商品/サービスを、世の中のトレンド文脈と絡めて紹介</a:t>
            </a:r>
            <a:endParaRPr lang="en-US" sz="1100" dirty="0">
              <a:solidFill>
                <a:srgbClr val="02022E"/>
              </a:solidFill>
            </a:endParaRPr>
          </a:p>
        </p:txBody>
      </p:sp>
      <p:sp>
        <p:nvSpPr>
          <p:cNvPr id="41" name="Object40"/>
          <p:cNvSpPr/>
          <p:nvPr/>
        </p:nvSpPr>
        <p:spPr>
          <a:xfrm>
            <a:off x="11609502" y="6249272"/>
            <a:ext cx="5016664" cy="226857"/>
          </a:xfrm>
          <a:prstGeom prst="rect">
            <a:avLst/>
          </a:prstGeom>
          <a:noFill/>
          <a:ln/>
        </p:spPr>
        <p:txBody>
          <a:bodyPr wrap="square" lIns="0" tIns="0" rIns="0" bIns="0" rtlCol="0" anchor="ctr" anchorCtr="0">
            <a:spAutoFit/>
          </a:bodyPr>
          <a:lstStyle/>
          <a:p>
            <a:pPr algn="ctr">
              <a:lnSpc>
                <a:spcPct val="150000"/>
              </a:lnSpc>
            </a:pPr>
            <a:r>
              <a:rPr lang="en-US" sz="1100" b="0" i="0" kern="0" spc="120" dirty="0">
                <a:solidFill>
                  <a:srgbClr val="02022E"/>
                </a:solidFill>
                <a:latin typeface="Noto Serif JP Medium" pitchFamily="34" charset="0"/>
                <a:ea typeface="Noto Serif JP Medium" pitchFamily="34" charset="-122"/>
                <a:cs typeface="Noto Serif JP Medium" pitchFamily="34" charset="-120"/>
              </a:rPr>
              <a:t>タイアップメニュー詳細は各媒体社にお問い合わせください</a:t>
            </a:r>
            <a:endParaRPr lang="en-US" sz="1100" dirty="0">
              <a:solidFill>
                <a:srgbClr val="02022E"/>
              </a:solidFill>
            </a:endParaRPr>
          </a:p>
        </p:txBody>
      </p:sp>
      <p:sp>
        <p:nvSpPr>
          <p:cNvPr id="42" name="Object41"/>
          <p:cNvSpPr/>
          <p:nvPr/>
        </p:nvSpPr>
        <p:spPr>
          <a:xfrm>
            <a:off x="12759016" y="5562600"/>
            <a:ext cx="2933700" cy="552450"/>
          </a:xfrm>
          <a:prstGeom prst="rect">
            <a:avLst/>
          </a:prstGeom>
          <a:noFill/>
          <a:ln/>
        </p:spPr>
        <p:txBody>
          <a:bodyPr wrap="square" lIns="0" tIns="0" rIns="0" bIns="0" rtlCol="0" anchor="ctr" anchorCtr="0">
            <a:normAutofit/>
          </a:bodyPr>
          <a:lstStyle/>
          <a:p>
            <a:pPr algn="ctr">
              <a:lnSpc>
                <a:spcPts val="1725"/>
              </a:lnSpc>
            </a:pPr>
            <a:r>
              <a:rPr lang="en-US" sz="1500" b="0" i="0" kern="0" spc="150" dirty="0">
                <a:solidFill>
                  <a:srgbClr val="000000"/>
                </a:solidFill>
                <a:latin typeface="Noto Serif JP SemiBold" pitchFamily="34" charset="0"/>
                <a:ea typeface="Noto Serif JP SemiBold" pitchFamily="34" charset="-122"/>
                <a:cs typeface="Noto Serif JP SemiBold" pitchFamily="34" charset="-120"/>
              </a:rPr>
              <a:t>以下コンテンツパートナーとの
制作タイアップも可能です</a:t>
            </a:r>
            <a:endParaRPr lang="en-US" sz="1500" dirty="0"/>
          </a:p>
        </p:txBody>
      </p:sp>
      <p:sp>
        <p:nvSpPr>
          <p:cNvPr id="45" name="テキスト プレースホルダー 44">
            <a:extLst>
              <a:ext uri="{FF2B5EF4-FFF2-40B4-BE49-F238E27FC236}">
                <a16:creationId xmlns:a16="http://schemas.microsoft.com/office/drawing/2014/main" id="{7813D017-BF02-0A9C-8124-93FC20B17663}"/>
              </a:ext>
            </a:extLst>
          </p:cNvPr>
          <p:cNvSpPr>
            <a:spLocks noGrp="1"/>
          </p:cNvSpPr>
          <p:nvPr>
            <p:ph type="body" sz="quarter" idx="10"/>
          </p:nvPr>
        </p:nvSpPr>
        <p:spPr/>
        <p:txBody>
          <a:bodyPr/>
          <a:lstStyle/>
          <a:p>
            <a:r>
              <a:rPr lang="ja-JP" altLang="en-US"/>
              <a:t>制作メニュー一覧</a:t>
            </a:r>
          </a:p>
        </p:txBody>
      </p:sp>
      <p:pic>
        <p:nvPicPr>
          <p:cNvPr id="47" name="Object 7" descr="preencoded.png">
            <a:extLst>
              <a:ext uri="{FF2B5EF4-FFF2-40B4-BE49-F238E27FC236}">
                <a16:creationId xmlns:a16="http://schemas.microsoft.com/office/drawing/2014/main" id="{6341659D-DB72-8DF7-8A27-39CF220D7B4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4918420"/>
            <a:ext cx="3924000" cy="19572"/>
          </a:xfrm>
          <a:prstGeom prst="rect">
            <a:avLst/>
          </a:prstGeom>
        </p:spPr>
      </p:pic>
      <p:pic>
        <p:nvPicPr>
          <p:cNvPr id="48" name="Object 8" descr="preencoded.png">
            <a:extLst>
              <a:ext uri="{FF2B5EF4-FFF2-40B4-BE49-F238E27FC236}">
                <a16:creationId xmlns:a16="http://schemas.microsoft.com/office/drawing/2014/main" id="{8C96C49A-05FF-C8DB-C6D9-28B0AB2F148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5337520"/>
            <a:ext cx="3924000" cy="19572"/>
          </a:xfrm>
          <a:prstGeom prst="rect">
            <a:avLst/>
          </a:prstGeom>
        </p:spPr>
      </p:pic>
      <p:sp>
        <p:nvSpPr>
          <p:cNvPr id="49" name="Object29">
            <a:extLst>
              <a:ext uri="{FF2B5EF4-FFF2-40B4-BE49-F238E27FC236}">
                <a16:creationId xmlns:a16="http://schemas.microsoft.com/office/drawing/2014/main" id="{B3BB72D1-E197-B9C7-A3F2-5BDF2EBD32E7}"/>
              </a:ext>
            </a:extLst>
          </p:cNvPr>
          <p:cNvSpPr/>
          <p:nvPr/>
        </p:nvSpPr>
        <p:spPr>
          <a:xfrm>
            <a:off x="2068539" y="4960916"/>
            <a:ext cx="3218902" cy="346498"/>
          </a:xfrm>
          <a:prstGeom prst="rect">
            <a:avLst/>
          </a:prstGeom>
          <a:noFill/>
          <a:ln/>
        </p:spPr>
        <p:txBody>
          <a:bodyPr wrap="square" lIns="0" tIns="0" rIns="0" bIns="0" rtlCol="0" anchor="ctr" anchorCtr="0">
            <a:no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8">
                  <a:extLst>
                    <a:ext uri="{A12FA001-AC4F-418D-AE19-62706E023703}">
                      <ahyp:hlinkClr xmlns:ahyp="http://schemas.microsoft.com/office/drawing/2018/hyperlinkcolor" val="tx"/>
                    </a:ext>
                  </a:extLst>
                </a:hlinkClick>
              </a:rPr>
              <a:t>https://www.youtube.com/watch?v=RRbAWsK1TPM</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50" name="Object30">
            <a:extLst>
              <a:ext uri="{FF2B5EF4-FFF2-40B4-BE49-F238E27FC236}">
                <a16:creationId xmlns:a16="http://schemas.microsoft.com/office/drawing/2014/main" id="{1ECB2742-5D2C-4C63-2F53-E860472F7C61}"/>
              </a:ext>
            </a:extLst>
          </p:cNvPr>
          <p:cNvSpPr/>
          <p:nvPr/>
        </p:nvSpPr>
        <p:spPr>
          <a:xfrm>
            <a:off x="1387057" y="5042245"/>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pic>
        <p:nvPicPr>
          <p:cNvPr id="24" name="図 24" descr="ワインボトルとワイングラス&#10;&#10;説明は自動で生成されたものです">
            <a:extLst>
              <a:ext uri="{FF2B5EF4-FFF2-40B4-BE49-F238E27FC236}">
                <a16:creationId xmlns:a16="http://schemas.microsoft.com/office/drawing/2014/main" id="{C2FB1304-779D-BE42-3EEC-5875420DB605}"/>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2252223" y="2469392"/>
            <a:ext cx="3867765" cy="2103570"/>
          </a:xfrm>
          <a:prstGeom prst="rect">
            <a:avLst/>
          </a:prstGeom>
        </p:spPr>
      </p:pic>
      <p:pic>
        <p:nvPicPr>
          <p:cNvPr id="2" name="図 20">
            <a:extLst>
              <a:ext uri="{FF2B5EF4-FFF2-40B4-BE49-F238E27FC236}">
                <a16:creationId xmlns:a16="http://schemas.microsoft.com/office/drawing/2014/main" id="{03D6D755-C4D7-E9A5-A0DD-E722BDA30F6C}"/>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1904976" y="7086075"/>
            <a:ext cx="1185942" cy="35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35">
            <a:extLst>
              <a:ext uri="{FF2B5EF4-FFF2-40B4-BE49-F238E27FC236}">
                <a16:creationId xmlns:a16="http://schemas.microsoft.com/office/drawing/2014/main" id="{EB596372-3DA0-EB36-CC00-0D4FDE2EE9A8}"/>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13404331" y="7132494"/>
            <a:ext cx="1684948" cy="30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39">
            <a:extLst>
              <a:ext uri="{FF2B5EF4-FFF2-40B4-BE49-F238E27FC236}">
                <a16:creationId xmlns:a16="http://schemas.microsoft.com/office/drawing/2014/main" id="{3BDD408B-3A06-238F-0790-685E985AA65B}"/>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15385718" y="7018963"/>
            <a:ext cx="1843687" cy="41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図 3">
            <a:extLst>
              <a:ext uri="{FF2B5EF4-FFF2-40B4-BE49-F238E27FC236}">
                <a16:creationId xmlns:a16="http://schemas.microsoft.com/office/drawing/2014/main" id="{4DC81CD6-4844-38E8-8583-6B5A424C8B76}"/>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13639786" y="8025909"/>
            <a:ext cx="1412909" cy="253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5" descr="物体 が含まれている画像&#10;&#10;自動的に生成された説明">
            <a:extLst>
              <a:ext uri="{FF2B5EF4-FFF2-40B4-BE49-F238E27FC236}">
                <a16:creationId xmlns:a16="http://schemas.microsoft.com/office/drawing/2014/main" id="{BEA3E4CF-D2B1-2043-73FD-FC5E1D873824}"/>
              </a:ext>
            </a:extLst>
          </p:cNvPr>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15565248" y="7881084"/>
            <a:ext cx="1412910" cy="49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図 43">
            <a:extLst>
              <a:ext uri="{FF2B5EF4-FFF2-40B4-BE49-F238E27FC236}">
                <a16:creationId xmlns:a16="http://schemas.microsoft.com/office/drawing/2014/main" id="{FD7CB77B-EFDC-221B-77A6-78178089447A}"/>
              </a:ext>
            </a:extLst>
          </p:cNvPr>
          <p:cNvPicPr>
            <a:picLocks noChangeAspect="1"/>
          </p:cNvPicPr>
          <p:nvPr/>
        </p:nvPicPr>
        <p:blipFill>
          <a:blip r:embed="rId25"/>
          <a:stretch>
            <a:fillRect/>
          </a:stretch>
        </p:blipFill>
        <p:spPr>
          <a:xfrm>
            <a:off x="11723573" y="7996767"/>
            <a:ext cx="1548748" cy="25959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a:stretch/>
        </p:blipFill>
        <p:spPr>
          <a:xfrm>
            <a:off x="304800" y="1152525"/>
            <a:ext cx="3762375" cy="295275"/>
          </a:xfrm>
          <a:prstGeom prst="rect">
            <a:avLst/>
          </a:prstGeom>
        </p:spPr>
      </p:pic>
      <p:pic>
        <p:nvPicPr>
          <p:cNvPr id="9" name="Object 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236678"/>
            <a:ext cx="12715875" cy="400050"/>
          </a:xfrm>
          <a:prstGeom prst="rect">
            <a:avLst/>
          </a:prstGeom>
        </p:spPr>
      </p:pic>
      <p:pic>
        <p:nvPicPr>
          <p:cNvPr id="17" name="Object 16"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04800" y="6902730"/>
            <a:ext cx="647700" cy="666751"/>
          </a:xfrm>
          <a:prstGeom prst="rect">
            <a:avLst/>
          </a:prstGeom>
        </p:spPr>
      </p:pic>
      <p:pic>
        <p:nvPicPr>
          <p:cNvPr id="18" name="Object 17"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200755" y="6902730"/>
            <a:ext cx="647700" cy="666751"/>
          </a:xfrm>
          <a:prstGeom prst="rect">
            <a:avLst/>
          </a:prstGeom>
        </p:spPr>
      </p:pic>
      <p:pic>
        <p:nvPicPr>
          <p:cNvPr id="19" name="Object 18"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2381250"/>
            <a:ext cx="2085975" cy="1247775"/>
          </a:xfrm>
          <a:prstGeom prst="rect">
            <a:avLst/>
          </a:prstGeom>
        </p:spPr>
      </p:pic>
      <p:pic>
        <p:nvPicPr>
          <p:cNvPr id="20" name="Object 19"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3600450"/>
            <a:ext cx="2085975" cy="1247775"/>
          </a:xfrm>
          <a:prstGeom prst="rect">
            <a:avLst/>
          </a:prstGeom>
        </p:spPr>
      </p:pic>
      <p:pic>
        <p:nvPicPr>
          <p:cNvPr id="21" name="Object 20"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4819650"/>
            <a:ext cx="2085975" cy="1247775"/>
          </a:xfrm>
          <a:prstGeom prst="rect">
            <a:avLst/>
          </a:prstGeom>
        </p:spPr>
      </p:pic>
      <p:pic>
        <p:nvPicPr>
          <p:cNvPr id="22" name="Object 21"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6038850"/>
            <a:ext cx="2085975" cy="1247775"/>
          </a:xfrm>
          <a:prstGeom prst="rect">
            <a:avLst/>
          </a:prstGeom>
        </p:spPr>
      </p:pic>
      <p:pic>
        <p:nvPicPr>
          <p:cNvPr id="23" name="Object 22"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6202025" y="7258050"/>
            <a:ext cx="2085975" cy="1247775"/>
          </a:xfrm>
          <a:prstGeom prst="rect">
            <a:avLst/>
          </a:prstGeom>
        </p:spPr>
      </p:pic>
      <p:pic>
        <p:nvPicPr>
          <p:cNvPr id="24" name="Object 23"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6202025" y="8477251"/>
            <a:ext cx="2085975" cy="1257300"/>
          </a:xfrm>
          <a:prstGeom prst="rect">
            <a:avLst/>
          </a:prstGeom>
        </p:spPr>
      </p:pic>
      <p:pic>
        <p:nvPicPr>
          <p:cNvPr id="25" name="Object 24"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3269595" y="8477250"/>
            <a:ext cx="2952750" cy="1257300"/>
          </a:xfrm>
          <a:prstGeom prst="rect">
            <a:avLst/>
          </a:prstGeom>
        </p:spPr>
      </p:pic>
      <p:pic>
        <p:nvPicPr>
          <p:cNvPr id="26" name="Object 25"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435" y="7258050"/>
            <a:ext cx="2953103" cy="1571625"/>
          </a:xfrm>
          <a:prstGeom prst="rect">
            <a:avLst/>
          </a:prstGeom>
        </p:spPr>
      </p:pic>
      <p:pic>
        <p:nvPicPr>
          <p:cNvPr id="27" name="Object 26"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435" y="6038850"/>
            <a:ext cx="2953103" cy="1562100"/>
          </a:xfrm>
          <a:prstGeom prst="rect">
            <a:avLst/>
          </a:prstGeom>
        </p:spPr>
      </p:pic>
      <p:pic>
        <p:nvPicPr>
          <p:cNvPr id="28" name="Object 27"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59435" y="4819650"/>
            <a:ext cx="2953103" cy="1562100"/>
          </a:xfrm>
          <a:prstGeom prst="rect">
            <a:avLst/>
          </a:prstGeom>
        </p:spPr>
      </p:pic>
      <p:pic>
        <p:nvPicPr>
          <p:cNvPr id="29" name="Object 28"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59435" y="3600450"/>
            <a:ext cx="2953103" cy="1571625"/>
          </a:xfrm>
          <a:prstGeom prst="rect">
            <a:avLst/>
          </a:prstGeom>
        </p:spPr>
      </p:pic>
      <p:pic>
        <p:nvPicPr>
          <p:cNvPr id="30" name="Object 29" descr="preencoded.png"/>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13249275" y="2381250"/>
            <a:ext cx="2953103" cy="1571625"/>
          </a:xfrm>
          <a:prstGeom prst="rect">
            <a:avLst/>
          </a:prstGeom>
        </p:spPr>
      </p:pic>
      <p:pic>
        <p:nvPicPr>
          <p:cNvPr id="31" name="Object 30" descr="preencoded.png"/>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3249275" y="876300"/>
            <a:ext cx="5038725" cy="1504950"/>
          </a:xfrm>
          <a:prstGeom prst="rect">
            <a:avLst/>
          </a:prstGeom>
        </p:spPr>
      </p:pic>
      <p:sp>
        <p:nvSpPr>
          <p:cNvPr id="53" name="Object52"/>
          <p:cNvSpPr/>
          <p:nvPr/>
        </p:nvSpPr>
        <p:spPr>
          <a:xfrm>
            <a:off x="266699" y="8229038"/>
            <a:ext cx="4671965" cy="1505512"/>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短尺化も承っております</a:t>
            </a:r>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p>
          <a:p>
            <a:pPr marL="171450" indent="-171450">
              <a:lnSpc>
                <a:spcPct val="15000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p>
          <a:p>
            <a:pPr marL="171450" indent="-171450">
              <a:lnSpc>
                <a:spcPct val="15000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a:p>
            <a:pPr marL="171450" indent="-171450">
              <a:lnSpc>
                <a:spcPct val="150000"/>
              </a:lnSpc>
              <a:buFont typeface="Arial" panose="020B0604020202020204" pitchFamily="34" charset="0"/>
              <a:buChar char="•"/>
            </a:pPr>
            <a:endParaRPr lang="en-US" altLang="ja-JP" sz="900" kern="0" spc="90" dirty="0">
              <a:solidFill>
                <a:srgbClr val="34363D"/>
              </a:solidFill>
              <a:latin typeface="Noto Sans JP Light" pitchFamily="34" charset="0"/>
              <a:ea typeface="Noto Sans JP Light" pitchFamily="34" charset="-122"/>
              <a:cs typeface="Noto Sans JP Light" pitchFamily="34" charset="-120"/>
            </a:endParaRPr>
          </a:p>
        </p:txBody>
      </p:sp>
      <p:sp>
        <p:nvSpPr>
          <p:cNvPr id="61" name="Object60"/>
          <p:cNvSpPr/>
          <p:nvPr/>
        </p:nvSpPr>
        <p:spPr>
          <a:xfrm>
            <a:off x="4959350" y="8195706"/>
            <a:ext cx="7992090" cy="1496502"/>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p>
        </p:txBody>
      </p:sp>
      <p:sp>
        <p:nvSpPr>
          <p:cNvPr id="70" name="Object69"/>
          <p:cNvSpPr/>
          <p:nvPr/>
        </p:nvSpPr>
        <p:spPr>
          <a:xfrm>
            <a:off x="6105525" y="630335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71" name="Object70"/>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74" name="Object73"/>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78" name="Object77"/>
          <p:cNvSpPr/>
          <p:nvPr/>
        </p:nvSpPr>
        <p:spPr>
          <a:xfrm>
            <a:off x="5286375"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79" name="Object78"/>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配信開始</a:t>
            </a:r>
            <a:endParaRPr lang="en-US" dirty="0">
              <a:solidFill>
                <a:schemeClr val="bg1"/>
              </a:solidFill>
            </a:endParaRPr>
          </a:p>
        </p:txBody>
      </p:sp>
      <p:sp>
        <p:nvSpPr>
          <p:cNvPr id="80" name="Object79"/>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81" name="Object80"/>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82" name="Object81"/>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83" name="Object82"/>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84" name="Object83"/>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85" name="Object84"/>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86" name="Object85"/>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87" name="Object86"/>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88" name="Object87"/>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89" name="Object88"/>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90" name="Object89"/>
          <p:cNvSpPr/>
          <p:nvPr/>
        </p:nvSpPr>
        <p:spPr>
          <a:xfrm>
            <a:off x="295275" y="7776607"/>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1" name="Object90"/>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sp>
        <p:nvSpPr>
          <p:cNvPr id="92" name="Object91"/>
          <p:cNvSpPr/>
          <p:nvPr/>
        </p:nvSpPr>
        <p:spPr>
          <a:xfrm>
            <a:off x="7791449" y="2475593"/>
            <a:ext cx="5316413" cy="3349532"/>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dirty="0">
              <a:solidFill>
                <a:srgbClr val="02022E"/>
              </a:solidFill>
            </a:endParaRPr>
          </a:p>
        </p:txBody>
      </p:sp>
      <p:sp>
        <p:nvSpPr>
          <p:cNvPr id="115" name="Object114"/>
          <p:cNvSpPr/>
          <p:nvPr/>
        </p:nvSpPr>
        <p:spPr>
          <a:xfrm>
            <a:off x="14592300" y="1657350"/>
            <a:ext cx="2362200" cy="381000"/>
          </a:xfrm>
          <a:prstGeom prst="rect">
            <a:avLst/>
          </a:prstGeom>
          <a:noFill/>
          <a:ln/>
        </p:spPr>
        <p:txBody>
          <a:bodyPr wrap="square" lIns="0" tIns="0" rIns="0" bIns="0" rtlCol="0" anchor="ctr" anchorCtr="0">
            <a:normAutofit/>
          </a:bodyPr>
          <a:lstStyle/>
          <a:p>
            <a:pPr algn="ctr">
              <a:lnSpc>
                <a:spcPts val="3000"/>
              </a:lnSpc>
            </a:pPr>
            <a:endParaRPr lang="en-US" sz="1500" dirty="0"/>
          </a:p>
        </p:txBody>
      </p:sp>
      <p:sp>
        <p:nvSpPr>
          <p:cNvPr id="11" name="テキスト プレースホルダー 10">
            <a:extLst>
              <a:ext uri="{FF2B5EF4-FFF2-40B4-BE49-F238E27FC236}">
                <a16:creationId xmlns:a16="http://schemas.microsoft.com/office/drawing/2014/main" id="{CDD56A3D-E727-DDFC-F640-E2BF0CD352A4}"/>
              </a:ext>
            </a:extLst>
          </p:cNvPr>
          <p:cNvSpPr>
            <a:spLocks noGrp="1"/>
          </p:cNvSpPr>
          <p:nvPr>
            <p:ph type="body" sz="quarter" idx="10"/>
          </p:nvPr>
        </p:nvSpPr>
        <p:spPr>
          <a:xfrm>
            <a:off x="674805" y="129266"/>
            <a:ext cx="7278570" cy="639762"/>
          </a:xfrm>
        </p:spPr>
        <p:txBody>
          <a:bodyPr>
            <a:noAutofit/>
          </a:bodyPr>
          <a:lstStyle/>
          <a:p>
            <a:r>
              <a:rPr lang="ja-JP" altLang="en-US"/>
              <a:t>制作メニュー </a:t>
            </a:r>
            <a:r>
              <a:rPr lang="es-ES" altLang="ja-JP" dirty="0"/>
              <a:t>Tokyo Prime Voice</a:t>
            </a:r>
            <a:endParaRPr lang="ja-JP" altLang="en-US"/>
          </a:p>
        </p:txBody>
      </p:sp>
      <p:sp>
        <p:nvSpPr>
          <p:cNvPr id="44" name="テキスト プレースホルダー 43">
            <a:extLst>
              <a:ext uri="{FF2B5EF4-FFF2-40B4-BE49-F238E27FC236}">
                <a16:creationId xmlns:a16="http://schemas.microsoft.com/office/drawing/2014/main" id="{4D36D797-CC8D-F26F-6679-DDFBA245DBF7}"/>
              </a:ext>
            </a:extLst>
          </p:cNvPr>
          <p:cNvSpPr>
            <a:spLocks noGrp="1"/>
          </p:cNvSpPr>
          <p:nvPr>
            <p:ph type="body" sz="quarter" idx="11"/>
          </p:nvPr>
        </p:nvSpPr>
        <p:spPr>
          <a:xfrm>
            <a:off x="7943849" y="127194"/>
            <a:ext cx="9948495" cy="639762"/>
          </a:xfrm>
        </p:spPr>
        <p:txBody>
          <a:bodyPr/>
          <a:lstStyle/>
          <a:p>
            <a:r>
              <a:rPr lang="ja-JP" altLang="en-US"/>
              <a:t>素晴らしい商品やサービス、作品を手掛けている方々のインタビューをお届けする自社番組です。</a:t>
            </a:r>
          </a:p>
        </p:txBody>
      </p:sp>
      <p:sp>
        <p:nvSpPr>
          <p:cNvPr id="117" name="Object73">
            <a:extLst>
              <a:ext uri="{FF2B5EF4-FFF2-40B4-BE49-F238E27FC236}">
                <a16:creationId xmlns:a16="http://schemas.microsoft.com/office/drawing/2014/main" id="{414FE3DE-F04E-566E-8B18-32FFBDCD8B00}"/>
              </a:ext>
            </a:extLst>
          </p:cNvPr>
          <p:cNvSpPr/>
          <p:nvPr/>
        </p:nvSpPr>
        <p:spPr>
          <a:xfrm>
            <a:off x="1012087" y="6864710"/>
            <a:ext cx="4016479"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altLang="ja-JP" sz="1050" dirty="0">
              <a:solidFill>
                <a:srgbClr val="02022E"/>
              </a:solidFill>
            </a:endParaRPr>
          </a:p>
        </p:txBody>
      </p:sp>
      <p:sp>
        <p:nvSpPr>
          <p:cNvPr id="126" name="Object73">
            <a:extLst>
              <a:ext uri="{FF2B5EF4-FFF2-40B4-BE49-F238E27FC236}">
                <a16:creationId xmlns:a16="http://schemas.microsoft.com/office/drawing/2014/main" id="{967E8BA6-CFF1-23D4-E0D5-92EB3E217528}"/>
              </a:ext>
            </a:extLst>
          </p:cNvPr>
          <p:cNvSpPr/>
          <p:nvPr/>
        </p:nvSpPr>
        <p:spPr>
          <a:xfrm>
            <a:off x="5930118" y="6865186"/>
            <a:ext cx="4434529"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altLang="ja-JP" sz="1050" dirty="0">
              <a:solidFill>
                <a:srgbClr val="02022E"/>
              </a:solidFill>
            </a:endParaRPr>
          </a:p>
        </p:txBody>
      </p:sp>
      <p:graphicFrame>
        <p:nvGraphicFramePr>
          <p:cNvPr id="2" name="表 32">
            <a:extLst>
              <a:ext uri="{FF2B5EF4-FFF2-40B4-BE49-F238E27FC236}">
                <a16:creationId xmlns:a16="http://schemas.microsoft.com/office/drawing/2014/main" id="{4C3D0012-E79B-C98D-C894-A38E10451727}"/>
              </a:ext>
            </a:extLst>
          </p:cNvPr>
          <p:cNvGraphicFramePr>
            <a:graphicFrameLocks noGrp="1"/>
          </p:cNvGraphicFramePr>
          <p:nvPr>
            <p:extLst>
              <p:ext uri="{D42A27DB-BD31-4B8C-83A1-F6EECF244321}">
                <p14:modId xmlns:p14="http://schemas.microsoft.com/office/powerpoint/2010/main" val="4098800951"/>
              </p:ext>
            </p:extLst>
          </p:nvPr>
        </p:nvGraphicFramePr>
        <p:xfrm>
          <a:off x="333243" y="1671799"/>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250万円（グロス税別）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14" name="Object 18" descr="preencoded.png">
            <a:extLst>
              <a:ext uri="{FF2B5EF4-FFF2-40B4-BE49-F238E27FC236}">
                <a16:creationId xmlns:a16="http://schemas.microsoft.com/office/drawing/2014/main" id="{0CD5D7E6-7B83-E5B9-C968-B77D9C2C3C64}"/>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10351495" y="6911624"/>
            <a:ext cx="13152" cy="684000"/>
          </a:xfrm>
          <a:prstGeom prst="rect">
            <a:avLst/>
          </a:prstGeom>
        </p:spPr>
      </p:pic>
      <p:sp>
        <p:nvSpPr>
          <p:cNvPr id="116" name="Object77">
            <a:extLst>
              <a:ext uri="{FF2B5EF4-FFF2-40B4-BE49-F238E27FC236}">
                <a16:creationId xmlns:a16="http://schemas.microsoft.com/office/drawing/2014/main" id="{9674FC34-6BA4-CE90-7499-C3DE6FDB7528}"/>
              </a:ext>
            </a:extLst>
          </p:cNvPr>
          <p:cNvSpPr/>
          <p:nvPr/>
        </p:nvSpPr>
        <p:spPr>
          <a:xfrm>
            <a:off x="10522565"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Tree>
    <p:extLst>
      <p:ext uri="{BB962C8B-B14F-4D97-AF65-F5344CB8AC3E}">
        <p14:creationId xmlns:p14="http://schemas.microsoft.com/office/powerpoint/2010/main" val="105117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3076575"/>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3086100"/>
            <a:ext cx="5076825" cy="571500"/>
          </a:xfrm>
          <a:prstGeom prst="rect">
            <a:avLst/>
          </a:prstGeom>
        </p:spPr>
      </p:pic>
      <p:pic>
        <p:nvPicPr>
          <p:cNvPr id="16" name="Object 15" descr="preencoded.png"/>
          <p:cNvPicPr>
            <a:picLocks noChangeAspect="1"/>
          </p:cNvPicPr>
          <p:nvPr/>
        </p:nvPicPr>
        <p:blipFill>
          <a:blip r:embed="rId7"/>
          <a:srcRect/>
          <a:stretch/>
        </p:blipFill>
        <p:spPr>
          <a:xfrm>
            <a:off x="304800" y="1123950"/>
            <a:ext cx="4886325" cy="323850"/>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202025" y="2381250"/>
            <a:ext cx="2085975" cy="1247775"/>
          </a:xfrm>
          <a:prstGeom prst="rect">
            <a:avLst/>
          </a:prstGeom>
        </p:spPr>
      </p:pic>
      <p:pic>
        <p:nvPicPr>
          <p:cNvPr id="18" name="Object 17"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3600450"/>
            <a:ext cx="2085975" cy="1247775"/>
          </a:xfrm>
          <a:prstGeom prst="rect">
            <a:avLst/>
          </a:prstGeom>
        </p:spPr>
      </p:pic>
      <p:pic>
        <p:nvPicPr>
          <p:cNvPr id="19" name="Object 18"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4819650"/>
            <a:ext cx="2085975" cy="1247775"/>
          </a:xfrm>
          <a:prstGeom prst="rect">
            <a:avLst/>
          </a:prstGeom>
        </p:spPr>
      </p:pic>
      <p:pic>
        <p:nvPicPr>
          <p:cNvPr id="20" name="Object 19"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6038850"/>
            <a:ext cx="2085975" cy="1247775"/>
          </a:xfrm>
          <a:prstGeom prst="rect">
            <a:avLst/>
          </a:prstGeom>
        </p:spPr>
      </p:pic>
      <p:pic>
        <p:nvPicPr>
          <p:cNvPr id="21" name="Object 20"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7258050"/>
            <a:ext cx="2085975" cy="1247775"/>
          </a:xfrm>
          <a:prstGeom prst="rect">
            <a:avLst/>
          </a:prstGeom>
        </p:spPr>
      </p:pic>
      <p:pic>
        <p:nvPicPr>
          <p:cNvPr id="22" name="Object 21" descr="preencoded.png"/>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6202025" y="8477250"/>
            <a:ext cx="2085975" cy="1257300"/>
          </a:xfrm>
          <a:prstGeom prst="rect">
            <a:avLst/>
          </a:prstGeom>
        </p:spPr>
      </p:pic>
      <p:pic>
        <p:nvPicPr>
          <p:cNvPr id="23" name="Object 22"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3262527" y="8477250"/>
            <a:ext cx="2952750" cy="1257300"/>
          </a:xfrm>
          <a:prstGeom prst="rect">
            <a:avLst/>
          </a:prstGeom>
        </p:spPr>
      </p:pic>
      <p:pic>
        <p:nvPicPr>
          <p:cNvPr id="24" name="Object 23" descr="preencoded.png"/>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3262527" y="7258050"/>
            <a:ext cx="2953103" cy="1571625"/>
          </a:xfrm>
          <a:prstGeom prst="rect">
            <a:avLst/>
          </a:prstGeom>
        </p:spPr>
      </p:pic>
      <p:pic>
        <p:nvPicPr>
          <p:cNvPr id="25" name="Object 24"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62527" y="6038850"/>
            <a:ext cx="2953103" cy="1562100"/>
          </a:xfrm>
          <a:prstGeom prst="rect">
            <a:avLst/>
          </a:prstGeom>
        </p:spPr>
      </p:pic>
      <p:pic>
        <p:nvPicPr>
          <p:cNvPr id="26" name="Object 25"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62527" y="4819650"/>
            <a:ext cx="2953103" cy="1562100"/>
          </a:xfrm>
          <a:prstGeom prst="rect">
            <a:avLst/>
          </a:prstGeom>
        </p:spPr>
      </p:pic>
      <p:pic>
        <p:nvPicPr>
          <p:cNvPr id="27" name="Object 26"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2527" y="3600450"/>
            <a:ext cx="2953103" cy="1571625"/>
          </a:xfrm>
          <a:prstGeom prst="rect">
            <a:avLst/>
          </a:prstGeom>
        </p:spPr>
      </p:pic>
      <p:pic>
        <p:nvPicPr>
          <p:cNvPr id="28" name="Object 27"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49275" y="2381250"/>
            <a:ext cx="2953103" cy="1571625"/>
          </a:xfrm>
          <a:prstGeom prst="rect">
            <a:avLst/>
          </a:prstGeom>
        </p:spPr>
      </p:pic>
      <p:pic>
        <p:nvPicPr>
          <p:cNvPr id="29" name="Object 28" descr="preencoded.png"/>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13249275" y="876300"/>
            <a:ext cx="5038725" cy="1504950"/>
          </a:xfrm>
          <a:prstGeom prst="rect">
            <a:avLst/>
          </a:prstGeom>
        </p:spPr>
      </p:pic>
      <p:sp>
        <p:nvSpPr>
          <p:cNvPr id="48" name="Object47"/>
          <p:cNvSpPr/>
          <p:nvPr/>
        </p:nvSpPr>
        <p:spPr>
          <a:xfrm>
            <a:off x="7854950" y="3895725"/>
            <a:ext cx="5006048" cy="3864256"/>
          </a:xfrm>
          <a:prstGeom prst="rect">
            <a:avLst/>
          </a:prstGeom>
          <a:noFill/>
          <a:ln/>
        </p:spPr>
        <p:txBody>
          <a:bodyPr wrap="square" lIns="0" tIns="0" rIns="0" bIns="0" rtlCol="0" anchor="t">
            <a:noAutofit/>
          </a:bodyPr>
          <a:lstStyle/>
          <a:p>
            <a:pPr marL="171450" indent="-171450" algn="l">
              <a:lnSpc>
                <a:spcPts val="1785"/>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サスティナビリティ日本フォーラム代表理事である後藤敏彦氏の監修が入ります</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二次利用のための120秒素材無償付帯(半永久)</a:t>
            </a:r>
            <a:endParaRPr lang="en-US" altLang="ja-JP" sz="1050" dirty="0">
              <a:solidFill>
                <a:srgbClr val="02022E"/>
              </a:solidFill>
            </a:endParaRPr>
          </a:p>
        </p:txBody>
      </p:sp>
      <p:sp>
        <p:nvSpPr>
          <p:cNvPr id="74" name="Object73"/>
          <p:cNvSpPr/>
          <p:nvPr/>
        </p:nvSpPr>
        <p:spPr>
          <a:xfrm>
            <a:off x="10039350" y="3276600"/>
            <a:ext cx="609600" cy="190500"/>
          </a:xfrm>
          <a:prstGeom prst="rect">
            <a:avLst/>
          </a:prstGeom>
          <a:noFill/>
          <a:ln/>
        </p:spPr>
        <p:txBody>
          <a:bodyPr wrap="square" lIns="0" tIns="0" rIns="0" bIns="0" rtlCol="0" anchor="t">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75" name="Object74"/>
          <p:cNvSpPr/>
          <p:nvPr/>
        </p:nvSpPr>
        <p:spPr>
          <a:xfrm>
            <a:off x="304800" y="1752600"/>
            <a:ext cx="12592050" cy="1028700"/>
          </a:xfrm>
          <a:prstGeom prst="rect">
            <a:avLst/>
          </a:prstGeom>
          <a:noFill/>
          <a:ln/>
        </p:spPr>
        <p:txBody>
          <a:bodyPr wrap="square" lIns="0" tIns="0" rIns="0" bIns="0" rtlCol="0" anchor="ctr"/>
          <a:lstStyle/>
          <a:p>
            <a:pPr algn="l">
              <a:lnSpc>
                <a:spcPts val="2700"/>
              </a:lnSpc>
            </a:pPr>
            <a:r>
              <a:rPr lang="en-US" sz="1500" b="0" i="0" kern="0" spc="150" dirty="0">
                <a:solidFill>
                  <a:srgbClr val="2F3B6C"/>
                </a:solidFill>
                <a:latin typeface="Noto Serif JP Medium" pitchFamily="34" charset="0"/>
                <a:ea typeface="Noto Serif JP Medium" pitchFamily="34" charset="-122"/>
                <a:cs typeface="Noto Serif JP Medium" pitchFamily="34" charset="-120"/>
              </a:rPr>
              <a:t>特定非営利活動法人 サステナビリティ日本フォーラム 代表理事 後藤敏彦氏の監修付きの企業のESG活動に特化した動画制作プランです。ご発注は2週間から承っており、Tokyo Prime内で放映する30秒動画に加え、二次利用を目的とした120秒版の動画も付帯いたします。尚、120秒動画のご利用は無期限となります。</a:t>
            </a:r>
            <a:endParaRPr lang="en-US" sz="1500" dirty="0"/>
          </a:p>
        </p:txBody>
      </p:sp>
      <p:sp>
        <p:nvSpPr>
          <p:cNvPr id="89" name="Object89">
            <a:extLst>
              <a:ext uri="{FF2B5EF4-FFF2-40B4-BE49-F238E27FC236}">
                <a16:creationId xmlns:a16="http://schemas.microsoft.com/office/drawing/2014/main" id="{C42E798E-9B07-6A2E-0A32-97B9659D52B2}"/>
              </a:ext>
            </a:extLst>
          </p:cNvPr>
          <p:cNvSpPr/>
          <p:nvPr/>
        </p:nvSpPr>
        <p:spPr>
          <a:xfrm>
            <a:off x="295275" y="7759981"/>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0" name="Object64">
            <a:extLst>
              <a:ext uri="{FF2B5EF4-FFF2-40B4-BE49-F238E27FC236}">
                <a16:creationId xmlns:a16="http://schemas.microsoft.com/office/drawing/2014/main" id="{302746A7-124B-9D68-23DC-691AEFD59C55}"/>
              </a:ext>
            </a:extLst>
          </p:cNvPr>
          <p:cNvSpPr/>
          <p:nvPr/>
        </p:nvSpPr>
        <p:spPr>
          <a:xfrm>
            <a:off x="358775" y="8256417"/>
            <a:ext cx="6016626" cy="573258"/>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rPr>
              <a:t>Tokyo Prime</a:t>
            </a:r>
            <a:r>
              <a:rPr lang="ja-JP" altLang="en-US" sz="900" kern="0" spc="90">
                <a:solidFill>
                  <a:srgbClr val="34363D"/>
                </a:solidFill>
                <a:latin typeface="Noto Sans JP Light" pitchFamily="34" charset="0"/>
                <a:ea typeface="Noto Sans JP Light" pitchFamily="34" charset="-122"/>
              </a:rPr>
              <a:t>で放映する動画の使用期間は、最初の掲載から</a:t>
            </a:r>
            <a:r>
              <a:rPr lang="en-US" altLang="ja-JP" sz="900" kern="0" spc="90" dirty="0">
                <a:solidFill>
                  <a:srgbClr val="34363D"/>
                </a:solidFill>
                <a:latin typeface="Noto Sans JP Light" pitchFamily="34" charset="0"/>
                <a:ea typeface="Noto Sans JP Light" pitchFamily="34" charset="-122"/>
              </a:rPr>
              <a:t>6</a:t>
            </a:r>
            <a:r>
              <a:rPr lang="ja-JP" altLang="en-US" sz="900" kern="0" spc="90">
                <a:solidFill>
                  <a:srgbClr val="34363D"/>
                </a:solidFill>
                <a:latin typeface="Noto Sans JP Light" pitchFamily="34" charset="0"/>
                <a:ea typeface="Noto Sans JP Light" pitchFamily="34" charset="-122"/>
              </a:rPr>
              <a:t>ヶ月間となります</a:t>
            </a:r>
            <a:endParaRPr lang="en-US" altLang="ja-JP" sz="900" dirty="0"/>
          </a:p>
        </p:txBody>
      </p:sp>
      <p:sp>
        <p:nvSpPr>
          <p:cNvPr id="10" name="テキスト プレースホルダー 9">
            <a:extLst>
              <a:ext uri="{FF2B5EF4-FFF2-40B4-BE49-F238E27FC236}">
                <a16:creationId xmlns:a16="http://schemas.microsoft.com/office/drawing/2014/main" id="{F719EF31-6F39-13DF-F626-8C082D707D41}"/>
              </a:ext>
            </a:extLst>
          </p:cNvPr>
          <p:cNvSpPr>
            <a:spLocks noGrp="1"/>
          </p:cNvSpPr>
          <p:nvPr>
            <p:ph type="body" sz="quarter" idx="10"/>
          </p:nvPr>
        </p:nvSpPr>
        <p:spPr>
          <a:xfrm>
            <a:off x="674803" y="129266"/>
            <a:ext cx="9126421" cy="639762"/>
          </a:xfrm>
        </p:spPr>
        <p:txBody>
          <a:bodyPr/>
          <a:lstStyle/>
          <a:p>
            <a:r>
              <a:rPr lang="ja-JP" altLang="en-US"/>
              <a:t>制作メニュー </a:t>
            </a:r>
            <a:r>
              <a:rPr lang="es-ES" altLang="ja-JP" dirty="0"/>
              <a:t>Tokyo Prime Voice</a:t>
            </a:r>
            <a:r>
              <a:rPr lang="en-US" altLang="ja-JP" dirty="0"/>
              <a:t> + ESG</a:t>
            </a:r>
            <a:endParaRPr lang="ja-JP" altLang="en-US"/>
          </a:p>
        </p:txBody>
      </p:sp>
      <p:sp>
        <p:nvSpPr>
          <p:cNvPr id="118" name="Object78">
            <a:extLst>
              <a:ext uri="{FF2B5EF4-FFF2-40B4-BE49-F238E27FC236}">
                <a16:creationId xmlns:a16="http://schemas.microsoft.com/office/drawing/2014/main" id="{ADADEF10-F960-C40E-B4BC-75144E237B53}"/>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19" name="Object79">
            <a:extLst>
              <a:ext uri="{FF2B5EF4-FFF2-40B4-BE49-F238E27FC236}">
                <a16:creationId xmlns:a16="http://schemas.microsoft.com/office/drawing/2014/main" id="{36504CFF-51C0-2746-2D85-C4A35011D974}"/>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p>
        </p:txBody>
      </p:sp>
      <p:sp>
        <p:nvSpPr>
          <p:cNvPr id="120" name="Object80">
            <a:extLst>
              <a:ext uri="{FF2B5EF4-FFF2-40B4-BE49-F238E27FC236}">
                <a16:creationId xmlns:a16="http://schemas.microsoft.com/office/drawing/2014/main" id="{19F35EE1-CECC-6062-1715-025CCA47A02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p>
        </p:txBody>
      </p:sp>
      <p:sp>
        <p:nvSpPr>
          <p:cNvPr id="121" name="Object81">
            <a:extLst>
              <a:ext uri="{FF2B5EF4-FFF2-40B4-BE49-F238E27FC236}">
                <a16:creationId xmlns:a16="http://schemas.microsoft.com/office/drawing/2014/main" id="{F26291F9-2EBD-EF51-132F-B2259DDF787E}"/>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p>
        </p:txBody>
      </p:sp>
      <p:sp>
        <p:nvSpPr>
          <p:cNvPr id="122" name="Object82">
            <a:extLst>
              <a:ext uri="{FF2B5EF4-FFF2-40B4-BE49-F238E27FC236}">
                <a16:creationId xmlns:a16="http://schemas.microsoft.com/office/drawing/2014/main" id="{948B7344-882B-780B-A54A-9DBD997DB8FB}"/>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p>
        </p:txBody>
      </p:sp>
      <p:sp>
        <p:nvSpPr>
          <p:cNvPr id="123" name="Object83">
            <a:extLst>
              <a:ext uri="{FF2B5EF4-FFF2-40B4-BE49-F238E27FC236}">
                <a16:creationId xmlns:a16="http://schemas.microsoft.com/office/drawing/2014/main" id="{1D1E9766-E4C0-05FB-C26D-7FD433FF7736}"/>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24" name="Object84">
            <a:extLst>
              <a:ext uri="{FF2B5EF4-FFF2-40B4-BE49-F238E27FC236}">
                <a16:creationId xmlns:a16="http://schemas.microsoft.com/office/drawing/2014/main" id="{8199A02C-4F57-D734-0C23-18D1B4F15A9C}"/>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25" name="Object85">
            <a:extLst>
              <a:ext uri="{FF2B5EF4-FFF2-40B4-BE49-F238E27FC236}">
                <a16:creationId xmlns:a16="http://schemas.microsoft.com/office/drawing/2014/main" id="{BF520D04-1D57-461E-A2A0-B32E516FAE5D}"/>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26" name="Object86">
            <a:extLst>
              <a:ext uri="{FF2B5EF4-FFF2-40B4-BE49-F238E27FC236}">
                <a16:creationId xmlns:a16="http://schemas.microsoft.com/office/drawing/2014/main" id="{F47732D4-F25C-B021-84C4-A3B42CBFF731}"/>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27" name="Object87">
            <a:extLst>
              <a:ext uri="{FF2B5EF4-FFF2-40B4-BE49-F238E27FC236}">
                <a16:creationId xmlns:a16="http://schemas.microsoft.com/office/drawing/2014/main" id="{07A686CA-B45E-34B7-5B1A-80D7C973AFC6}"/>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28" name="Object88">
            <a:extLst>
              <a:ext uri="{FF2B5EF4-FFF2-40B4-BE49-F238E27FC236}">
                <a16:creationId xmlns:a16="http://schemas.microsoft.com/office/drawing/2014/main" id="{328E42BC-1574-3F70-9F82-1D8F03E11941}"/>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p>
        </p:txBody>
      </p:sp>
      <p:sp>
        <p:nvSpPr>
          <p:cNvPr id="129" name="Object90">
            <a:extLst>
              <a:ext uri="{FF2B5EF4-FFF2-40B4-BE49-F238E27FC236}">
                <a16:creationId xmlns:a16="http://schemas.microsoft.com/office/drawing/2014/main" id="{DF7A1950-8728-FDA8-3BE1-8000D439EC0E}"/>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graphicFrame>
        <p:nvGraphicFramePr>
          <p:cNvPr id="83" name="表 32">
            <a:extLst>
              <a:ext uri="{FF2B5EF4-FFF2-40B4-BE49-F238E27FC236}">
                <a16:creationId xmlns:a16="http://schemas.microsoft.com/office/drawing/2014/main" id="{72C50798-694E-006C-41F7-5B2F1EB94306}"/>
              </a:ext>
            </a:extLst>
          </p:cNvPr>
          <p:cNvGraphicFramePr>
            <a:graphicFrameLocks noGrp="1"/>
          </p:cNvGraphicFramePr>
          <p:nvPr>
            <p:extLst>
              <p:ext uri="{D42A27DB-BD31-4B8C-83A1-F6EECF244321}">
                <p14:modId xmlns:p14="http://schemas.microsoft.com/office/powerpoint/2010/main" val="1359117296"/>
              </p:ext>
            </p:extLst>
          </p:nvPr>
        </p:nvGraphicFramePr>
        <p:xfrm>
          <a:off x="333243" y="3134832"/>
          <a:ext cx="6906774" cy="3586878"/>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30秒：1本（放映向け）</a:t>
                      </a:r>
                    </a:p>
                    <a:p>
                      <a:pPr algn="l">
                        <a:lnSpc>
                          <a:spcPts val="2100"/>
                        </a:lnSpc>
                      </a:pPr>
                      <a:r>
                        <a:rPr lang="en-US" altLang="ja-JP" sz="1200" kern="0" spc="105" dirty="0">
                          <a:solidFill>
                            <a:srgbClr val="02022E"/>
                          </a:solidFill>
                          <a:latin typeface="Noto Serif JP Regular" pitchFamily="34" charset="0"/>
                          <a:ea typeface="Noto Serif JP Regular" pitchFamily="34" charset="-122"/>
                          <a:cs typeface="Noto Serif JP Regular" pitchFamily="34" charset="-120"/>
                        </a:rPr>
                        <a:t>120秒：1本（二次利用向け）</a:t>
                      </a:r>
                      <a:endParaRPr lang="en-US" altLang="ja-JP" sz="11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kern="0" spc="105" dirty="0">
                          <a:solidFill>
                            <a:srgbClr val="02022E"/>
                          </a:solidFill>
                          <a:latin typeface="Noto Serif JP Regular" pitchFamily="34" charset="0"/>
                          <a:ea typeface="Noto Serif JP Regular" pitchFamily="34" charset="-122"/>
                          <a:cs typeface="Noto Serif JP Regular" pitchFamily="34" charset="-120"/>
                        </a:rPr>
                        <a:t>470</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万円（グロス税別）</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Tree>
    <p:extLst>
      <p:ext uri="{BB962C8B-B14F-4D97-AF65-F5344CB8AC3E}">
        <p14:creationId xmlns:p14="http://schemas.microsoft.com/office/powerpoint/2010/main" val="2208644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04800" y="6284498"/>
            <a:ext cx="12715875" cy="400050"/>
          </a:xfrm>
          <a:prstGeom prst="rect">
            <a:avLst/>
          </a:prstGeom>
        </p:spPr>
      </p:pic>
      <p:pic>
        <p:nvPicPr>
          <p:cNvPr id="20" name="Object 19" descr="preencoded.png"/>
          <p:cNvPicPr>
            <a:picLocks noChangeAspect="1"/>
          </p:cNvPicPr>
          <p:nvPr/>
        </p:nvPicPr>
        <p:blipFill>
          <a:blip r:embed="rId9"/>
          <a:srcRect/>
          <a:stretch/>
        </p:blipFill>
        <p:spPr>
          <a:xfrm>
            <a:off x="333375" y="1028700"/>
            <a:ext cx="2171700" cy="552450"/>
          </a:xfrm>
          <a:prstGeom prst="rect">
            <a:avLst/>
          </a:prstGeom>
        </p:spPr>
      </p:pic>
      <p:pic>
        <p:nvPicPr>
          <p:cNvPr id="21" name="Object 20"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2381250"/>
            <a:ext cx="2085975" cy="1247775"/>
          </a:xfrm>
          <a:prstGeom prst="rect">
            <a:avLst/>
          </a:prstGeom>
        </p:spPr>
      </p:pic>
      <p:pic>
        <p:nvPicPr>
          <p:cNvPr id="22" name="Object 2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3600450"/>
            <a:ext cx="2085975" cy="1247775"/>
          </a:xfrm>
          <a:prstGeom prst="rect">
            <a:avLst/>
          </a:prstGeom>
        </p:spPr>
      </p:pic>
      <p:pic>
        <p:nvPicPr>
          <p:cNvPr id="23" name="Object 22"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4819650"/>
            <a:ext cx="2085975" cy="1247775"/>
          </a:xfrm>
          <a:prstGeom prst="rect">
            <a:avLst/>
          </a:prstGeom>
        </p:spPr>
      </p:pic>
      <p:pic>
        <p:nvPicPr>
          <p:cNvPr id="24" name="Object 23"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6038850"/>
            <a:ext cx="2085975" cy="1247775"/>
          </a:xfrm>
          <a:prstGeom prst="rect">
            <a:avLst/>
          </a:prstGeom>
        </p:spPr>
      </p:pic>
      <p:pic>
        <p:nvPicPr>
          <p:cNvPr id="25" name="Object 24"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7258050"/>
            <a:ext cx="2085975" cy="1247775"/>
          </a:xfrm>
          <a:prstGeom prst="rect">
            <a:avLst/>
          </a:prstGeom>
        </p:spPr>
      </p:pic>
      <p:pic>
        <p:nvPicPr>
          <p:cNvPr id="26" name="Object 25" descr="preencoded.png"/>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6202025" y="8477251"/>
            <a:ext cx="2085975" cy="1257300"/>
          </a:xfrm>
          <a:prstGeom prst="rect">
            <a:avLst/>
          </a:prstGeom>
        </p:spPr>
      </p:pic>
      <p:pic>
        <p:nvPicPr>
          <p:cNvPr id="27" name="Object 26"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3269823" y="8477250"/>
            <a:ext cx="2952750" cy="1257300"/>
          </a:xfrm>
          <a:prstGeom prst="rect">
            <a:avLst/>
          </a:prstGeom>
        </p:spPr>
      </p:pic>
      <p:pic>
        <p:nvPicPr>
          <p:cNvPr id="28" name="Object 27"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59549" y="7258050"/>
            <a:ext cx="2953103" cy="1571625"/>
          </a:xfrm>
          <a:prstGeom prst="rect">
            <a:avLst/>
          </a:prstGeom>
        </p:spPr>
      </p:pic>
      <p:pic>
        <p:nvPicPr>
          <p:cNvPr id="29" name="Object 28"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59549" y="6038850"/>
            <a:ext cx="2953103" cy="1562100"/>
          </a:xfrm>
          <a:prstGeom prst="rect">
            <a:avLst/>
          </a:prstGeom>
        </p:spPr>
      </p:pic>
      <p:pic>
        <p:nvPicPr>
          <p:cNvPr id="30" name="Object 29"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549" y="4819650"/>
            <a:ext cx="2953103" cy="1562100"/>
          </a:xfrm>
          <a:prstGeom prst="rect">
            <a:avLst/>
          </a:prstGeom>
        </p:spPr>
      </p:pic>
      <p:pic>
        <p:nvPicPr>
          <p:cNvPr id="31" name="Object 30"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549" y="3600450"/>
            <a:ext cx="2953103" cy="1571625"/>
          </a:xfrm>
          <a:prstGeom prst="rect">
            <a:avLst/>
          </a:prstGeom>
        </p:spPr>
      </p:pic>
      <p:pic>
        <p:nvPicPr>
          <p:cNvPr id="32" name="Object 31"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49275" y="2381250"/>
            <a:ext cx="2953103" cy="1571625"/>
          </a:xfrm>
          <a:prstGeom prst="rect">
            <a:avLst/>
          </a:prstGeom>
        </p:spPr>
      </p:pic>
      <p:pic>
        <p:nvPicPr>
          <p:cNvPr id="33" name="Object 32"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13249275" y="876300"/>
            <a:ext cx="5038725" cy="1504950"/>
          </a:xfrm>
          <a:prstGeom prst="rect">
            <a:avLst/>
          </a:prstGeom>
        </p:spPr>
      </p:pic>
      <p:sp>
        <p:nvSpPr>
          <p:cNvPr id="55" name="Object54"/>
          <p:cNvSpPr/>
          <p:nvPr/>
        </p:nvSpPr>
        <p:spPr>
          <a:xfrm>
            <a:off x="304800" y="8120852"/>
            <a:ext cx="4466852" cy="1613698"/>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冠なし動画の場合、タイトル部分をクライアント様ロゴに置き換える編集を行います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p>
          <a:p>
            <a:pPr marL="171450" indent="-171450">
              <a:lnSpc>
                <a:spcPts val="153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p:txBody>
      </p:sp>
      <p:sp>
        <p:nvSpPr>
          <p:cNvPr id="63" name="Object62"/>
          <p:cNvSpPr/>
          <p:nvPr/>
        </p:nvSpPr>
        <p:spPr>
          <a:xfrm>
            <a:off x="4959350" y="8106877"/>
            <a:ext cx="8021175" cy="1522326"/>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solidFill>
                <a:srgbClr val="34363D"/>
              </a:solidFill>
            </a:endParaRPr>
          </a:p>
        </p:txBody>
      </p:sp>
      <p:sp>
        <p:nvSpPr>
          <p:cNvPr id="72" name="Object71"/>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73" name="Object72"/>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81" name="Object80"/>
          <p:cNvSpPr/>
          <p:nvPr/>
        </p:nvSpPr>
        <p:spPr>
          <a:xfrm>
            <a:off x="295275" y="7696780"/>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82" name="Object81"/>
          <p:cNvSpPr/>
          <p:nvPr/>
        </p:nvSpPr>
        <p:spPr>
          <a:xfrm>
            <a:off x="7816850" y="2509798"/>
            <a:ext cx="5142183" cy="3516351"/>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ct val="150000"/>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二次利用については別途ご相談</a:t>
            </a:r>
            <a:endParaRPr lang="en-US" altLang="ja-JP" sz="1050" dirty="0">
              <a:solidFill>
                <a:srgbClr val="02022E"/>
              </a:solidFill>
            </a:endParaRPr>
          </a:p>
        </p:txBody>
      </p:sp>
      <p:sp>
        <p:nvSpPr>
          <p:cNvPr id="122" name="テキスト プレースホルダー 121">
            <a:extLst>
              <a:ext uri="{FF2B5EF4-FFF2-40B4-BE49-F238E27FC236}">
                <a16:creationId xmlns:a16="http://schemas.microsoft.com/office/drawing/2014/main" id="{470639BA-BA39-08EE-7BB2-54A05FACB2D9}"/>
              </a:ext>
            </a:extLst>
          </p:cNvPr>
          <p:cNvSpPr>
            <a:spLocks noGrp="1"/>
          </p:cNvSpPr>
          <p:nvPr>
            <p:ph type="body" sz="quarter" idx="10"/>
          </p:nvPr>
        </p:nvSpPr>
        <p:spPr>
          <a:xfrm>
            <a:off x="674804" y="129266"/>
            <a:ext cx="6592771" cy="639762"/>
          </a:xfrm>
        </p:spPr>
        <p:txBody>
          <a:bodyPr>
            <a:noAutofit/>
          </a:bodyPr>
          <a:lstStyle/>
          <a:p>
            <a:r>
              <a:rPr lang="ja-JP" altLang="en-US"/>
              <a:t>制作メニュー </a:t>
            </a:r>
            <a:r>
              <a:rPr lang="es-ES" altLang="ja-JP" dirty="0"/>
              <a:t>Ride On NIKKEI</a:t>
            </a:r>
            <a:endParaRPr lang="ja-JP" altLang="en-US"/>
          </a:p>
        </p:txBody>
      </p:sp>
      <p:sp>
        <p:nvSpPr>
          <p:cNvPr id="123" name="テキスト プレースホルダー 122">
            <a:extLst>
              <a:ext uri="{FF2B5EF4-FFF2-40B4-BE49-F238E27FC236}">
                <a16:creationId xmlns:a16="http://schemas.microsoft.com/office/drawing/2014/main" id="{0F2DA8BA-B0F2-4A70-CF14-AD9E52A5B955}"/>
              </a:ext>
            </a:extLst>
          </p:cNvPr>
          <p:cNvSpPr>
            <a:spLocks noGrp="1"/>
          </p:cNvSpPr>
          <p:nvPr>
            <p:ph type="body" sz="quarter" idx="11"/>
          </p:nvPr>
        </p:nvSpPr>
        <p:spPr>
          <a:xfrm>
            <a:off x="7267574" y="127194"/>
            <a:ext cx="10650445" cy="639762"/>
          </a:xfrm>
        </p:spPr>
        <p:txBody>
          <a:bodyPr/>
          <a:lstStyle/>
          <a:p>
            <a:r>
              <a:rPr lang="ja-JP" altLang="en-US"/>
              <a:t>ビジネスパーソンのライフスタイルに知的な刺激を提供する番組です。</a:t>
            </a:r>
          </a:p>
        </p:txBody>
      </p:sp>
      <p:sp>
        <p:nvSpPr>
          <p:cNvPr id="131" name="Object78">
            <a:extLst>
              <a:ext uri="{FF2B5EF4-FFF2-40B4-BE49-F238E27FC236}">
                <a16:creationId xmlns:a16="http://schemas.microsoft.com/office/drawing/2014/main" id="{6FC00F4A-48E5-107A-0BE4-745F33FB978A}"/>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32" name="Object79">
            <a:extLst>
              <a:ext uri="{FF2B5EF4-FFF2-40B4-BE49-F238E27FC236}">
                <a16:creationId xmlns:a16="http://schemas.microsoft.com/office/drawing/2014/main" id="{8098EF6D-767C-407E-1B61-C924EC611A92}"/>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133" name="Object80">
            <a:extLst>
              <a:ext uri="{FF2B5EF4-FFF2-40B4-BE49-F238E27FC236}">
                <a16:creationId xmlns:a16="http://schemas.microsoft.com/office/drawing/2014/main" id="{A469B042-C92D-062B-7111-24AF4BB1BF59}"/>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134" name="Object81">
            <a:extLst>
              <a:ext uri="{FF2B5EF4-FFF2-40B4-BE49-F238E27FC236}">
                <a16:creationId xmlns:a16="http://schemas.microsoft.com/office/drawing/2014/main" id="{A16CA71D-5871-5693-3819-BE32965B1BA9}"/>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135" name="Object82">
            <a:extLst>
              <a:ext uri="{FF2B5EF4-FFF2-40B4-BE49-F238E27FC236}">
                <a16:creationId xmlns:a16="http://schemas.microsoft.com/office/drawing/2014/main" id="{A4751559-7F41-6E49-80B3-CED44C96D913}"/>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136" name="Object83">
            <a:extLst>
              <a:ext uri="{FF2B5EF4-FFF2-40B4-BE49-F238E27FC236}">
                <a16:creationId xmlns:a16="http://schemas.microsoft.com/office/drawing/2014/main" id="{E2BAF372-0709-4436-DBBB-65365C425D6D}"/>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37" name="Object84">
            <a:extLst>
              <a:ext uri="{FF2B5EF4-FFF2-40B4-BE49-F238E27FC236}">
                <a16:creationId xmlns:a16="http://schemas.microsoft.com/office/drawing/2014/main" id="{B6CF3DFB-4723-C85A-F512-815601056FF2}"/>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38" name="Object85">
            <a:extLst>
              <a:ext uri="{FF2B5EF4-FFF2-40B4-BE49-F238E27FC236}">
                <a16:creationId xmlns:a16="http://schemas.microsoft.com/office/drawing/2014/main" id="{BA2ABF34-2E8D-4F04-C978-9C6481E45802}"/>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39" name="Object86">
            <a:extLst>
              <a:ext uri="{FF2B5EF4-FFF2-40B4-BE49-F238E27FC236}">
                <a16:creationId xmlns:a16="http://schemas.microsoft.com/office/drawing/2014/main" id="{99C33E06-CD9A-66C2-A09A-79A3C40AFBCD}"/>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40" name="Object87">
            <a:extLst>
              <a:ext uri="{FF2B5EF4-FFF2-40B4-BE49-F238E27FC236}">
                <a16:creationId xmlns:a16="http://schemas.microsoft.com/office/drawing/2014/main" id="{A5DF7006-2076-DA3F-D72C-3D27DE1BA091}"/>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41" name="Object88">
            <a:extLst>
              <a:ext uri="{FF2B5EF4-FFF2-40B4-BE49-F238E27FC236}">
                <a16:creationId xmlns:a16="http://schemas.microsoft.com/office/drawing/2014/main" id="{336B4FF5-51D8-3E1D-DD77-7FBCE7EEFBA4}"/>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142" name="Object90">
            <a:extLst>
              <a:ext uri="{FF2B5EF4-FFF2-40B4-BE49-F238E27FC236}">
                <a16:creationId xmlns:a16="http://schemas.microsoft.com/office/drawing/2014/main" id="{073A92DB-12A7-78E9-24A8-B392738EB03F}"/>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pic>
        <p:nvPicPr>
          <p:cNvPr id="143" name="Object 16" descr="preencoded.png">
            <a:extLst>
              <a:ext uri="{FF2B5EF4-FFF2-40B4-BE49-F238E27FC236}">
                <a16:creationId xmlns:a16="http://schemas.microsoft.com/office/drawing/2014/main" id="{1334B673-F12E-765D-EB6A-FC54C07DE46E}"/>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304800" y="6902730"/>
            <a:ext cx="647700" cy="666751"/>
          </a:xfrm>
          <a:prstGeom prst="rect">
            <a:avLst/>
          </a:prstGeom>
        </p:spPr>
      </p:pic>
      <p:pic>
        <p:nvPicPr>
          <p:cNvPr id="144" name="Object 17" descr="preencoded.png">
            <a:extLst>
              <a:ext uri="{FF2B5EF4-FFF2-40B4-BE49-F238E27FC236}">
                <a16:creationId xmlns:a16="http://schemas.microsoft.com/office/drawing/2014/main" id="{100BE943-C7CF-3D2D-FFD5-5828CFA47593}"/>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6339" y="6902730"/>
            <a:ext cx="647700" cy="666751"/>
          </a:xfrm>
          <a:prstGeom prst="rect">
            <a:avLst/>
          </a:prstGeom>
        </p:spPr>
      </p:pic>
      <p:sp>
        <p:nvSpPr>
          <p:cNvPr id="147" name="Object73">
            <a:extLst>
              <a:ext uri="{FF2B5EF4-FFF2-40B4-BE49-F238E27FC236}">
                <a16:creationId xmlns:a16="http://schemas.microsoft.com/office/drawing/2014/main" id="{6D260353-C19F-46A0-475E-C88FD9FFBAC1}"/>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150" name="Object77">
            <a:extLst>
              <a:ext uri="{FF2B5EF4-FFF2-40B4-BE49-F238E27FC236}">
                <a16:creationId xmlns:a16="http://schemas.microsoft.com/office/drawing/2014/main" id="{75C9A8D7-DC3D-8884-A5C7-422494608728}"/>
              </a:ext>
            </a:extLst>
          </p:cNvPr>
          <p:cNvSpPr/>
          <p:nvPr/>
        </p:nvSpPr>
        <p:spPr>
          <a:xfrm>
            <a:off x="3481959"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graphicFrame>
        <p:nvGraphicFramePr>
          <p:cNvPr id="114" name="表 32">
            <a:extLst>
              <a:ext uri="{FF2B5EF4-FFF2-40B4-BE49-F238E27FC236}">
                <a16:creationId xmlns:a16="http://schemas.microsoft.com/office/drawing/2014/main" id="{E9441F75-64D4-6F86-9FD4-F38645B8DE29}"/>
              </a:ext>
            </a:extLst>
          </p:cNvPr>
          <p:cNvGraphicFramePr>
            <a:graphicFrameLocks noGrp="1"/>
          </p:cNvGraphicFramePr>
          <p:nvPr>
            <p:extLst>
              <p:ext uri="{D42A27DB-BD31-4B8C-83A1-F6EECF244321}">
                <p14:modId xmlns:p14="http://schemas.microsoft.com/office/powerpoint/2010/main" val="39088228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日本経済新聞社 N Brand Studio</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200万円（グロス税別）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04" name="Object 18" descr="preencoded.png">
            <a:extLst>
              <a:ext uri="{FF2B5EF4-FFF2-40B4-BE49-F238E27FC236}">
                <a16:creationId xmlns:a16="http://schemas.microsoft.com/office/drawing/2014/main" id="{CE436B73-E793-56AF-6CFC-FFB68A0CAEF2}"/>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849536" y="6911624"/>
            <a:ext cx="13152" cy="684000"/>
          </a:xfrm>
          <a:prstGeom prst="rect">
            <a:avLst/>
          </a:prstGeom>
        </p:spPr>
      </p:pic>
      <p:sp>
        <p:nvSpPr>
          <p:cNvPr id="105" name="Object77">
            <a:extLst>
              <a:ext uri="{FF2B5EF4-FFF2-40B4-BE49-F238E27FC236}">
                <a16:creationId xmlns:a16="http://schemas.microsoft.com/office/drawing/2014/main" id="{F3CF9C52-3BCD-8115-1CFF-F456C1B9D9DD}"/>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2" name="Object73">
            <a:extLst>
              <a:ext uri="{FF2B5EF4-FFF2-40B4-BE49-F238E27FC236}">
                <a16:creationId xmlns:a16="http://schemas.microsoft.com/office/drawing/2014/main" id="{95F7E1A5-4497-6830-C382-1DB9C224CB85}"/>
              </a:ext>
            </a:extLst>
          </p:cNvPr>
          <p:cNvSpPr/>
          <p:nvPr/>
        </p:nvSpPr>
        <p:spPr>
          <a:xfrm>
            <a:off x="1024030" y="6827234"/>
            <a:ext cx="2252872"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費用：150,000円(30秒)</a:t>
            </a:r>
            <a:endParaRPr lang="en-US" altLang="ja-JP" sz="1050" dirty="0">
              <a:solidFill>
                <a:srgbClr val="02022E"/>
              </a:solidFill>
            </a:endParaRPr>
          </a:p>
        </p:txBody>
      </p:sp>
      <p:sp>
        <p:nvSpPr>
          <p:cNvPr id="3" name="Object73">
            <a:extLst>
              <a:ext uri="{FF2B5EF4-FFF2-40B4-BE49-F238E27FC236}">
                <a16:creationId xmlns:a16="http://schemas.microsoft.com/office/drawing/2014/main" id="{FB602A1A-F567-8803-ABEA-81C5ED9ADD75}"/>
              </a:ext>
            </a:extLst>
          </p:cNvPr>
          <p:cNvSpPr/>
          <p:nvPr/>
        </p:nvSpPr>
        <p:spPr>
          <a:xfrm>
            <a:off x="4153384" y="6847446"/>
            <a:ext cx="2360048"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費用：250,000円(30秒)</a:t>
            </a:r>
            <a:endParaRPr lang="en-US" altLang="ja-JP" sz="1050" dirty="0">
              <a:solidFill>
                <a:srgbClr val="02022E"/>
              </a:solidFill>
            </a:endParaRPr>
          </a:p>
        </p:txBody>
      </p:sp>
    </p:spTree>
    <p:extLst>
      <p:ext uri="{BB962C8B-B14F-4D97-AF65-F5344CB8AC3E}">
        <p14:creationId xmlns:p14="http://schemas.microsoft.com/office/powerpoint/2010/main" val="1468008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4" name="Object 1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5" name="Object 1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6202025" y="2019300"/>
            <a:ext cx="2085975" cy="1247775"/>
          </a:xfrm>
          <a:prstGeom prst="rect">
            <a:avLst/>
          </a:prstGeom>
        </p:spPr>
      </p:pic>
      <p:pic>
        <p:nvPicPr>
          <p:cNvPr id="16" name="Object 1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202025" y="3238500"/>
            <a:ext cx="2085975" cy="1247775"/>
          </a:xfrm>
          <a:prstGeom prst="rect">
            <a:avLst/>
          </a:prstGeom>
        </p:spPr>
      </p:pic>
      <p:pic>
        <p:nvPicPr>
          <p:cNvPr id="17" name="Object 1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202025" y="4457700"/>
            <a:ext cx="2085975" cy="1247775"/>
          </a:xfrm>
          <a:prstGeom prst="rect">
            <a:avLst/>
          </a:prstGeom>
        </p:spPr>
      </p:pic>
      <p:pic>
        <p:nvPicPr>
          <p:cNvPr id="18" name="Object 1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6202025" y="5676900"/>
            <a:ext cx="2085975" cy="1495425"/>
          </a:xfrm>
          <a:prstGeom prst="rect">
            <a:avLst/>
          </a:prstGeom>
        </p:spPr>
      </p:pic>
      <p:pic>
        <p:nvPicPr>
          <p:cNvPr id="19" name="Object 1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202025" y="7143750"/>
            <a:ext cx="2085975" cy="1362075"/>
          </a:xfrm>
          <a:prstGeom prst="rect">
            <a:avLst/>
          </a:prstGeom>
        </p:spPr>
      </p:pic>
      <p:pic>
        <p:nvPicPr>
          <p:cNvPr id="20" name="Object 19"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6202025" y="8477250"/>
            <a:ext cx="2085975" cy="1257300"/>
          </a:xfrm>
          <a:prstGeom prst="rect">
            <a:avLst/>
          </a:prstGeom>
        </p:spPr>
      </p:pic>
      <p:pic>
        <p:nvPicPr>
          <p:cNvPr id="21" name="Object 2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3259549" y="8477250"/>
            <a:ext cx="2952750" cy="1257300"/>
          </a:xfrm>
          <a:prstGeom prst="rect">
            <a:avLst/>
          </a:prstGeom>
        </p:spPr>
      </p:pic>
      <p:pic>
        <p:nvPicPr>
          <p:cNvPr id="22" name="Object 2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3259549" y="7143750"/>
            <a:ext cx="2953103" cy="1685925"/>
          </a:xfrm>
          <a:prstGeom prst="rect">
            <a:avLst/>
          </a:prstGeom>
        </p:spPr>
      </p:pic>
      <p:pic>
        <p:nvPicPr>
          <p:cNvPr id="23" name="Object 2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259549" y="5676900"/>
            <a:ext cx="2953103" cy="1809750"/>
          </a:xfrm>
          <a:prstGeom prst="rect">
            <a:avLst/>
          </a:prstGeom>
        </p:spPr>
      </p:pic>
      <p:pic>
        <p:nvPicPr>
          <p:cNvPr id="24" name="Object 2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3259549" y="4457700"/>
            <a:ext cx="2953103" cy="1562100"/>
          </a:xfrm>
          <a:prstGeom prst="rect">
            <a:avLst/>
          </a:prstGeom>
        </p:spPr>
      </p:pic>
      <p:pic>
        <p:nvPicPr>
          <p:cNvPr id="25" name="Object 2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3259549" y="3238500"/>
            <a:ext cx="2953103" cy="1571625"/>
          </a:xfrm>
          <a:prstGeom prst="rect">
            <a:avLst/>
          </a:prstGeom>
        </p:spPr>
      </p:pic>
      <p:pic>
        <p:nvPicPr>
          <p:cNvPr id="26" name="Object 25"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13249275" y="2019300"/>
            <a:ext cx="2953103" cy="1571625"/>
          </a:xfrm>
          <a:prstGeom prst="rect">
            <a:avLst/>
          </a:prstGeom>
        </p:spPr>
      </p:pic>
      <p:pic>
        <p:nvPicPr>
          <p:cNvPr id="27" name="Object 2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3249275" y="876300"/>
            <a:ext cx="5038725" cy="1143000"/>
          </a:xfrm>
          <a:prstGeom prst="rect">
            <a:avLst/>
          </a:prstGeom>
        </p:spPr>
      </p:pic>
      <p:pic>
        <p:nvPicPr>
          <p:cNvPr id="29" name="Object 28" descr="preencoded.png"/>
          <p:cNvPicPr>
            <a:picLocks noChangeAspect="1"/>
          </p:cNvPicPr>
          <p:nvPr/>
        </p:nvPicPr>
        <p:blipFill>
          <a:blip r:embed="rId33"/>
          <a:srcRect/>
          <a:stretch/>
        </p:blipFill>
        <p:spPr>
          <a:xfrm>
            <a:off x="342900" y="1190625"/>
            <a:ext cx="4286250" cy="219075"/>
          </a:xfrm>
          <a:prstGeom prst="rect">
            <a:avLst/>
          </a:prstGeom>
        </p:spPr>
      </p:pic>
      <p:sp>
        <p:nvSpPr>
          <p:cNvPr id="47" name="Object46"/>
          <p:cNvSpPr/>
          <p:nvPr/>
        </p:nvSpPr>
        <p:spPr>
          <a:xfrm>
            <a:off x="437549" y="8379574"/>
            <a:ext cx="5048851" cy="822185"/>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本コンテンツはコンシューマー向けの新商品のみ実施可能となります</a:t>
            </a:r>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dirty="0">
              <a:solidFill>
                <a:srgbClr val="34363D"/>
              </a:solidFill>
            </a:endParaRPr>
          </a:p>
          <a:p>
            <a:pPr marL="171450" indent="-171450">
              <a:lnSpc>
                <a:spcPct val="15000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3</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p:txBody>
      </p:sp>
      <p:sp>
        <p:nvSpPr>
          <p:cNvPr id="56" name="Object55"/>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57" name="Object56"/>
          <p:cNvSpPr/>
          <p:nvPr/>
        </p:nvSpPr>
        <p:spPr>
          <a:xfrm>
            <a:off x="342900" y="796047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58" name="Object57"/>
          <p:cNvSpPr/>
          <p:nvPr/>
        </p:nvSpPr>
        <p:spPr>
          <a:xfrm>
            <a:off x="7829550" y="2503169"/>
            <a:ext cx="5038725" cy="2973317"/>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撮影場所：依頼主オフィス・会議室など、</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音楽：番組既定の音楽</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dirty="0">
              <a:solidFill>
                <a:srgbClr val="02022E"/>
              </a:solidFill>
            </a:endParaRPr>
          </a:p>
        </p:txBody>
      </p:sp>
      <p:sp>
        <p:nvSpPr>
          <p:cNvPr id="68" name="Object67"/>
          <p:cNvSpPr/>
          <p:nvPr/>
        </p:nvSpPr>
        <p:spPr>
          <a:xfrm>
            <a:off x="7886459" y="5140642"/>
            <a:ext cx="4038600" cy="409575"/>
          </a:xfrm>
          <a:prstGeom prst="rect">
            <a:avLst/>
          </a:prstGeom>
          <a:noFill/>
          <a:ln/>
        </p:spPr>
        <p:txBody>
          <a:bodyPr wrap="square" lIns="0" tIns="0" rIns="0" bIns="0" rtlCol="0" anchor="ctr" anchorCtr="0">
            <a:noAutofit/>
          </a:bodyPr>
          <a:lstStyle/>
          <a:p>
            <a:pPr algn="l">
              <a:lnSpc>
                <a:spcPts val="1785"/>
              </a:lnSpc>
            </a:pPr>
            <a:endParaRPr lang="en-US" sz="1050" dirty="0">
              <a:solidFill>
                <a:srgbClr val="02022E"/>
              </a:solidFill>
            </a:endParaRPr>
          </a:p>
        </p:txBody>
      </p:sp>
      <p:sp>
        <p:nvSpPr>
          <p:cNvPr id="79" name="Object78"/>
          <p:cNvSpPr/>
          <p:nvPr/>
        </p:nvSpPr>
        <p:spPr>
          <a:xfrm>
            <a:off x="13773150" y="8847248"/>
            <a:ext cx="19145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内容確定 / 掲載開始</a:t>
            </a:r>
            <a:endParaRPr lang="en-US" sz="1500" dirty="0"/>
          </a:p>
        </p:txBody>
      </p:sp>
      <p:sp>
        <p:nvSpPr>
          <p:cNvPr id="80" name="Object79"/>
          <p:cNvSpPr/>
          <p:nvPr/>
        </p:nvSpPr>
        <p:spPr>
          <a:xfrm>
            <a:off x="13306425" y="9248775"/>
            <a:ext cx="2838450" cy="419100"/>
          </a:xfrm>
          <a:prstGeom prst="rect">
            <a:avLst/>
          </a:prstGeom>
          <a:noFill/>
          <a:ln/>
        </p:spPr>
        <p:txBody>
          <a:bodyPr wrap="square" lIns="0" tIns="0" rIns="0" bIns="0" rtlCol="0" anchor="ctr" anchorCtr="0">
            <a:normAutofit/>
          </a:bodyPr>
          <a:lstStyle/>
          <a:p>
            <a:pPr algn="ctr">
              <a:lnSpc>
                <a:spcPts val="1620"/>
              </a:lnSpc>
            </a:pPr>
            <a:r>
              <a:rPr lang="en-US" sz="900" b="0" i="0" kern="0" spc="72" dirty="0">
                <a:solidFill>
                  <a:srgbClr val="FFFFFF"/>
                </a:solidFill>
                <a:latin typeface="Noto Serif JP Regular" pitchFamily="34" charset="0"/>
                <a:ea typeface="Noto Serif JP Regular" pitchFamily="34" charset="-122"/>
                <a:cs typeface="Noto Serif JP Regular" pitchFamily="34" charset="-120"/>
              </a:rPr>
              <a:t>掲載開始7営業日までに素材を確定させ、
該当週での配信を開始いたします。</a:t>
            </a:r>
            <a:endParaRPr lang="en-US" sz="900" dirty="0"/>
          </a:p>
        </p:txBody>
      </p:sp>
      <p:sp>
        <p:nvSpPr>
          <p:cNvPr id="81" name="Object80"/>
          <p:cNvSpPr/>
          <p:nvPr/>
        </p:nvSpPr>
        <p:spPr>
          <a:xfrm>
            <a:off x="13458825" y="7526407"/>
            <a:ext cx="253365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修正稿提出 / 最終チェック</a:t>
            </a:r>
            <a:endParaRPr lang="en-US" sz="1500" dirty="0">
              <a:solidFill>
                <a:srgbClr val="02022E"/>
              </a:solidFill>
            </a:endParaRPr>
          </a:p>
        </p:txBody>
      </p:sp>
      <p:sp>
        <p:nvSpPr>
          <p:cNvPr id="82" name="Object81"/>
          <p:cNvSpPr/>
          <p:nvPr/>
        </p:nvSpPr>
        <p:spPr>
          <a:xfrm>
            <a:off x="13306425" y="7877175"/>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72" dirty="0">
                <a:solidFill>
                  <a:srgbClr val="34363D"/>
                </a:solidFill>
                <a:latin typeface="Noto Serif JP Regular" pitchFamily="34" charset="0"/>
                <a:ea typeface="Noto Serif JP Regular" pitchFamily="34" charset="-122"/>
                <a:cs typeface="Noto Serif JP Regular" pitchFamily="34" charset="-120"/>
              </a:rPr>
              <a:t>初稿チェックの内容をもとに修正稿を
提出いたします。クライアント様の
最終チェックは2営業日を想定しています。</a:t>
            </a:r>
            <a:endParaRPr lang="en-US" sz="900" dirty="0"/>
          </a:p>
        </p:txBody>
      </p:sp>
      <p:sp>
        <p:nvSpPr>
          <p:cNvPr id="83" name="Object82"/>
          <p:cNvSpPr/>
          <p:nvPr/>
        </p:nvSpPr>
        <p:spPr>
          <a:xfrm>
            <a:off x="13573125" y="6086475"/>
            <a:ext cx="231457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初稿提出／初稿チェック</a:t>
            </a:r>
            <a:endParaRPr lang="en-US" sz="1500" dirty="0">
              <a:solidFill>
                <a:srgbClr val="02022E"/>
              </a:solidFill>
            </a:endParaRPr>
          </a:p>
        </p:txBody>
      </p:sp>
      <p:sp>
        <p:nvSpPr>
          <p:cNvPr id="84" name="Object83"/>
          <p:cNvSpPr/>
          <p:nvPr/>
        </p:nvSpPr>
        <p:spPr>
          <a:xfrm>
            <a:off x="13306425" y="6496050"/>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撮影終了後、5営業日以内を目安に初稿を
提出いたします。クライアント様の
初稿チェックは2営業日を想定しています。</a:t>
            </a:r>
            <a:endParaRPr lang="en-US" sz="900" dirty="0"/>
          </a:p>
        </p:txBody>
      </p:sp>
      <p:sp>
        <p:nvSpPr>
          <p:cNvPr id="85" name="Object84"/>
          <p:cNvSpPr/>
          <p:nvPr/>
        </p:nvSpPr>
        <p:spPr>
          <a:xfrm>
            <a:off x="14516100" y="4895850"/>
            <a:ext cx="4286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撮影</a:t>
            </a:r>
            <a:endParaRPr lang="en-US" sz="1500" dirty="0">
              <a:solidFill>
                <a:srgbClr val="02022E"/>
              </a:solidFill>
            </a:endParaRPr>
          </a:p>
        </p:txBody>
      </p:sp>
      <p:sp>
        <p:nvSpPr>
          <p:cNvPr id="86" name="Object85"/>
          <p:cNvSpPr/>
          <p:nvPr/>
        </p:nvSpPr>
        <p:spPr>
          <a:xfrm>
            <a:off x="13967037" y="2577264"/>
            <a:ext cx="1521630" cy="299286"/>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申し込み</a:t>
            </a:r>
            <a:endParaRPr lang="en-US" dirty="0">
              <a:solidFill>
                <a:srgbClr val="02022E"/>
              </a:solidFill>
            </a:endParaRPr>
          </a:p>
        </p:txBody>
      </p:sp>
      <p:sp>
        <p:nvSpPr>
          <p:cNvPr id="87" name="Object86"/>
          <p:cNvSpPr/>
          <p:nvPr/>
        </p:nvSpPr>
        <p:spPr>
          <a:xfrm>
            <a:off x="16576223" y="22665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30営業日前</a:t>
            </a:r>
            <a:endParaRPr lang="en-US" dirty="0">
              <a:solidFill>
                <a:srgbClr val="02022E"/>
              </a:solidFill>
            </a:endParaRPr>
          </a:p>
        </p:txBody>
      </p:sp>
      <p:sp>
        <p:nvSpPr>
          <p:cNvPr id="88" name="Object87"/>
          <p:cNvSpPr/>
          <p:nvPr/>
        </p:nvSpPr>
        <p:spPr>
          <a:xfrm>
            <a:off x="16576223" y="34857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25営業日前</a:t>
            </a:r>
            <a:endParaRPr lang="en-US" dirty="0">
              <a:solidFill>
                <a:srgbClr val="02022E"/>
              </a:solidFill>
            </a:endParaRPr>
          </a:p>
        </p:txBody>
      </p:sp>
      <p:sp>
        <p:nvSpPr>
          <p:cNvPr id="89" name="Object88"/>
          <p:cNvSpPr/>
          <p:nvPr/>
        </p:nvSpPr>
        <p:spPr>
          <a:xfrm>
            <a:off x="16576223" y="47144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20営業日前</a:t>
            </a:r>
            <a:endParaRPr lang="en-US" dirty="0">
              <a:solidFill>
                <a:srgbClr val="02022E"/>
              </a:solidFill>
            </a:endParaRPr>
          </a:p>
        </p:txBody>
      </p:sp>
      <p:sp>
        <p:nvSpPr>
          <p:cNvPr id="90" name="Object89"/>
          <p:cNvSpPr/>
          <p:nvPr/>
        </p:nvSpPr>
        <p:spPr>
          <a:xfrm>
            <a:off x="16576223" y="60479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15営業日前</a:t>
            </a:r>
            <a:endParaRPr lang="en-US" dirty="0">
              <a:solidFill>
                <a:srgbClr val="02022E"/>
              </a:solidFill>
            </a:endParaRPr>
          </a:p>
        </p:txBody>
      </p:sp>
      <p:sp>
        <p:nvSpPr>
          <p:cNvPr id="91" name="Object90"/>
          <p:cNvSpPr/>
          <p:nvPr/>
        </p:nvSpPr>
        <p:spPr>
          <a:xfrm>
            <a:off x="16566698" y="74576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10営業日前</a:t>
            </a:r>
            <a:endParaRPr lang="en-US" dirty="0">
              <a:solidFill>
                <a:srgbClr val="02022E"/>
              </a:solidFill>
            </a:endParaRPr>
          </a:p>
        </p:txBody>
      </p:sp>
      <p:sp>
        <p:nvSpPr>
          <p:cNvPr id="92" name="Object91"/>
          <p:cNvSpPr/>
          <p:nvPr/>
        </p:nvSpPr>
        <p:spPr>
          <a:xfrm>
            <a:off x="13744575" y="3667125"/>
            <a:ext cx="197167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Q&amp;A記載／素材準備</a:t>
            </a:r>
            <a:endParaRPr lang="en-US" sz="1500" dirty="0">
              <a:solidFill>
                <a:srgbClr val="02022E"/>
              </a:solidFill>
            </a:endParaRPr>
          </a:p>
        </p:txBody>
      </p:sp>
      <p:sp>
        <p:nvSpPr>
          <p:cNvPr id="93" name="Object92"/>
          <p:cNvSpPr/>
          <p:nvPr/>
        </p:nvSpPr>
        <p:spPr>
          <a:xfrm>
            <a:off x="14768512" y="1054921"/>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sp>
        <p:nvSpPr>
          <p:cNvPr id="94" name="Object93"/>
          <p:cNvSpPr/>
          <p:nvPr/>
        </p:nvSpPr>
        <p:spPr>
          <a:xfrm>
            <a:off x="14592300" y="1466850"/>
            <a:ext cx="2362200" cy="381000"/>
          </a:xfrm>
          <a:prstGeom prst="rect">
            <a:avLst/>
          </a:prstGeom>
          <a:noFill/>
          <a:ln/>
        </p:spPr>
        <p:txBody>
          <a:bodyPr wrap="square" lIns="0" tIns="0" rIns="0" bIns="0" rtlCol="0" anchor="ctr" anchorCtr="0">
            <a:normAutofit/>
          </a:bodyPr>
          <a:lstStyle/>
          <a:p>
            <a:pPr algn="ctr">
              <a:lnSpc>
                <a:spcPts val="3000"/>
              </a:lnSpc>
            </a:pPr>
            <a:endParaRPr lang="en-US" sz="1500" dirty="0"/>
          </a:p>
        </p:txBody>
      </p:sp>
      <p:sp>
        <p:nvSpPr>
          <p:cNvPr id="95" name="Object94"/>
          <p:cNvSpPr/>
          <p:nvPr/>
        </p:nvSpPr>
        <p:spPr>
          <a:xfrm>
            <a:off x="13411200" y="2581275"/>
            <a:ext cx="2628900" cy="628650"/>
          </a:xfrm>
          <a:prstGeom prst="rect">
            <a:avLst/>
          </a:prstGeom>
          <a:noFill/>
          <a:ln/>
        </p:spPr>
        <p:txBody>
          <a:bodyPr wrap="square" lIns="0" tIns="0" rIns="0" bIns="0" rtlCol="0" anchor="ctr" anchorCtr="0">
            <a:normAutofit/>
          </a:bodyPr>
          <a:lstStyle/>
          <a:p>
            <a:pPr algn="ctr">
              <a:lnSpc>
                <a:spcPts val="1620"/>
              </a:lnSpc>
            </a:pPr>
            <a:endParaRPr lang="en-US" sz="900" dirty="0">
              <a:solidFill>
                <a:srgbClr val="02022E"/>
              </a:solidFill>
            </a:endParaRPr>
          </a:p>
        </p:txBody>
      </p:sp>
      <p:sp>
        <p:nvSpPr>
          <p:cNvPr id="96" name="Object95"/>
          <p:cNvSpPr/>
          <p:nvPr/>
        </p:nvSpPr>
        <p:spPr>
          <a:xfrm>
            <a:off x="13411200" y="4076700"/>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別途提供いたしますQ&amp;A表への記入および、必要素材の準備をお願いします。</a:t>
            </a:r>
            <a:endParaRPr lang="en-US" sz="900" dirty="0">
              <a:solidFill>
                <a:srgbClr val="02022E"/>
              </a:solidFill>
            </a:endParaRPr>
          </a:p>
        </p:txBody>
      </p:sp>
      <p:sp>
        <p:nvSpPr>
          <p:cNvPr id="97" name="Object96"/>
          <p:cNvSpPr/>
          <p:nvPr/>
        </p:nvSpPr>
        <p:spPr>
          <a:xfrm>
            <a:off x="13411200" y="5305425"/>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お戻しのQ&amp;A表をもとに
インタビュー撮影を行います。</a:t>
            </a:r>
            <a:endParaRPr lang="en-US" sz="900" dirty="0">
              <a:solidFill>
                <a:srgbClr val="02022E"/>
              </a:solidFill>
            </a:endParaRPr>
          </a:p>
        </p:txBody>
      </p:sp>
      <p:sp>
        <p:nvSpPr>
          <p:cNvPr id="100" name="テキスト プレースホルダー 99">
            <a:extLst>
              <a:ext uri="{FF2B5EF4-FFF2-40B4-BE49-F238E27FC236}">
                <a16:creationId xmlns:a16="http://schemas.microsoft.com/office/drawing/2014/main" id="{F0722145-7362-1B9B-6964-CE1D3AFCDDBC}"/>
              </a:ext>
            </a:extLst>
          </p:cNvPr>
          <p:cNvSpPr>
            <a:spLocks noGrp="1"/>
          </p:cNvSpPr>
          <p:nvPr>
            <p:ph type="body" sz="quarter" idx="10"/>
          </p:nvPr>
        </p:nvSpPr>
        <p:spPr/>
        <p:txBody>
          <a:bodyPr/>
          <a:lstStyle/>
          <a:p>
            <a:r>
              <a:rPr lang="ja-JP" altLang="en-US"/>
              <a:t>制作メニュー ニュースフル</a:t>
            </a:r>
          </a:p>
        </p:txBody>
      </p:sp>
      <p:sp>
        <p:nvSpPr>
          <p:cNvPr id="101" name="テキスト プレースホルダー 100">
            <a:extLst>
              <a:ext uri="{FF2B5EF4-FFF2-40B4-BE49-F238E27FC236}">
                <a16:creationId xmlns:a16="http://schemas.microsoft.com/office/drawing/2014/main" id="{BBFD1887-231C-E494-11E7-335A8F910B2E}"/>
              </a:ext>
            </a:extLst>
          </p:cNvPr>
          <p:cNvSpPr>
            <a:spLocks noGrp="1"/>
          </p:cNvSpPr>
          <p:nvPr>
            <p:ph type="body" sz="quarter" idx="11"/>
          </p:nvPr>
        </p:nvSpPr>
        <p:spPr>
          <a:xfrm>
            <a:off x="5868265" y="127194"/>
            <a:ext cx="12255612" cy="639762"/>
          </a:xfrm>
        </p:spPr>
        <p:txBody>
          <a:bodyPr/>
          <a:lstStyle/>
          <a:p>
            <a:r>
              <a:rPr lang="ja-JP" altLang="en-US"/>
              <a:t>“役立つニュースを乗客の皆様に”というコンセプトのもと、コンシューマー向け商品を扱う企業の新商品を紹介するコンテンツ番組となります。可処分所得高く、情報感度の高い都市部のタクシー利用者を中心に、商品を紹介することが可能です。</a:t>
            </a:r>
          </a:p>
        </p:txBody>
      </p:sp>
      <p:pic>
        <p:nvPicPr>
          <p:cNvPr id="99" name="Object 15" descr="preencoded.png">
            <a:extLst>
              <a:ext uri="{FF2B5EF4-FFF2-40B4-BE49-F238E27FC236}">
                <a16:creationId xmlns:a16="http://schemas.microsoft.com/office/drawing/2014/main" id="{07C232EA-6500-5EDE-D662-C84E46E099FD}"/>
              </a:ext>
            </a:extLst>
          </p:cNvPr>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304800" y="6284498"/>
            <a:ext cx="12715875" cy="400050"/>
          </a:xfrm>
          <a:prstGeom prst="rect">
            <a:avLst/>
          </a:prstGeom>
        </p:spPr>
      </p:pic>
      <p:sp>
        <p:nvSpPr>
          <p:cNvPr id="105" name="Object71">
            <a:extLst>
              <a:ext uri="{FF2B5EF4-FFF2-40B4-BE49-F238E27FC236}">
                <a16:creationId xmlns:a16="http://schemas.microsoft.com/office/drawing/2014/main" id="{1643E6CE-EB04-2CE0-6DB5-E535E61EFC8F}"/>
              </a:ext>
            </a:extLst>
          </p:cNvPr>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graphicFrame>
        <p:nvGraphicFramePr>
          <p:cNvPr id="102" name="表 32">
            <a:extLst>
              <a:ext uri="{FF2B5EF4-FFF2-40B4-BE49-F238E27FC236}">
                <a16:creationId xmlns:a16="http://schemas.microsoft.com/office/drawing/2014/main" id="{B737FDEB-9931-3C6A-4088-CC0079DF839D}"/>
              </a:ext>
            </a:extLst>
          </p:cNvPr>
          <p:cNvGraphicFramePr>
            <a:graphicFrameLocks noGrp="1"/>
          </p:cNvGraphicFramePr>
          <p:nvPr>
            <p:extLst>
              <p:ext uri="{D42A27DB-BD31-4B8C-83A1-F6EECF244321}">
                <p14:modId xmlns:p14="http://schemas.microsoft.com/office/powerpoint/2010/main" val="3690628478"/>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株式会社NAKAMA</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140万円（グロス税別）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2" name="Object 16" descr="preencoded.png">
            <a:extLst>
              <a:ext uri="{FF2B5EF4-FFF2-40B4-BE49-F238E27FC236}">
                <a16:creationId xmlns:a16="http://schemas.microsoft.com/office/drawing/2014/main" id="{E1D62679-7FD8-D90D-26D3-D73CE6C92F36}"/>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304800" y="6902730"/>
            <a:ext cx="647700" cy="666751"/>
          </a:xfrm>
          <a:prstGeom prst="rect">
            <a:avLst/>
          </a:prstGeom>
        </p:spPr>
      </p:pic>
      <p:pic>
        <p:nvPicPr>
          <p:cNvPr id="3" name="Object 17" descr="preencoded.png">
            <a:extLst>
              <a:ext uri="{FF2B5EF4-FFF2-40B4-BE49-F238E27FC236}">
                <a16:creationId xmlns:a16="http://schemas.microsoft.com/office/drawing/2014/main" id="{F22BD12E-1010-F9D8-A613-695466681204}"/>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6339" y="6902730"/>
            <a:ext cx="647700" cy="666751"/>
          </a:xfrm>
          <a:prstGeom prst="rect">
            <a:avLst/>
          </a:prstGeom>
        </p:spPr>
      </p:pic>
      <p:sp>
        <p:nvSpPr>
          <p:cNvPr id="4" name="Object73">
            <a:extLst>
              <a:ext uri="{FF2B5EF4-FFF2-40B4-BE49-F238E27FC236}">
                <a16:creationId xmlns:a16="http://schemas.microsoft.com/office/drawing/2014/main" id="{A7FF858B-C895-C770-C572-DD4DA70DCF3E}"/>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5" name="Object77">
            <a:extLst>
              <a:ext uri="{FF2B5EF4-FFF2-40B4-BE49-F238E27FC236}">
                <a16:creationId xmlns:a16="http://schemas.microsoft.com/office/drawing/2014/main" id="{AD391E5E-9652-A380-D2BA-2F3BFB4DCDCC}"/>
              </a:ext>
            </a:extLst>
          </p:cNvPr>
          <p:cNvSpPr/>
          <p:nvPr/>
        </p:nvSpPr>
        <p:spPr>
          <a:xfrm>
            <a:off x="3481959"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pic>
        <p:nvPicPr>
          <p:cNvPr id="6" name="Object 18" descr="preencoded.png">
            <a:extLst>
              <a:ext uri="{FF2B5EF4-FFF2-40B4-BE49-F238E27FC236}">
                <a16:creationId xmlns:a16="http://schemas.microsoft.com/office/drawing/2014/main" id="{B896E989-22A0-18AB-2903-5F3E17D63FF6}"/>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849536" y="6911624"/>
            <a:ext cx="13152" cy="684000"/>
          </a:xfrm>
          <a:prstGeom prst="rect">
            <a:avLst/>
          </a:prstGeom>
        </p:spPr>
      </p:pic>
      <p:sp>
        <p:nvSpPr>
          <p:cNvPr id="7" name="Object77">
            <a:extLst>
              <a:ext uri="{FF2B5EF4-FFF2-40B4-BE49-F238E27FC236}">
                <a16:creationId xmlns:a16="http://schemas.microsoft.com/office/drawing/2014/main" id="{99652CCD-A059-577D-A628-B97BCE3FAE57}"/>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9" name="Object73">
            <a:extLst>
              <a:ext uri="{FF2B5EF4-FFF2-40B4-BE49-F238E27FC236}">
                <a16:creationId xmlns:a16="http://schemas.microsoft.com/office/drawing/2014/main" id="{F1E608B8-003D-33EA-41A9-540FE8970445}"/>
              </a:ext>
            </a:extLst>
          </p:cNvPr>
          <p:cNvSpPr/>
          <p:nvPr/>
        </p:nvSpPr>
        <p:spPr>
          <a:xfrm>
            <a:off x="1024030" y="6827234"/>
            <a:ext cx="2252872"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費用：150,000円(30秒)</a:t>
            </a:r>
            <a:endParaRPr lang="en-US" altLang="ja-JP" sz="1050" dirty="0">
              <a:solidFill>
                <a:srgbClr val="02022E"/>
              </a:solidFill>
            </a:endParaRPr>
          </a:p>
        </p:txBody>
      </p:sp>
      <p:sp>
        <p:nvSpPr>
          <p:cNvPr id="10" name="Object73">
            <a:extLst>
              <a:ext uri="{FF2B5EF4-FFF2-40B4-BE49-F238E27FC236}">
                <a16:creationId xmlns:a16="http://schemas.microsoft.com/office/drawing/2014/main" id="{95ACCCEE-4D89-0B7F-FD1E-6E7DB9873A12}"/>
              </a:ext>
            </a:extLst>
          </p:cNvPr>
          <p:cNvSpPr/>
          <p:nvPr/>
        </p:nvSpPr>
        <p:spPr>
          <a:xfrm>
            <a:off x="4153384" y="6847446"/>
            <a:ext cx="2360048"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費用：250,000円(30秒)</a:t>
            </a:r>
            <a:endParaRPr lang="en-US" altLang="ja-JP" sz="1050" dirty="0">
              <a:solidFill>
                <a:srgbClr val="02022E"/>
              </a:solidFill>
            </a:endParaRPr>
          </a:p>
        </p:txBody>
      </p:sp>
    </p:spTree>
    <p:extLst>
      <p:ext uri="{BB962C8B-B14F-4D97-AF65-F5344CB8AC3E}">
        <p14:creationId xmlns:p14="http://schemas.microsoft.com/office/powerpoint/2010/main" val="49057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srcRect/>
          <a:stretch/>
        </p:blipFill>
        <p:spPr>
          <a:xfrm>
            <a:off x="0" y="1028700"/>
            <a:ext cx="3019425" cy="542925"/>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176685"/>
            <a:ext cx="12715875" cy="400050"/>
          </a:xfrm>
          <a:prstGeom prst="rect">
            <a:avLst/>
          </a:prstGeom>
        </p:spPr>
      </p:pic>
      <p:pic>
        <p:nvPicPr>
          <p:cNvPr id="21" name="Object 20" descr="preencoded.png"/>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3248025" y="1114425"/>
            <a:ext cx="857250" cy="390525"/>
          </a:xfrm>
          <a:prstGeom prst="rect">
            <a:avLst/>
          </a:prstGeom>
        </p:spPr>
      </p:pic>
      <p:pic>
        <p:nvPicPr>
          <p:cNvPr id="22" name="Object 2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2381250"/>
            <a:ext cx="2085975" cy="1247775"/>
          </a:xfrm>
          <a:prstGeom prst="rect">
            <a:avLst/>
          </a:prstGeom>
        </p:spPr>
      </p:pic>
      <p:pic>
        <p:nvPicPr>
          <p:cNvPr id="23" name="Object 22"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3600450"/>
            <a:ext cx="2085975" cy="1247775"/>
          </a:xfrm>
          <a:prstGeom prst="rect">
            <a:avLst/>
          </a:prstGeom>
        </p:spPr>
      </p:pic>
      <p:pic>
        <p:nvPicPr>
          <p:cNvPr id="24" name="Object 23"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4819650"/>
            <a:ext cx="2085975" cy="1247775"/>
          </a:xfrm>
          <a:prstGeom prst="rect">
            <a:avLst/>
          </a:prstGeom>
        </p:spPr>
      </p:pic>
      <p:pic>
        <p:nvPicPr>
          <p:cNvPr id="25" name="Object 24"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6038850"/>
            <a:ext cx="2085975" cy="1247775"/>
          </a:xfrm>
          <a:prstGeom prst="rect">
            <a:avLst/>
          </a:prstGeom>
        </p:spPr>
      </p:pic>
      <p:pic>
        <p:nvPicPr>
          <p:cNvPr id="26" name="Object 25"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7258050"/>
            <a:ext cx="2085975" cy="1247775"/>
          </a:xfrm>
          <a:prstGeom prst="rect">
            <a:avLst/>
          </a:prstGeom>
        </p:spPr>
      </p:pic>
      <p:pic>
        <p:nvPicPr>
          <p:cNvPr id="27" name="Object 26" descr="preencoded.png"/>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6202025" y="8477251"/>
            <a:ext cx="2085975" cy="1257300"/>
          </a:xfrm>
          <a:prstGeom prst="rect">
            <a:avLst/>
          </a:prstGeom>
        </p:spPr>
      </p:pic>
      <p:pic>
        <p:nvPicPr>
          <p:cNvPr id="28" name="Object 27" descr="preencoded.png"/>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13268376" y="8477250"/>
            <a:ext cx="2953104" cy="1257300"/>
          </a:xfrm>
          <a:prstGeom prst="rect">
            <a:avLst/>
          </a:prstGeom>
        </p:spPr>
      </p:pic>
      <p:pic>
        <p:nvPicPr>
          <p:cNvPr id="29" name="Object 28"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68730" y="7258050"/>
            <a:ext cx="2953103" cy="1571625"/>
          </a:xfrm>
          <a:prstGeom prst="rect">
            <a:avLst/>
          </a:prstGeom>
        </p:spPr>
      </p:pic>
      <p:pic>
        <p:nvPicPr>
          <p:cNvPr id="30" name="Object 29"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8730" y="6038850"/>
            <a:ext cx="2953103" cy="1562100"/>
          </a:xfrm>
          <a:prstGeom prst="rect">
            <a:avLst/>
          </a:prstGeom>
        </p:spPr>
      </p:pic>
      <p:pic>
        <p:nvPicPr>
          <p:cNvPr id="31" name="Object 30"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68730" y="4819650"/>
            <a:ext cx="2953103" cy="1562100"/>
          </a:xfrm>
          <a:prstGeom prst="rect">
            <a:avLst/>
          </a:prstGeom>
        </p:spPr>
      </p:pic>
      <p:pic>
        <p:nvPicPr>
          <p:cNvPr id="32" name="Object 31"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68730" y="3600450"/>
            <a:ext cx="2953103" cy="1571625"/>
          </a:xfrm>
          <a:prstGeom prst="rect">
            <a:avLst/>
          </a:prstGeom>
        </p:spPr>
      </p:pic>
      <p:pic>
        <p:nvPicPr>
          <p:cNvPr id="33" name="Object 32"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49275" y="2381250"/>
            <a:ext cx="2953103" cy="1571625"/>
          </a:xfrm>
          <a:prstGeom prst="rect">
            <a:avLst/>
          </a:prstGeom>
        </p:spPr>
      </p:pic>
      <p:pic>
        <p:nvPicPr>
          <p:cNvPr id="34" name="Object 33" descr="preencoded.png"/>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13249275" y="876300"/>
            <a:ext cx="5038725" cy="1504950"/>
          </a:xfrm>
          <a:prstGeom prst="rect">
            <a:avLst/>
          </a:prstGeom>
        </p:spPr>
      </p:pic>
      <p:sp>
        <p:nvSpPr>
          <p:cNvPr id="55" name="Object54"/>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56" name="Object55"/>
          <p:cNvSpPr/>
          <p:nvPr/>
        </p:nvSpPr>
        <p:spPr>
          <a:xfrm>
            <a:off x="7845424" y="2514348"/>
            <a:ext cx="5076825" cy="3186085"/>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撮影場所：都内近郊の依頼主オフィスを想定、</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altLang="ja-JP" sz="900" b="0" i="0" kern="0" spc="90" dirty="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ts val="1785"/>
              </a:lnSpc>
              <a:buFont typeface="Arial" panose="020B0604020202020204" pitchFamily="34" charset="0"/>
              <a:buChar char="•"/>
            </a:pPr>
            <a:r>
              <a:rPr lang="ja-JP" altLang="en-US" sz="1050" kern="0" spc="90">
                <a:solidFill>
                  <a:srgbClr val="02022E"/>
                </a:solidFill>
                <a:latin typeface="Noto Serif JP Regular" pitchFamily="34" charset="0"/>
                <a:ea typeface="Noto Serif JP Regular" pitchFamily="34" charset="-122"/>
                <a:cs typeface="Noto Serif JP Regular" pitchFamily="34" charset="-120"/>
              </a:rPr>
              <a:t>出演者</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a:t>
            </a:r>
          </a:p>
          <a:p>
            <a:pPr algn="l">
              <a:lnSpc>
                <a:spcPts val="1785"/>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BRAND VIEW</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：依頼主にて手配（</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2</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名程度想定）</a:t>
            </a:r>
            <a:br>
              <a:rPr lang="ja-JP" altLang="en-US" sz="1050">
                <a:solidFill>
                  <a:srgbClr val="02022E"/>
                </a:solidFill>
              </a:rPr>
            </a:b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CUSTOMER VIEW</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：制作会社にてインフルエンサー手配</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a:t>
            </a:r>
            <a:r>
              <a:rPr lang="en-US" altLang="ja-JP" sz="105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名まで）</a:t>
            </a:r>
            <a:endParaRPr lang="ja-JP" altLang="en-US" sz="1050" b="0" i="0" kern="0" spc="105">
              <a:solidFill>
                <a:srgbClr val="02022E"/>
              </a:solidFill>
              <a:latin typeface="Noto Serif JP Regular" pitchFamily="34" charset="0"/>
              <a:ea typeface="Noto Serif JP Regular" pitchFamily="34" charset="-122"/>
              <a:cs typeface="Noto Serif JP Regular" pitchFamily="34" charset="-120"/>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p:txBody>
      </p:sp>
      <p:sp>
        <p:nvSpPr>
          <p:cNvPr id="75" name="Object74"/>
          <p:cNvSpPr/>
          <p:nvPr/>
        </p:nvSpPr>
        <p:spPr>
          <a:xfrm>
            <a:off x="342899" y="8109328"/>
            <a:ext cx="4628797" cy="1424548"/>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p>
          <a:p>
            <a:pPr marL="171450" indent="-171450">
              <a:lnSpc>
                <a:spcPts val="153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p:txBody>
      </p:sp>
      <p:sp>
        <p:nvSpPr>
          <p:cNvPr id="83" name="Object82"/>
          <p:cNvSpPr/>
          <p:nvPr/>
        </p:nvSpPr>
        <p:spPr>
          <a:xfrm>
            <a:off x="4972050" y="8078602"/>
            <a:ext cx="7343775" cy="1424548"/>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solidFill>
                <a:srgbClr val="34363D"/>
              </a:solidFill>
            </a:endParaRPr>
          </a:p>
        </p:txBody>
      </p:sp>
      <p:sp>
        <p:nvSpPr>
          <p:cNvPr id="89" name="Object88"/>
          <p:cNvSpPr/>
          <p:nvPr/>
        </p:nvSpPr>
        <p:spPr>
          <a:xfrm>
            <a:off x="6105525" y="6243360"/>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94" name="Object93"/>
          <p:cNvSpPr/>
          <p:nvPr/>
        </p:nvSpPr>
        <p:spPr>
          <a:xfrm>
            <a:off x="10582275" y="6738660"/>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97" name="Object96"/>
          <p:cNvSpPr/>
          <p:nvPr/>
        </p:nvSpPr>
        <p:spPr>
          <a:xfrm>
            <a:off x="295275" y="770292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8" name="Object97"/>
          <p:cNvSpPr/>
          <p:nvPr/>
        </p:nvSpPr>
        <p:spPr>
          <a:xfrm>
            <a:off x="4257675" y="1085850"/>
            <a:ext cx="20002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BRAND VIEW(企業インタビュー)</a:t>
            </a:r>
            <a:endParaRPr lang="en-US" sz="900" dirty="0">
              <a:solidFill>
                <a:srgbClr val="02022E"/>
              </a:solidFill>
            </a:endParaRPr>
          </a:p>
        </p:txBody>
      </p:sp>
      <p:sp>
        <p:nvSpPr>
          <p:cNvPr id="99" name="Object98"/>
          <p:cNvSpPr/>
          <p:nvPr/>
        </p:nvSpPr>
        <p:spPr>
          <a:xfrm>
            <a:off x="6886575" y="1352550"/>
            <a:ext cx="54292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：インフルエンサーの方にご出演いただき、利用者視点で感じた商品 / サービスの魅力をお届け</a:t>
            </a:r>
            <a:endParaRPr lang="en-US" sz="900" dirty="0">
              <a:solidFill>
                <a:srgbClr val="02022E"/>
              </a:solidFill>
            </a:endParaRPr>
          </a:p>
        </p:txBody>
      </p:sp>
      <p:sp>
        <p:nvSpPr>
          <p:cNvPr id="100" name="Object99"/>
          <p:cNvSpPr/>
          <p:nvPr/>
        </p:nvSpPr>
        <p:spPr>
          <a:xfrm>
            <a:off x="4257675" y="1352550"/>
            <a:ext cx="268549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CUSTOMER VIEW(一般消費者インタビュー)</a:t>
            </a:r>
            <a:endParaRPr lang="en-US" sz="900" dirty="0">
              <a:solidFill>
                <a:srgbClr val="02022E"/>
              </a:solidFill>
            </a:endParaRPr>
          </a:p>
        </p:txBody>
      </p:sp>
      <p:sp>
        <p:nvSpPr>
          <p:cNvPr id="101" name="Object100"/>
          <p:cNvSpPr/>
          <p:nvPr/>
        </p:nvSpPr>
        <p:spPr>
          <a:xfrm>
            <a:off x="6886575" y="1085850"/>
            <a:ext cx="45529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：企業のご担当者様からブランド視点で伝えたい商品 / サービスの魅力をお届け</a:t>
            </a:r>
            <a:endParaRPr lang="en-US" sz="900" dirty="0">
              <a:solidFill>
                <a:srgbClr val="02022E"/>
              </a:solidFill>
            </a:endParaRPr>
          </a:p>
        </p:txBody>
      </p:sp>
      <p:sp>
        <p:nvSpPr>
          <p:cNvPr id="102" name="Object101"/>
          <p:cNvSpPr/>
          <p:nvPr/>
        </p:nvSpPr>
        <p:spPr>
          <a:xfrm>
            <a:off x="3314700" y="1159933"/>
            <a:ext cx="762000" cy="323850"/>
          </a:xfrm>
          <a:prstGeom prst="rect">
            <a:avLst/>
          </a:prstGeom>
          <a:noFill/>
          <a:ln/>
        </p:spPr>
        <p:txBody>
          <a:bodyPr wrap="square" lIns="0" tIns="0" rIns="0" bIns="0" rtlCol="0" anchor="ctr" anchorCtr="0">
            <a:noAutofit/>
          </a:bodyPr>
          <a:lstStyle/>
          <a:p>
            <a:pPr algn="ctr">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2種類の
フォーマット</a:t>
            </a:r>
            <a:endParaRPr lang="en-US" sz="900" dirty="0">
              <a:solidFill>
                <a:srgbClr val="02022E"/>
              </a:solidFill>
            </a:endParaRPr>
          </a:p>
        </p:txBody>
      </p:sp>
      <p:sp>
        <p:nvSpPr>
          <p:cNvPr id="68" name="テキスト プレースホルダー 67">
            <a:extLst>
              <a:ext uri="{FF2B5EF4-FFF2-40B4-BE49-F238E27FC236}">
                <a16:creationId xmlns:a16="http://schemas.microsoft.com/office/drawing/2014/main" id="{CE6F1ADB-E0D0-D3FE-D9C0-6222F2DCBA1D}"/>
              </a:ext>
            </a:extLst>
          </p:cNvPr>
          <p:cNvSpPr>
            <a:spLocks noGrp="1"/>
          </p:cNvSpPr>
          <p:nvPr>
            <p:ph type="body" sz="quarter" idx="10"/>
          </p:nvPr>
        </p:nvSpPr>
        <p:spPr>
          <a:xfrm>
            <a:off x="674805" y="129266"/>
            <a:ext cx="6268360" cy="639762"/>
          </a:xfrm>
        </p:spPr>
        <p:txBody>
          <a:bodyPr/>
          <a:lstStyle/>
          <a:p>
            <a:r>
              <a:rPr lang="ja-JP" altLang="en-US"/>
              <a:t>制作メニュー </a:t>
            </a:r>
            <a:r>
              <a:rPr lang="es-ES" altLang="ja-JP" dirty="0"/>
              <a:t>TREND SCAPE</a:t>
            </a:r>
            <a:endParaRPr lang="ja-JP" altLang="en-US"/>
          </a:p>
        </p:txBody>
      </p:sp>
      <p:sp>
        <p:nvSpPr>
          <p:cNvPr id="121" name="テキスト プレースホルダー 120">
            <a:extLst>
              <a:ext uri="{FF2B5EF4-FFF2-40B4-BE49-F238E27FC236}">
                <a16:creationId xmlns:a16="http://schemas.microsoft.com/office/drawing/2014/main" id="{0B04C672-9BDC-C681-F7F4-72862A6BB797}"/>
              </a:ext>
            </a:extLst>
          </p:cNvPr>
          <p:cNvSpPr>
            <a:spLocks noGrp="1"/>
          </p:cNvSpPr>
          <p:nvPr>
            <p:ph type="body" sz="quarter" idx="11"/>
          </p:nvPr>
        </p:nvSpPr>
        <p:spPr>
          <a:xfrm>
            <a:off x="6829426" y="127194"/>
            <a:ext cx="10969044" cy="639762"/>
          </a:xfrm>
        </p:spPr>
        <p:txBody>
          <a:bodyPr/>
          <a:lstStyle/>
          <a:p>
            <a:r>
              <a:rPr lang="ja-JP" altLang="en-US"/>
              <a:t>企業が伝えたい商品</a:t>
            </a:r>
            <a:r>
              <a:rPr lang="en-US" altLang="ja-JP" dirty="0"/>
              <a:t>/</a:t>
            </a:r>
            <a:r>
              <a:rPr lang="ja-JP" altLang="en-US"/>
              <a:t>サービスを、世の中のトレンド文脈と絡めて紹介することで、より自然な形のニュースコンテンツとしてお客様にお届けします。制作では２種類のフォーマットをご提供可能です。</a:t>
            </a:r>
          </a:p>
        </p:txBody>
      </p:sp>
      <p:sp>
        <p:nvSpPr>
          <p:cNvPr id="171" name="Object78">
            <a:extLst>
              <a:ext uri="{FF2B5EF4-FFF2-40B4-BE49-F238E27FC236}">
                <a16:creationId xmlns:a16="http://schemas.microsoft.com/office/drawing/2014/main" id="{031EE874-B5FA-3AA3-D4D8-653DBE3D18A7}"/>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72" name="Object79">
            <a:extLst>
              <a:ext uri="{FF2B5EF4-FFF2-40B4-BE49-F238E27FC236}">
                <a16:creationId xmlns:a16="http://schemas.microsoft.com/office/drawing/2014/main" id="{CA6BFBB5-DFBA-7CEE-3EF5-73A53EB74A56}"/>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173" name="Object80">
            <a:extLst>
              <a:ext uri="{FF2B5EF4-FFF2-40B4-BE49-F238E27FC236}">
                <a16:creationId xmlns:a16="http://schemas.microsoft.com/office/drawing/2014/main" id="{469EAD7C-F9A2-122F-1ECB-F7DFF49741A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174" name="Object81">
            <a:extLst>
              <a:ext uri="{FF2B5EF4-FFF2-40B4-BE49-F238E27FC236}">
                <a16:creationId xmlns:a16="http://schemas.microsoft.com/office/drawing/2014/main" id="{99314F44-42F2-D1A2-0AD1-16570866C868}"/>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175" name="Object82">
            <a:extLst>
              <a:ext uri="{FF2B5EF4-FFF2-40B4-BE49-F238E27FC236}">
                <a16:creationId xmlns:a16="http://schemas.microsoft.com/office/drawing/2014/main" id="{1D32EC4D-3399-3BAF-8407-3A8795E7993E}"/>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176" name="Object83">
            <a:extLst>
              <a:ext uri="{FF2B5EF4-FFF2-40B4-BE49-F238E27FC236}">
                <a16:creationId xmlns:a16="http://schemas.microsoft.com/office/drawing/2014/main" id="{36295EB1-6F52-393B-12FF-43F35A6D1330}"/>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77" name="Object84">
            <a:extLst>
              <a:ext uri="{FF2B5EF4-FFF2-40B4-BE49-F238E27FC236}">
                <a16:creationId xmlns:a16="http://schemas.microsoft.com/office/drawing/2014/main" id="{0A5F04E1-4B50-5F18-6C57-70EEA2771189}"/>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78" name="Object85">
            <a:extLst>
              <a:ext uri="{FF2B5EF4-FFF2-40B4-BE49-F238E27FC236}">
                <a16:creationId xmlns:a16="http://schemas.microsoft.com/office/drawing/2014/main" id="{8E6AF09A-2B2E-69D3-878C-C21DDA6AB0D6}"/>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79" name="Object86">
            <a:extLst>
              <a:ext uri="{FF2B5EF4-FFF2-40B4-BE49-F238E27FC236}">
                <a16:creationId xmlns:a16="http://schemas.microsoft.com/office/drawing/2014/main" id="{96601EA4-2C02-4F31-0EBB-6DC4903DDCA9}"/>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80" name="Object87">
            <a:extLst>
              <a:ext uri="{FF2B5EF4-FFF2-40B4-BE49-F238E27FC236}">
                <a16:creationId xmlns:a16="http://schemas.microsoft.com/office/drawing/2014/main" id="{26FAF09B-44C9-0754-3515-6FD83142E807}"/>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81" name="Object88">
            <a:extLst>
              <a:ext uri="{FF2B5EF4-FFF2-40B4-BE49-F238E27FC236}">
                <a16:creationId xmlns:a16="http://schemas.microsoft.com/office/drawing/2014/main" id="{0AD2AEAF-59BF-29D0-A7AF-9DF1A3AACBEE}"/>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182" name="Object92">
            <a:extLst>
              <a:ext uri="{FF2B5EF4-FFF2-40B4-BE49-F238E27FC236}">
                <a16:creationId xmlns:a16="http://schemas.microsoft.com/office/drawing/2014/main" id="{06111151-88D9-ECC2-481A-055E8AE0BB6D}"/>
              </a:ext>
            </a:extLst>
          </p:cNvPr>
          <p:cNvSpPr/>
          <p:nvPr/>
        </p:nvSpPr>
        <p:spPr>
          <a:xfrm>
            <a:off x="14880478" y="1260192"/>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graphicFrame>
        <p:nvGraphicFramePr>
          <p:cNvPr id="113" name="表 32">
            <a:extLst>
              <a:ext uri="{FF2B5EF4-FFF2-40B4-BE49-F238E27FC236}">
                <a16:creationId xmlns:a16="http://schemas.microsoft.com/office/drawing/2014/main" id="{AED1AB1F-71DF-EDAE-3356-A96B1AB58C9B}"/>
              </a:ext>
            </a:extLst>
          </p:cNvPr>
          <p:cNvGraphicFramePr>
            <a:graphicFrameLocks noGrp="1"/>
          </p:cNvGraphicFramePr>
          <p:nvPr>
            <p:extLst>
              <p:ext uri="{D42A27DB-BD31-4B8C-83A1-F6EECF244321}">
                <p14:modId xmlns:p14="http://schemas.microsoft.com/office/powerpoint/2010/main" val="40886790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4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Off </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 </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Beat</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株式会社</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250万円（グロス税別</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2" name="Object 16" descr="preencoded.png">
            <a:extLst>
              <a:ext uri="{FF2B5EF4-FFF2-40B4-BE49-F238E27FC236}">
                <a16:creationId xmlns:a16="http://schemas.microsoft.com/office/drawing/2014/main" id="{84C6F368-7EFE-78B6-B684-88054043D9FB}"/>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04800" y="6737630"/>
            <a:ext cx="647700" cy="666751"/>
          </a:xfrm>
          <a:prstGeom prst="rect">
            <a:avLst/>
          </a:prstGeom>
        </p:spPr>
      </p:pic>
      <p:pic>
        <p:nvPicPr>
          <p:cNvPr id="3" name="Object 17" descr="preencoded.png">
            <a:extLst>
              <a:ext uri="{FF2B5EF4-FFF2-40B4-BE49-F238E27FC236}">
                <a16:creationId xmlns:a16="http://schemas.microsoft.com/office/drawing/2014/main" id="{6A1EBBD9-065D-1E9D-0EAC-EF593623951A}"/>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5200755" y="6737630"/>
            <a:ext cx="647700" cy="666751"/>
          </a:xfrm>
          <a:prstGeom prst="rect">
            <a:avLst/>
          </a:prstGeom>
        </p:spPr>
      </p:pic>
      <p:sp>
        <p:nvSpPr>
          <p:cNvPr id="4" name="Object73">
            <a:extLst>
              <a:ext uri="{FF2B5EF4-FFF2-40B4-BE49-F238E27FC236}">
                <a16:creationId xmlns:a16="http://schemas.microsoft.com/office/drawing/2014/main" id="{572B8213-9050-E154-7916-84BD89527069}"/>
              </a:ext>
            </a:extLst>
          </p:cNvPr>
          <p:cNvSpPr/>
          <p:nvPr/>
        </p:nvSpPr>
        <p:spPr>
          <a:xfrm>
            <a:off x="442913" y="69359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5" name="Object77">
            <a:extLst>
              <a:ext uri="{FF2B5EF4-FFF2-40B4-BE49-F238E27FC236}">
                <a16:creationId xmlns:a16="http://schemas.microsoft.com/office/drawing/2014/main" id="{6050E4C6-DA30-32E0-15B8-1E6B681863C5}"/>
              </a:ext>
            </a:extLst>
          </p:cNvPr>
          <p:cNvSpPr/>
          <p:nvPr/>
        </p:nvSpPr>
        <p:spPr>
          <a:xfrm>
            <a:off x="5286375" y="69420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6" name="Object73">
            <a:extLst>
              <a:ext uri="{FF2B5EF4-FFF2-40B4-BE49-F238E27FC236}">
                <a16:creationId xmlns:a16="http://schemas.microsoft.com/office/drawing/2014/main" id="{E36241B2-AE4E-AB54-78C8-447CA8CD7786}"/>
              </a:ext>
            </a:extLst>
          </p:cNvPr>
          <p:cNvSpPr/>
          <p:nvPr/>
        </p:nvSpPr>
        <p:spPr>
          <a:xfrm>
            <a:off x="1012087" y="6699610"/>
            <a:ext cx="4016479"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altLang="ja-JP" sz="1050" dirty="0">
              <a:solidFill>
                <a:srgbClr val="02022E"/>
              </a:solidFill>
            </a:endParaRPr>
          </a:p>
        </p:txBody>
      </p:sp>
      <p:sp>
        <p:nvSpPr>
          <p:cNvPr id="7" name="Object73">
            <a:extLst>
              <a:ext uri="{FF2B5EF4-FFF2-40B4-BE49-F238E27FC236}">
                <a16:creationId xmlns:a16="http://schemas.microsoft.com/office/drawing/2014/main" id="{D6FF2199-F205-CC8A-92B0-6DDC897FC11E}"/>
              </a:ext>
            </a:extLst>
          </p:cNvPr>
          <p:cNvSpPr/>
          <p:nvPr/>
        </p:nvSpPr>
        <p:spPr>
          <a:xfrm>
            <a:off x="5930118" y="6700086"/>
            <a:ext cx="4434529"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altLang="ja-JP" sz="1050" dirty="0">
              <a:solidFill>
                <a:srgbClr val="02022E"/>
              </a:solidFill>
            </a:endParaRPr>
          </a:p>
        </p:txBody>
      </p:sp>
      <p:pic>
        <p:nvPicPr>
          <p:cNvPr id="8" name="Object 18" descr="preencoded.png">
            <a:extLst>
              <a:ext uri="{FF2B5EF4-FFF2-40B4-BE49-F238E27FC236}">
                <a16:creationId xmlns:a16="http://schemas.microsoft.com/office/drawing/2014/main" id="{4A6D03A4-57F4-8EBD-5F22-F5A9A3ADB465}"/>
              </a:ext>
            </a:extLst>
          </p:cNvPr>
          <p:cNvPicPr>
            <a:picLocks noChangeAspect="1"/>
          </p:cNvPicPr>
          <p:nvPr/>
        </p:nvPicPr>
        <p:blipFill>
          <a:blip r:embed="rId42">
            <a:extLst>
              <a:ext uri="{96DAC541-7B7A-43D3-8B79-37D633B846F1}">
                <asvg:svgBlip xmlns:asvg="http://schemas.microsoft.com/office/drawing/2016/SVG/main" r:embed="rId43"/>
              </a:ext>
            </a:extLst>
          </a:blip>
          <a:srcRect/>
          <a:stretch/>
        </p:blipFill>
        <p:spPr>
          <a:xfrm>
            <a:off x="10351495" y="6746524"/>
            <a:ext cx="13152" cy="684000"/>
          </a:xfrm>
          <a:prstGeom prst="rect">
            <a:avLst/>
          </a:prstGeom>
        </p:spPr>
      </p:pic>
    </p:spTree>
    <p:extLst>
      <p:ext uri="{BB962C8B-B14F-4D97-AF65-F5344CB8AC3E}">
        <p14:creationId xmlns:p14="http://schemas.microsoft.com/office/powerpoint/2010/main" val="341087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7">
    <p:bg>
      <p:bgPr>
        <a:solidFill>
          <a:srgbClr val="02022E"/>
        </a:solidFill>
        <a:effectLst/>
      </p:bgPr>
    </p:bg>
    <p:spTree>
      <p:nvGrpSpPr>
        <p:cNvPr id="1" name=""/>
        <p:cNvGrpSpPr/>
        <p:nvPr/>
      </p:nvGrpSpPr>
      <p:grpSpPr>
        <a:xfrm>
          <a:off x="0" y="0"/>
          <a:ext cx="0" cy="0"/>
          <a:chOff x="0" y="0"/>
          <a:chExt cx="0" cy="0"/>
        </a:xfrm>
      </p:grpSpPr>
      <p:pic>
        <p:nvPicPr>
          <p:cNvPr id="3" name="図 2" descr="レンガ造りの建物&#10;&#10;自動的に生成された説明">
            <a:extLst>
              <a:ext uri="{FF2B5EF4-FFF2-40B4-BE49-F238E27FC236}">
                <a16:creationId xmlns:a16="http://schemas.microsoft.com/office/drawing/2014/main" id="{9DD8D5C0-8B04-7D69-9AB0-42BCBFB8254F}"/>
              </a:ext>
            </a:extLst>
          </p:cNvPr>
          <p:cNvPicPr>
            <a:picLocks noChangeAspect="1"/>
          </p:cNvPicPr>
          <p:nvPr/>
        </p:nvPicPr>
        <p:blipFill>
          <a:blip r:embed="rId3"/>
          <a:stretch>
            <a:fillRect/>
          </a:stretch>
        </p:blipFill>
        <p:spPr>
          <a:xfrm>
            <a:off x="4762" y="0"/>
            <a:ext cx="18278475" cy="10287000"/>
          </a:xfrm>
          <a:prstGeom prst="rect">
            <a:avLst/>
          </a:prstGeom>
        </p:spPr>
      </p:pic>
      <p:pic>
        <p:nvPicPr>
          <p:cNvPr id="12" name="Object 2" descr="preencoded.png">
            <a:extLst>
              <a:ext uri="{FF2B5EF4-FFF2-40B4-BE49-F238E27FC236}">
                <a16:creationId xmlns:a16="http://schemas.microsoft.com/office/drawing/2014/main" id="{7E7835D9-7D56-9D2D-9CE7-221C05187F7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D869B93B-BA6D-6947-50AE-32EE70D5F6A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5DDFA81D-59E2-FB6F-1CFD-A3AD331BB8A5}"/>
              </a:ext>
            </a:extLst>
          </p:cNvPr>
          <p:cNvSpPr txBox="1"/>
          <p:nvPr/>
        </p:nvSpPr>
        <p:spPr>
          <a:xfrm>
            <a:off x="17486886"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B121F35E-EE85-559B-83DC-72E202853311}"/>
              </a:ext>
            </a:extLst>
          </p:cNvPr>
          <p:cNvSpPr/>
          <p:nvPr/>
        </p:nvSpPr>
        <p:spPr>
          <a:xfrm>
            <a:off x="1059872" y="8551950"/>
            <a:ext cx="5889567" cy="876300"/>
          </a:xfrm>
          <a:prstGeom prst="rect">
            <a:avLst/>
          </a:prstGeom>
          <a:noFill/>
          <a:ln/>
        </p:spPr>
        <p:txBody>
          <a:bodyPr wrap="square" lIns="0" tIns="0" rIns="0" bIns="0" rtlCol="0" anchor="t">
            <a:noAutofit/>
          </a:bodyPr>
          <a:lstStyle/>
          <a:p>
            <a:pPr>
              <a:lnSpc>
                <a:spcPts val="5625"/>
              </a:lnSpc>
            </a:pPr>
            <a:r>
              <a:rPr lang="en-US" sz="5400" kern="0" spc="816" dirty="0">
                <a:solidFill>
                  <a:srgbClr val="FFFFFF"/>
                </a:solidFill>
                <a:latin typeface="Noto Serif JP Regular" pitchFamily="34" charset="0"/>
                <a:ea typeface="Noto Serif JP Regular" pitchFamily="34" charset="-122"/>
              </a:rPr>
              <a:t>販売に際して</a:t>
            </a:r>
            <a:endParaRPr lang="en-US" sz="5400" dirty="0"/>
          </a:p>
        </p:txBody>
      </p:sp>
      <p:sp>
        <p:nvSpPr>
          <p:cNvPr id="16" name="Object5">
            <a:extLst>
              <a:ext uri="{FF2B5EF4-FFF2-40B4-BE49-F238E27FC236}">
                <a16:creationId xmlns:a16="http://schemas.microsoft.com/office/drawing/2014/main" id="{AEC3A1B7-C43E-E97F-F58B-105CE61F693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1</a:t>
            </a:r>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10">
    <p:bg>
      <p:bgPr>
        <a:solidFill>
          <a:srgbClr val="02022E"/>
        </a:solidFill>
        <a:effectLst/>
      </p:bgPr>
    </p:bg>
    <p:spTree>
      <p:nvGrpSpPr>
        <p:cNvPr id="1" name=""/>
        <p:cNvGrpSpPr/>
        <p:nvPr/>
      </p:nvGrpSpPr>
      <p:grpSpPr>
        <a:xfrm>
          <a:off x="0" y="0"/>
          <a:ext cx="0" cy="0"/>
          <a:chOff x="0" y="0"/>
          <a:chExt cx="0" cy="0"/>
        </a:xfrm>
      </p:grpSpPr>
      <p:pic>
        <p:nvPicPr>
          <p:cNvPr id="6" name="図 5" descr="ノートパソコンを使っている男&#10;&#10;中程度の精度で自動的に生成された説明">
            <a:extLst>
              <a:ext uri="{FF2B5EF4-FFF2-40B4-BE49-F238E27FC236}">
                <a16:creationId xmlns:a16="http://schemas.microsoft.com/office/drawing/2014/main" id="{1DCC4DFA-8DF8-5765-5733-CDC548363CD2}"/>
              </a:ext>
            </a:extLst>
          </p:cNvPr>
          <p:cNvPicPr>
            <a:picLocks noChangeAspect="1"/>
          </p:cNvPicPr>
          <p:nvPr/>
        </p:nvPicPr>
        <p:blipFill>
          <a:blip r:embed="rId3"/>
          <a:stretch>
            <a:fillRect/>
          </a:stretch>
        </p:blipFill>
        <p:spPr>
          <a:xfrm>
            <a:off x="0" y="0"/>
            <a:ext cx="18288000"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8" name="テキスト ボックス 7">
            <a:extLst>
              <a:ext uri="{FF2B5EF4-FFF2-40B4-BE49-F238E27FC236}">
                <a16:creationId xmlns:a16="http://schemas.microsoft.com/office/drawing/2014/main" id="{D404CDAD-B920-00FF-67CF-D515F66320E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9" name="Object4">
            <a:extLst>
              <a:ext uri="{FF2B5EF4-FFF2-40B4-BE49-F238E27FC236}">
                <a16:creationId xmlns:a16="http://schemas.microsoft.com/office/drawing/2014/main" id="{64D871BE-E064-4AC9-1D6C-5F757C97E344}"/>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考査基準</a:t>
            </a:r>
            <a:endParaRPr lang="en-US" sz="5400" dirty="0"/>
          </a:p>
        </p:txBody>
      </p:sp>
      <p:sp>
        <p:nvSpPr>
          <p:cNvPr id="10" name="Object5">
            <a:extLst>
              <a:ext uri="{FF2B5EF4-FFF2-40B4-BE49-F238E27FC236}">
                <a16:creationId xmlns:a16="http://schemas.microsoft.com/office/drawing/2014/main" id="{B3B3ABED-E9C0-6FC4-C040-3206C0F7C10D}"/>
              </a:ext>
            </a:extLst>
          </p:cNvPr>
          <p:cNvSpPr/>
          <p:nvPr/>
        </p:nvSpPr>
        <p:spPr>
          <a:xfrm>
            <a:off x="987170" y="7981278"/>
            <a:ext cx="1495679"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６</a:t>
            </a:r>
            <a:endParaRPr lang="en-US" sz="2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13">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40305" y="5682015"/>
            <a:ext cx="2000250" cy="62865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140305" y="3205515"/>
            <a:ext cx="5895975" cy="62865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67530" y="7268162"/>
            <a:ext cx="9067800" cy="9525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67530" y="3205515"/>
            <a:ext cx="9124950" cy="1400175"/>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67530" y="5215290"/>
            <a:ext cx="8772525" cy="1171575"/>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1140305" y="6920265"/>
            <a:ext cx="5162550" cy="1266825"/>
          </a:xfrm>
          <a:prstGeom prst="rect">
            <a:avLst/>
          </a:prstGeom>
        </p:spPr>
      </p:pic>
      <p:sp>
        <p:nvSpPr>
          <p:cNvPr id="13" name="Object12"/>
          <p:cNvSpPr/>
          <p:nvPr/>
        </p:nvSpPr>
        <p:spPr>
          <a:xfrm>
            <a:off x="304799" y="1181100"/>
            <a:ext cx="15156873" cy="1143000"/>
          </a:xfrm>
          <a:prstGeom prst="rect">
            <a:avLst/>
          </a:prstGeom>
          <a:noFill/>
          <a:ln/>
        </p:spPr>
        <p:txBody>
          <a:bodyPr wrap="square" lIns="0" tIns="0" rIns="0" bIns="0" rtlCol="0" anchor="t">
            <a:noAutofit/>
          </a:bodyPr>
          <a:lstStyle/>
          <a:p>
            <a:pPr algn="l">
              <a:lnSpc>
                <a:spcPts val="30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Tokyo Prime を搭載する加盟タクシー会社は、「タクシーはお客様がリラックスするおもてなしの空間である」、ということを大事にしています。
厳しい広告審査基準を設けることにより、タクシーご乗車のお客様に心地良く映像を見ていただき、
広告主様にも安心してご掲載いただけるよう厳しく内容を吟味して考査を進めております。</a:t>
            </a:r>
            <a:endParaRPr lang="en-US" sz="1500" dirty="0">
              <a:solidFill>
                <a:srgbClr val="02022E"/>
              </a:solidFill>
            </a:endParaRPr>
          </a:p>
        </p:txBody>
      </p:sp>
      <p:sp>
        <p:nvSpPr>
          <p:cNvPr id="14" name="Object13"/>
          <p:cNvSpPr/>
          <p:nvPr/>
        </p:nvSpPr>
        <p:spPr>
          <a:xfrm>
            <a:off x="11140305" y="614397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情報商材</a:t>
            </a:r>
            <a:endParaRPr lang="en-US" sz="1050" dirty="0">
              <a:solidFill>
                <a:srgbClr val="02022E"/>
              </a:solidFill>
            </a:endParaRPr>
          </a:p>
        </p:txBody>
      </p:sp>
      <p:sp>
        <p:nvSpPr>
          <p:cNvPr id="15" name="Object14"/>
          <p:cNvSpPr/>
          <p:nvPr/>
        </p:nvSpPr>
        <p:spPr>
          <a:xfrm>
            <a:off x="12111855" y="6143978"/>
            <a:ext cx="10572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情報比較サイト</a:t>
            </a:r>
            <a:endParaRPr lang="en-US" sz="1050" dirty="0">
              <a:solidFill>
                <a:srgbClr val="02022E"/>
              </a:solidFill>
            </a:endParaRPr>
          </a:p>
        </p:txBody>
      </p:sp>
      <p:sp>
        <p:nvSpPr>
          <p:cNvPr id="16" name="Object15"/>
          <p:cNvSpPr/>
          <p:nvPr/>
        </p:nvSpPr>
        <p:spPr>
          <a:xfrm>
            <a:off x="11435580" y="5682015"/>
            <a:ext cx="4381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情報</a:t>
            </a:r>
            <a:endParaRPr lang="en-US" sz="1500" dirty="0">
              <a:solidFill>
                <a:srgbClr val="02022E"/>
              </a:solidFill>
            </a:endParaRPr>
          </a:p>
        </p:txBody>
      </p:sp>
      <p:sp>
        <p:nvSpPr>
          <p:cNvPr id="17" name="Object16"/>
          <p:cNvSpPr/>
          <p:nvPr/>
        </p:nvSpPr>
        <p:spPr>
          <a:xfrm>
            <a:off x="11140305"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武器全般</a:t>
            </a:r>
            <a:endParaRPr lang="en-US" sz="1050" dirty="0">
              <a:solidFill>
                <a:srgbClr val="02022E"/>
              </a:solidFill>
            </a:endParaRPr>
          </a:p>
        </p:txBody>
      </p:sp>
      <p:sp>
        <p:nvSpPr>
          <p:cNvPr id="18" name="Object17"/>
          <p:cNvSpPr/>
          <p:nvPr/>
        </p:nvSpPr>
        <p:spPr>
          <a:xfrm>
            <a:off x="12137902"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毒物劇物</a:t>
            </a:r>
            <a:endParaRPr lang="en-US" sz="1050" dirty="0">
              <a:solidFill>
                <a:srgbClr val="02022E"/>
              </a:solidFill>
            </a:endParaRPr>
          </a:p>
        </p:txBody>
      </p:sp>
      <p:sp>
        <p:nvSpPr>
          <p:cNvPr id="19" name="Object18"/>
          <p:cNvSpPr/>
          <p:nvPr/>
        </p:nvSpPr>
        <p:spPr>
          <a:xfrm>
            <a:off x="11435580" y="4443765"/>
            <a:ext cx="107632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武器・毒物</a:t>
            </a:r>
            <a:endParaRPr lang="en-US" sz="1500" dirty="0">
              <a:solidFill>
                <a:srgbClr val="02022E"/>
              </a:solidFill>
            </a:endParaRPr>
          </a:p>
        </p:txBody>
      </p:sp>
      <p:sp>
        <p:nvSpPr>
          <p:cNvPr id="20" name="Object19"/>
          <p:cNvSpPr/>
          <p:nvPr/>
        </p:nvSpPr>
        <p:spPr>
          <a:xfrm>
            <a:off x="11140305" y="3667478"/>
            <a:ext cx="3276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政党/政治関連（政治家/元政治家の出演も含む）</a:t>
            </a:r>
            <a:endParaRPr lang="en-US" sz="1050" dirty="0">
              <a:solidFill>
                <a:srgbClr val="02022E"/>
              </a:solidFill>
            </a:endParaRPr>
          </a:p>
        </p:txBody>
      </p:sp>
      <p:sp>
        <p:nvSpPr>
          <p:cNvPr id="21" name="Object20"/>
          <p:cNvSpPr/>
          <p:nvPr/>
        </p:nvSpPr>
        <p:spPr>
          <a:xfrm>
            <a:off x="14769330" y="3667478"/>
            <a:ext cx="22955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公益法人 (NPO/NGO、社団法人)</a:t>
            </a:r>
            <a:endParaRPr lang="en-US" sz="1050" dirty="0">
              <a:solidFill>
                <a:srgbClr val="02022E"/>
              </a:solidFill>
            </a:endParaRPr>
          </a:p>
        </p:txBody>
      </p:sp>
      <p:sp>
        <p:nvSpPr>
          <p:cNvPr id="22" name="Object21"/>
          <p:cNvSpPr/>
          <p:nvPr/>
        </p:nvSpPr>
        <p:spPr>
          <a:xfrm>
            <a:off x="11435580" y="3205515"/>
            <a:ext cx="15049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政治・公益法人</a:t>
            </a:r>
            <a:endParaRPr lang="en-US" sz="1500" dirty="0">
              <a:solidFill>
                <a:srgbClr val="02022E"/>
              </a:solidFill>
            </a:endParaRPr>
          </a:p>
        </p:txBody>
      </p:sp>
      <p:sp>
        <p:nvSpPr>
          <p:cNvPr id="23" name="Object22"/>
          <p:cNvSpPr/>
          <p:nvPr/>
        </p:nvSpPr>
        <p:spPr>
          <a:xfrm>
            <a:off x="367530" y="7730125"/>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消費者金融</a:t>
            </a:r>
            <a:endParaRPr lang="en-US" sz="1050" dirty="0">
              <a:solidFill>
                <a:srgbClr val="02022E"/>
              </a:solidFill>
            </a:endParaRPr>
          </a:p>
        </p:txBody>
      </p:sp>
      <p:sp>
        <p:nvSpPr>
          <p:cNvPr id="24" name="Object23"/>
          <p:cNvSpPr/>
          <p:nvPr/>
        </p:nvSpPr>
        <p:spPr>
          <a:xfrm>
            <a:off x="1481955" y="7730125"/>
            <a:ext cx="1974298" cy="155997"/>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カードローン（銀行系含む）</a:t>
            </a:r>
            <a:endParaRPr lang="en-US" sz="1050" dirty="0">
              <a:solidFill>
                <a:srgbClr val="02022E"/>
              </a:solidFill>
            </a:endParaRPr>
          </a:p>
        </p:txBody>
      </p:sp>
      <p:sp>
        <p:nvSpPr>
          <p:cNvPr id="25" name="Object24"/>
          <p:cNvSpPr/>
          <p:nvPr/>
        </p:nvSpPr>
        <p:spPr>
          <a:xfrm>
            <a:off x="3644130"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事業性ローン</a:t>
            </a:r>
            <a:endParaRPr lang="en-US" sz="1050" dirty="0">
              <a:solidFill>
                <a:srgbClr val="02022E"/>
              </a:solidFill>
            </a:endParaRPr>
          </a:p>
        </p:txBody>
      </p:sp>
      <p:sp>
        <p:nvSpPr>
          <p:cNvPr id="26" name="Object25"/>
          <p:cNvSpPr/>
          <p:nvPr/>
        </p:nvSpPr>
        <p:spPr>
          <a:xfrm>
            <a:off x="4910955" y="7730125"/>
            <a:ext cx="12096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不動産担保ローン</a:t>
            </a:r>
            <a:endParaRPr lang="en-US" sz="1050" dirty="0">
              <a:solidFill>
                <a:srgbClr val="02022E"/>
              </a:solidFill>
            </a:endParaRPr>
          </a:p>
        </p:txBody>
      </p:sp>
      <p:sp>
        <p:nvSpPr>
          <p:cNvPr id="27" name="Object26"/>
          <p:cNvSpPr/>
          <p:nvPr/>
        </p:nvSpPr>
        <p:spPr>
          <a:xfrm>
            <a:off x="6473055" y="7730125"/>
            <a:ext cx="10572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ファクタリング</a:t>
            </a:r>
            <a:endParaRPr lang="en-US" sz="1050" dirty="0">
              <a:solidFill>
                <a:srgbClr val="02022E"/>
              </a:solidFill>
            </a:endParaRPr>
          </a:p>
        </p:txBody>
      </p:sp>
      <p:sp>
        <p:nvSpPr>
          <p:cNvPr id="28" name="Object27"/>
          <p:cNvSpPr/>
          <p:nvPr/>
        </p:nvSpPr>
        <p:spPr>
          <a:xfrm>
            <a:off x="7882755"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過払い金請求</a:t>
            </a:r>
            <a:endParaRPr lang="en-US" sz="1050" dirty="0">
              <a:solidFill>
                <a:srgbClr val="02022E"/>
              </a:solidFill>
            </a:endParaRPr>
          </a:p>
        </p:txBody>
      </p:sp>
      <p:sp>
        <p:nvSpPr>
          <p:cNvPr id="29" name="Object28"/>
          <p:cNvSpPr/>
          <p:nvPr/>
        </p:nvSpPr>
        <p:spPr>
          <a:xfrm>
            <a:off x="9149580" y="7730125"/>
            <a:ext cx="3143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ICO</a:t>
            </a:r>
            <a:endParaRPr lang="en-US" sz="1050" dirty="0">
              <a:solidFill>
                <a:srgbClr val="02022E"/>
              </a:solidFill>
            </a:endParaRPr>
          </a:p>
        </p:txBody>
      </p:sp>
      <p:sp>
        <p:nvSpPr>
          <p:cNvPr id="30" name="Object29"/>
          <p:cNvSpPr/>
          <p:nvPr/>
        </p:nvSpPr>
        <p:spPr>
          <a:xfrm>
            <a:off x="367530" y="8053974"/>
            <a:ext cx="14954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バイナリーオプション</a:t>
            </a:r>
            <a:endParaRPr lang="en-US" sz="1050" dirty="0">
              <a:solidFill>
                <a:srgbClr val="02022E"/>
              </a:solidFill>
            </a:endParaRPr>
          </a:p>
        </p:txBody>
      </p:sp>
      <p:sp>
        <p:nvSpPr>
          <p:cNvPr id="31" name="Object30"/>
          <p:cNvSpPr/>
          <p:nvPr/>
        </p:nvSpPr>
        <p:spPr>
          <a:xfrm>
            <a:off x="2215380" y="8053974"/>
            <a:ext cx="44767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金融庁に正式に登録されていない暗号資産交換業者(みなし業社等)</a:t>
            </a:r>
            <a:endParaRPr lang="en-US" sz="1050" dirty="0">
              <a:solidFill>
                <a:srgbClr val="02022E"/>
              </a:solidFill>
            </a:endParaRPr>
          </a:p>
        </p:txBody>
      </p:sp>
      <p:sp>
        <p:nvSpPr>
          <p:cNvPr id="32" name="Object31"/>
          <p:cNvSpPr/>
          <p:nvPr/>
        </p:nvSpPr>
        <p:spPr>
          <a:xfrm>
            <a:off x="662805" y="7268162"/>
            <a:ext cx="4381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金融</a:t>
            </a:r>
            <a:endParaRPr lang="en-US" sz="1500" dirty="0">
              <a:solidFill>
                <a:srgbClr val="02022E"/>
              </a:solidFill>
            </a:endParaRPr>
          </a:p>
        </p:txBody>
      </p:sp>
      <p:sp>
        <p:nvSpPr>
          <p:cNvPr id="33" name="Object32"/>
          <p:cNvSpPr/>
          <p:nvPr/>
        </p:nvSpPr>
        <p:spPr>
          <a:xfrm>
            <a:off x="367530" y="3700815"/>
            <a:ext cx="25336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健康食品(業態・商材により一部除く)</a:t>
            </a:r>
            <a:endParaRPr lang="en-US" sz="1050" dirty="0">
              <a:solidFill>
                <a:srgbClr val="02022E"/>
              </a:solidFill>
            </a:endParaRPr>
          </a:p>
        </p:txBody>
      </p:sp>
      <p:sp>
        <p:nvSpPr>
          <p:cNvPr id="34" name="Object33"/>
          <p:cNvSpPr/>
          <p:nvPr/>
        </p:nvSpPr>
        <p:spPr>
          <a:xfrm>
            <a:off x="3329805" y="3700815"/>
            <a:ext cx="26860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通販コスメ(業態・商材により一部除く)</a:t>
            </a:r>
            <a:endParaRPr lang="en-US" sz="1050" dirty="0">
              <a:solidFill>
                <a:srgbClr val="02022E"/>
              </a:solidFill>
            </a:endParaRPr>
          </a:p>
        </p:txBody>
      </p:sp>
      <p:sp>
        <p:nvSpPr>
          <p:cNvPr id="35" name="Object34"/>
          <p:cNvSpPr/>
          <p:nvPr/>
        </p:nvSpPr>
        <p:spPr>
          <a:xfrm>
            <a:off x="6444480" y="3700815"/>
            <a:ext cx="28384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医療系(一部除く)、美容整形系、治験募集</a:t>
            </a:r>
            <a:endParaRPr lang="en-US" sz="1050" dirty="0">
              <a:solidFill>
                <a:srgbClr val="02022E"/>
              </a:solidFill>
            </a:endParaRPr>
          </a:p>
        </p:txBody>
      </p:sp>
      <p:sp>
        <p:nvSpPr>
          <p:cNvPr id="36" name="Object35"/>
          <p:cNvSpPr/>
          <p:nvPr/>
        </p:nvSpPr>
        <p:spPr>
          <a:xfrm>
            <a:off x="367530" y="4091340"/>
            <a:ext cx="79343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薬機法（医薬品、医療機器等の品質、有効性及び安全性の確保等に関する法律）に抵触する恐れのある訴求のある商材</a:t>
            </a:r>
            <a:endParaRPr lang="en-US" sz="1050" dirty="0">
              <a:solidFill>
                <a:srgbClr val="02022E"/>
              </a:solidFill>
            </a:endParaRPr>
          </a:p>
        </p:txBody>
      </p:sp>
      <p:sp>
        <p:nvSpPr>
          <p:cNvPr id="37" name="Object36"/>
          <p:cNvSpPr/>
          <p:nvPr/>
        </p:nvSpPr>
        <p:spPr>
          <a:xfrm>
            <a:off x="8730480" y="4091340"/>
            <a:ext cx="4762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エステ</a:t>
            </a:r>
            <a:endParaRPr lang="en-US" sz="1050" dirty="0">
              <a:solidFill>
                <a:srgbClr val="02022E"/>
              </a:solidFill>
            </a:endParaRPr>
          </a:p>
        </p:txBody>
      </p:sp>
      <p:sp>
        <p:nvSpPr>
          <p:cNvPr id="38" name="Object37"/>
          <p:cNvSpPr/>
          <p:nvPr/>
        </p:nvSpPr>
        <p:spPr>
          <a:xfrm>
            <a:off x="662805" y="3205515"/>
            <a:ext cx="235267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医療・美容・健康食品等</a:t>
            </a:r>
            <a:endParaRPr lang="en-US" sz="1500" dirty="0">
              <a:solidFill>
                <a:srgbClr val="02022E"/>
              </a:solidFill>
            </a:endParaRPr>
          </a:p>
        </p:txBody>
      </p:sp>
      <p:sp>
        <p:nvSpPr>
          <p:cNvPr id="39" name="Object38"/>
          <p:cNvSpPr/>
          <p:nvPr/>
        </p:nvSpPr>
        <p:spPr>
          <a:xfrm>
            <a:off x="367530" y="4443765"/>
            <a:ext cx="2286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産経用品 (避妊具、女性用体温計)</a:t>
            </a:r>
            <a:endParaRPr lang="en-US" sz="1050" dirty="0">
              <a:solidFill>
                <a:srgbClr val="02022E"/>
              </a:solidFill>
            </a:endParaRPr>
          </a:p>
        </p:txBody>
      </p:sp>
      <p:sp>
        <p:nvSpPr>
          <p:cNvPr id="40" name="Object39"/>
          <p:cNvSpPr/>
          <p:nvPr/>
        </p:nvSpPr>
        <p:spPr>
          <a:xfrm>
            <a:off x="367530" y="5710590"/>
            <a:ext cx="34194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ギャンブル関連 (パチンコ等) ※ 一部公営くじ除く</a:t>
            </a:r>
            <a:endParaRPr lang="en-US" sz="1050" dirty="0">
              <a:solidFill>
                <a:srgbClr val="02022E"/>
              </a:solidFill>
            </a:endParaRPr>
          </a:p>
        </p:txBody>
      </p:sp>
      <p:sp>
        <p:nvSpPr>
          <p:cNvPr id="41" name="Object40"/>
          <p:cNvSpPr/>
          <p:nvPr/>
        </p:nvSpPr>
        <p:spPr>
          <a:xfrm>
            <a:off x="4215630" y="5710590"/>
            <a:ext cx="56578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出会い系 (インターネット異性紹介事業、結婚相談、お見合いパーティ等)</a:t>
            </a:r>
            <a:endParaRPr lang="en-US" sz="1050" dirty="0">
              <a:solidFill>
                <a:srgbClr val="02022E"/>
              </a:solidFill>
            </a:endParaRPr>
          </a:p>
        </p:txBody>
      </p:sp>
      <p:sp>
        <p:nvSpPr>
          <p:cNvPr id="42" name="Object41"/>
          <p:cNvSpPr/>
          <p:nvPr/>
        </p:nvSpPr>
        <p:spPr>
          <a:xfrm>
            <a:off x="662805" y="5215289"/>
            <a:ext cx="5045075" cy="276225"/>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ギャンブル・アダルト・出会い系</a:t>
            </a:r>
            <a:endParaRPr lang="en-US" sz="1500" dirty="0">
              <a:solidFill>
                <a:srgbClr val="02022E"/>
              </a:solidFill>
            </a:endParaRPr>
          </a:p>
        </p:txBody>
      </p:sp>
      <p:sp>
        <p:nvSpPr>
          <p:cNvPr id="43" name="Object42"/>
          <p:cNvSpPr/>
          <p:nvPr/>
        </p:nvSpPr>
        <p:spPr>
          <a:xfrm>
            <a:off x="367530" y="6063015"/>
            <a:ext cx="7096125" cy="323850"/>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アダルト (成人対象の性的な商品サービス等のアダルト全般、性的表現が扱われている作品サービス、</a:t>
            </a:r>
            <a:br>
              <a:rPr dirty="0">
                <a:solidFill>
                  <a:srgbClr val="02022E"/>
                </a:solidFill>
              </a:rPr>
            </a:b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児童ポルノを連想させるもの等の青少年保護育成上好ましくない商品サービス、精力剤、合法ドラッグ等)</a:t>
            </a:r>
            <a:endParaRPr lang="en-US" sz="1050" dirty="0">
              <a:solidFill>
                <a:srgbClr val="02022E"/>
              </a:solidFill>
            </a:endParaRPr>
          </a:p>
        </p:txBody>
      </p:sp>
      <p:sp>
        <p:nvSpPr>
          <p:cNvPr id="44" name="Object43"/>
          <p:cNvSpPr/>
          <p:nvPr/>
        </p:nvSpPr>
        <p:spPr>
          <a:xfrm>
            <a:off x="11140305" y="7382227"/>
            <a:ext cx="34861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宗教関連 (魔除け・霊感商法霊視商法、神社仏閣等)</a:t>
            </a:r>
            <a:endParaRPr lang="en-US" sz="1050" dirty="0">
              <a:solidFill>
                <a:srgbClr val="02022E"/>
              </a:solidFill>
            </a:endParaRPr>
          </a:p>
        </p:txBody>
      </p:sp>
      <p:sp>
        <p:nvSpPr>
          <p:cNvPr id="45" name="Object44"/>
          <p:cNvSpPr/>
          <p:nvPr/>
        </p:nvSpPr>
        <p:spPr>
          <a:xfrm>
            <a:off x="14978880" y="7382227"/>
            <a:ext cx="13525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コンプレックス商材</a:t>
            </a:r>
            <a:endParaRPr lang="en-US" sz="1050" dirty="0">
              <a:solidFill>
                <a:srgbClr val="02022E"/>
              </a:solidFill>
            </a:endParaRPr>
          </a:p>
        </p:txBody>
      </p:sp>
      <p:sp>
        <p:nvSpPr>
          <p:cNvPr id="46" name="Object45"/>
          <p:cNvSpPr/>
          <p:nvPr/>
        </p:nvSpPr>
        <p:spPr>
          <a:xfrm>
            <a:off x="11140305"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無限連鎖講</a:t>
            </a:r>
            <a:endParaRPr lang="en-US" sz="1050" dirty="0">
              <a:solidFill>
                <a:srgbClr val="02022E"/>
              </a:solidFill>
            </a:endParaRPr>
          </a:p>
        </p:txBody>
      </p:sp>
      <p:sp>
        <p:nvSpPr>
          <p:cNvPr id="47" name="Object46"/>
          <p:cNvSpPr/>
          <p:nvPr/>
        </p:nvSpPr>
        <p:spPr>
          <a:xfrm>
            <a:off x="1225473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探偵業</a:t>
            </a:r>
            <a:endParaRPr lang="en-US" sz="1050" dirty="0">
              <a:solidFill>
                <a:srgbClr val="02022E"/>
              </a:solidFill>
            </a:endParaRPr>
          </a:p>
        </p:txBody>
      </p:sp>
      <p:sp>
        <p:nvSpPr>
          <p:cNvPr id="48" name="Object47"/>
          <p:cNvSpPr/>
          <p:nvPr/>
        </p:nvSpPr>
        <p:spPr>
          <a:xfrm>
            <a:off x="1307388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家政婦</a:t>
            </a:r>
            <a:endParaRPr lang="en-US" sz="1050" dirty="0">
              <a:solidFill>
                <a:srgbClr val="02022E"/>
              </a:solidFill>
            </a:endParaRPr>
          </a:p>
        </p:txBody>
      </p:sp>
      <p:sp>
        <p:nvSpPr>
          <p:cNvPr id="49" name="Object48"/>
          <p:cNvSpPr/>
          <p:nvPr/>
        </p:nvSpPr>
        <p:spPr>
          <a:xfrm>
            <a:off x="13893030" y="770607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生体販売</a:t>
            </a:r>
            <a:endParaRPr lang="en-US" sz="1050" dirty="0">
              <a:solidFill>
                <a:srgbClr val="02022E"/>
              </a:solidFill>
            </a:endParaRPr>
          </a:p>
        </p:txBody>
      </p:sp>
      <p:sp>
        <p:nvSpPr>
          <p:cNvPr id="50" name="Object49"/>
          <p:cNvSpPr/>
          <p:nvPr/>
        </p:nvSpPr>
        <p:spPr>
          <a:xfrm>
            <a:off x="14864580"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葬儀葬祭業</a:t>
            </a:r>
            <a:endParaRPr lang="en-US" sz="1050" dirty="0">
              <a:solidFill>
                <a:srgbClr val="02022E"/>
              </a:solidFill>
            </a:endParaRPr>
          </a:p>
        </p:txBody>
      </p:sp>
      <p:sp>
        <p:nvSpPr>
          <p:cNvPr id="51" name="Object50"/>
          <p:cNvSpPr/>
          <p:nvPr/>
        </p:nvSpPr>
        <p:spPr>
          <a:xfrm>
            <a:off x="11435580" y="6920265"/>
            <a:ext cx="6477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a:t>
            </a:r>
            <a:endParaRPr lang="en-US" sz="1500" dirty="0">
              <a:solidFill>
                <a:srgbClr val="02022E"/>
              </a:solidFill>
            </a:endParaRPr>
          </a:p>
        </p:txBody>
      </p:sp>
      <p:sp>
        <p:nvSpPr>
          <p:cNvPr id="52" name="Object51"/>
          <p:cNvSpPr/>
          <p:nvPr/>
        </p:nvSpPr>
        <p:spPr>
          <a:xfrm>
            <a:off x="11140305" y="8025165"/>
            <a:ext cx="2699576"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たばこ、電子たばこ（企業広告は除く）</a:t>
            </a:r>
            <a:endParaRPr lang="en-US" sz="1050" dirty="0">
              <a:solidFill>
                <a:srgbClr val="02022E"/>
              </a:solidFill>
            </a:endParaRPr>
          </a:p>
        </p:txBody>
      </p:sp>
      <p:sp>
        <p:nvSpPr>
          <p:cNvPr id="55" name="テキスト プレースホルダー 54">
            <a:extLst>
              <a:ext uri="{FF2B5EF4-FFF2-40B4-BE49-F238E27FC236}">
                <a16:creationId xmlns:a16="http://schemas.microsoft.com/office/drawing/2014/main" id="{F58DD10E-FD29-AC30-FAA4-AE48D8651A45}"/>
              </a:ext>
            </a:extLst>
          </p:cNvPr>
          <p:cNvSpPr>
            <a:spLocks noGrp="1"/>
          </p:cNvSpPr>
          <p:nvPr>
            <p:ph type="body" sz="quarter" idx="10"/>
          </p:nvPr>
        </p:nvSpPr>
        <p:spPr/>
        <p:txBody>
          <a:bodyPr/>
          <a:lstStyle/>
          <a:p>
            <a:r>
              <a:rPr lang="ja-JP" altLang="en-US"/>
              <a:t>厳格な掲載基準 </a:t>
            </a:r>
            <a:r>
              <a:rPr lang="en-US" altLang="ja-JP" dirty="0"/>
              <a:t>- </a:t>
            </a:r>
            <a:r>
              <a:rPr lang="es-ES" altLang="ja-JP" dirty="0"/>
              <a:t>NG</a:t>
            </a:r>
            <a:r>
              <a:rPr lang="ja-JP" altLang="en-US"/>
              <a:t>業種</a:t>
            </a:r>
          </a:p>
        </p:txBody>
      </p:sp>
      <p:sp>
        <p:nvSpPr>
          <p:cNvPr id="54" name="正方形/長方形 53">
            <a:extLst>
              <a:ext uri="{FF2B5EF4-FFF2-40B4-BE49-F238E27FC236}">
                <a16:creationId xmlns:a16="http://schemas.microsoft.com/office/drawing/2014/main" id="{17244D9C-6A11-A9F9-73BA-E452F07B2983}"/>
              </a:ext>
            </a:extLst>
          </p:cNvPr>
          <p:cNvSpPr/>
          <p:nvPr/>
        </p:nvSpPr>
        <p:spPr>
          <a:xfrm>
            <a:off x="13861832" y="8010877"/>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6" name="Object51">
            <a:extLst>
              <a:ext uri="{FF2B5EF4-FFF2-40B4-BE49-F238E27FC236}">
                <a16:creationId xmlns:a16="http://schemas.microsoft.com/office/drawing/2014/main" id="{E1A2156C-ECF2-E62C-29AD-44C257F2606E}"/>
              </a:ext>
            </a:extLst>
          </p:cNvPr>
          <p:cNvSpPr/>
          <p:nvPr/>
        </p:nvSpPr>
        <p:spPr>
          <a:xfrm>
            <a:off x="14040348" y="8026639"/>
            <a:ext cx="309082" cy="161925"/>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占い</a:t>
            </a:r>
            <a:endParaRPr lang="en-US" sz="1050" dirty="0">
              <a:solidFill>
                <a:srgbClr val="02022E"/>
              </a:solidFill>
            </a:endParaRPr>
          </a:p>
        </p:txBody>
      </p:sp>
      <p:sp>
        <p:nvSpPr>
          <p:cNvPr id="57" name="正方形/長方形 56">
            <a:extLst>
              <a:ext uri="{FF2B5EF4-FFF2-40B4-BE49-F238E27FC236}">
                <a16:creationId xmlns:a16="http://schemas.microsoft.com/office/drawing/2014/main" id="{95C9E20C-155E-5108-2048-05669F9ACA90}"/>
              </a:ext>
            </a:extLst>
          </p:cNvPr>
          <p:cNvSpPr/>
          <p:nvPr/>
        </p:nvSpPr>
        <p:spPr>
          <a:xfrm>
            <a:off x="14546896" y="801235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9" name="Object51">
            <a:extLst>
              <a:ext uri="{FF2B5EF4-FFF2-40B4-BE49-F238E27FC236}">
                <a16:creationId xmlns:a16="http://schemas.microsoft.com/office/drawing/2014/main" id="{7690BFE1-502C-B589-00E7-031FAB3E82C8}"/>
              </a:ext>
            </a:extLst>
          </p:cNvPr>
          <p:cNvSpPr/>
          <p:nvPr/>
        </p:nvSpPr>
        <p:spPr>
          <a:xfrm>
            <a:off x="14725647" y="8041525"/>
            <a:ext cx="2286570" cy="159852"/>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業務実態が不明瞭な企業の商材</a:t>
            </a:r>
            <a:endParaRPr lang="en-US" sz="1050" dirty="0">
              <a:solidFill>
                <a:srgbClr val="02022E"/>
              </a:solidFill>
            </a:endParaRPr>
          </a:p>
        </p:txBody>
      </p:sp>
      <p:sp>
        <p:nvSpPr>
          <p:cNvPr id="60" name="Object51">
            <a:extLst>
              <a:ext uri="{FF2B5EF4-FFF2-40B4-BE49-F238E27FC236}">
                <a16:creationId xmlns:a16="http://schemas.microsoft.com/office/drawing/2014/main" id="{0F5DE200-5B02-2163-5038-B2D854B1DBE1}"/>
              </a:ext>
            </a:extLst>
          </p:cNvPr>
          <p:cNvSpPr/>
          <p:nvPr/>
        </p:nvSpPr>
        <p:spPr>
          <a:xfrm>
            <a:off x="11132284" y="8346007"/>
            <a:ext cx="5793705" cy="352744"/>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弊社親会社競合サービス </a:t>
            </a:r>
            <a:r>
              <a:rPr lang="en-US" altLang="ja-JP" sz="1050" kern="0" spc="126" dirty="0">
                <a:solidFill>
                  <a:srgbClr val="02022E"/>
                </a:solidFill>
                <a:latin typeface="Noto Serif JP Regular" pitchFamily="34" charset="0"/>
                <a:ea typeface="Noto Serif JP Regular" pitchFamily="34" charset="-122"/>
              </a:rPr>
              <a:t>(</a:t>
            </a:r>
            <a:r>
              <a:rPr lang="ja-JP" altLang="en-US" sz="1050" kern="0" spc="126">
                <a:solidFill>
                  <a:srgbClr val="02022E"/>
                </a:solidFill>
                <a:latin typeface="Noto Serif JP Regular" pitchFamily="34" charset="0"/>
                <a:ea typeface="Noto Serif JP Regular" pitchFamily="34" charset="-122"/>
              </a:rPr>
              <a:t>配車サービス、配車サービスを主たる事業とする企業が運営するフードデリバリーサービス、交通事故防止サービス等</a:t>
            </a:r>
            <a:r>
              <a:rPr lang="en-US" altLang="ja-JP" sz="1050" kern="0" spc="126" dirty="0">
                <a:solidFill>
                  <a:srgbClr val="02022E"/>
                </a:solidFill>
                <a:latin typeface="Noto Serif JP Regular" pitchFamily="34" charset="0"/>
                <a:ea typeface="Noto Serif JP Regular" pitchFamily="34" charset="-122"/>
              </a:rPr>
              <a:t>)</a:t>
            </a:r>
          </a:p>
          <a:p>
            <a:pPr>
              <a:lnSpc>
                <a:spcPts val="1260"/>
              </a:lnSpc>
            </a:pPr>
            <a:endParaRPr lang="en-US" sz="1050" dirty="0">
              <a:solidFill>
                <a:srgbClr val="02022E"/>
              </a:solidFill>
            </a:endParaRPr>
          </a:p>
        </p:txBody>
      </p:sp>
      <p:sp>
        <p:nvSpPr>
          <p:cNvPr id="61" name="Object51">
            <a:extLst>
              <a:ext uri="{FF2B5EF4-FFF2-40B4-BE49-F238E27FC236}">
                <a16:creationId xmlns:a16="http://schemas.microsoft.com/office/drawing/2014/main" id="{BAD5A27C-3F89-15D8-4E39-A13068213CA6}"/>
              </a:ext>
            </a:extLst>
          </p:cNvPr>
          <p:cNvSpPr/>
          <p:nvPr/>
        </p:nvSpPr>
        <p:spPr>
          <a:xfrm>
            <a:off x="11124264" y="8795176"/>
            <a:ext cx="5793705" cy="320676"/>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その他タクシー車内のプライベート空間にそぐわないと判断した業種・商材</a:t>
            </a:r>
          </a:p>
        </p:txBody>
      </p:sp>
      <p:sp>
        <p:nvSpPr>
          <p:cNvPr id="62" name="Object42">
            <a:extLst>
              <a:ext uri="{FF2B5EF4-FFF2-40B4-BE49-F238E27FC236}">
                <a16:creationId xmlns:a16="http://schemas.microsoft.com/office/drawing/2014/main" id="{8E4D94CD-A834-4898-1B8E-A932210F5E10}"/>
              </a:ext>
            </a:extLst>
          </p:cNvPr>
          <p:cNvSpPr/>
          <p:nvPr/>
        </p:nvSpPr>
        <p:spPr>
          <a:xfrm>
            <a:off x="377617" y="6515731"/>
            <a:ext cx="7096125" cy="159852"/>
          </a:xfrm>
          <a:prstGeom prst="rect">
            <a:avLst/>
          </a:prstGeom>
          <a:noFill/>
          <a:ln/>
        </p:spPr>
        <p:txBody>
          <a:bodyPr wrap="square" lIns="0" tIns="0" rIns="0" bIns="0" rtlCol="0" anchor="t">
            <a:spAutoFit/>
          </a:bodyPr>
          <a:lstStyle/>
          <a:p>
            <a:pPr>
              <a:lnSpc>
                <a:spcPts val="1260"/>
              </a:lnSpc>
            </a:pP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R-18</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以上の映画作品、</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CERO D</a:t>
            </a:r>
            <a:r>
              <a:rPr lang="ja-JP" altLang="es-ES" sz="1050" kern="0" spc="126">
                <a:solidFill>
                  <a:srgbClr val="02022E"/>
                </a:solidFill>
                <a:latin typeface="Noto Serif JP Regular" pitchFamily="34" charset="0"/>
                <a:ea typeface="Noto Serif JP Regular" pitchFamily="34" charset="-122"/>
                <a:cs typeface="Noto Serif JP Regular" pitchFamily="34" charset="-120"/>
              </a:rPr>
              <a:t>（</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17</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歳以上対象）以上のゲーム</a:t>
            </a:r>
            <a:endParaRPr lang="en-US" sz="1050" dirty="0">
              <a:solidFill>
                <a:srgbClr val="02022E"/>
              </a:solidFill>
            </a:endParaRPr>
          </a:p>
        </p:txBody>
      </p:sp>
      <p:sp>
        <p:nvSpPr>
          <p:cNvPr id="63" name="正方形/長方形 62">
            <a:extLst>
              <a:ext uri="{FF2B5EF4-FFF2-40B4-BE49-F238E27FC236}">
                <a16:creationId xmlns:a16="http://schemas.microsoft.com/office/drawing/2014/main" id="{C632D75F-DF83-BFE7-01AF-43A4D2575182}"/>
              </a:ext>
            </a:extLst>
          </p:cNvPr>
          <p:cNvSpPr/>
          <p:nvPr/>
        </p:nvSpPr>
        <p:spPr>
          <a:xfrm>
            <a:off x="15760655" y="769562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4" name="Object51">
            <a:extLst>
              <a:ext uri="{FF2B5EF4-FFF2-40B4-BE49-F238E27FC236}">
                <a16:creationId xmlns:a16="http://schemas.microsoft.com/office/drawing/2014/main" id="{FF8CA71D-A49D-745D-E610-0785FF346EB6}"/>
              </a:ext>
            </a:extLst>
          </p:cNvPr>
          <p:cNvSpPr/>
          <p:nvPr/>
        </p:nvSpPr>
        <p:spPr>
          <a:xfrm>
            <a:off x="15917632" y="7714953"/>
            <a:ext cx="2286570" cy="159852"/>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ライブ配信サービス</a:t>
            </a:r>
            <a:endParaRPr lang="en-US" sz="1050" dirty="0">
              <a:solidFill>
                <a:srgbClr val="02022E"/>
              </a:solidFill>
            </a:endParaRPr>
          </a:p>
        </p:txBody>
      </p:sp>
      <p:sp>
        <p:nvSpPr>
          <p:cNvPr id="65" name="正方形/長方形 64">
            <a:extLst>
              <a:ext uri="{FF2B5EF4-FFF2-40B4-BE49-F238E27FC236}">
                <a16:creationId xmlns:a16="http://schemas.microsoft.com/office/drawing/2014/main" id="{9C50A411-4D93-76A0-E84F-4EEAC540D42B}"/>
              </a:ext>
            </a:extLst>
          </p:cNvPr>
          <p:cNvSpPr/>
          <p:nvPr/>
        </p:nvSpPr>
        <p:spPr>
          <a:xfrm rot="2700000">
            <a:off x="11171622" y="4473871"/>
            <a:ext cx="161026" cy="155276"/>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6" name="正方形/長方形 65">
            <a:extLst>
              <a:ext uri="{FF2B5EF4-FFF2-40B4-BE49-F238E27FC236}">
                <a16:creationId xmlns:a16="http://schemas.microsoft.com/office/drawing/2014/main" id="{6145A733-38DA-A8C9-A0CE-69443A513F9C}"/>
              </a:ext>
            </a:extLst>
          </p:cNvPr>
          <p:cNvSpPr/>
          <p:nvPr/>
        </p:nvSpPr>
        <p:spPr>
          <a:xfrm>
            <a:off x="11910391" y="4892028"/>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71600"/>
            <a:ext cx="2828925" cy="2286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4819650"/>
            <a:ext cx="283845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39250" y="1381125"/>
            <a:ext cx="47529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353550" y="7839075"/>
            <a:ext cx="390525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90550" y="8504551"/>
            <a:ext cx="3467100" cy="228600"/>
          </a:xfrm>
          <a:prstGeom prst="rect">
            <a:avLst/>
          </a:prstGeom>
        </p:spPr>
      </p:pic>
      <p:sp>
        <p:nvSpPr>
          <p:cNvPr id="11" name="Object10"/>
          <p:cNvSpPr/>
          <p:nvPr/>
        </p:nvSpPr>
        <p:spPr>
          <a:xfrm>
            <a:off x="923925" y="1828800"/>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2" name="Object11"/>
          <p:cNvSpPr/>
          <p:nvPr/>
        </p:nvSpPr>
        <p:spPr>
          <a:xfrm>
            <a:off x="923925" y="5276850"/>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3" name="Object12"/>
          <p:cNvSpPr/>
          <p:nvPr/>
        </p:nvSpPr>
        <p:spPr>
          <a:xfrm>
            <a:off x="9572625" y="1838325"/>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4" name="Object13"/>
          <p:cNvSpPr/>
          <p:nvPr/>
        </p:nvSpPr>
        <p:spPr>
          <a:xfrm>
            <a:off x="885825" y="1371600"/>
            <a:ext cx="256222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チープな印象を受けるもの</a:t>
            </a:r>
            <a:endParaRPr lang="en-US" sz="1500" dirty="0">
              <a:solidFill>
                <a:srgbClr val="02022E"/>
              </a:solidFill>
            </a:endParaRPr>
          </a:p>
        </p:txBody>
      </p:sp>
      <p:sp>
        <p:nvSpPr>
          <p:cNvPr id="15" name="Object14"/>
          <p:cNvSpPr/>
          <p:nvPr/>
        </p:nvSpPr>
        <p:spPr>
          <a:xfrm>
            <a:off x="885825" y="4819650"/>
            <a:ext cx="25717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乗客に不快感を与えるもの</a:t>
            </a:r>
            <a:endParaRPr lang="en-US" sz="1500" dirty="0">
              <a:solidFill>
                <a:srgbClr val="02022E"/>
              </a:solidFill>
            </a:endParaRPr>
          </a:p>
        </p:txBody>
      </p:sp>
      <p:sp>
        <p:nvSpPr>
          <p:cNvPr id="16" name="Object15"/>
          <p:cNvSpPr/>
          <p:nvPr/>
        </p:nvSpPr>
        <p:spPr>
          <a:xfrm>
            <a:off x="9534525" y="1381125"/>
            <a:ext cx="448627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法令や業界の自主規制、公序良俗に反するもの</a:t>
            </a:r>
            <a:endParaRPr lang="en-US" sz="1500" dirty="0">
              <a:solidFill>
                <a:srgbClr val="02022E"/>
              </a:solidFill>
            </a:endParaRPr>
          </a:p>
        </p:txBody>
      </p:sp>
      <p:sp>
        <p:nvSpPr>
          <p:cNvPr id="17" name="Object16"/>
          <p:cNvSpPr/>
          <p:nvPr/>
        </p:nvSpPr>
        <p:spPr>
          <a:xfrm>
            <a:off x="9648825" y="7839075"/>
            <a:ext cx="36385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その他、当社が不適切と判断したもの</a:t>
            </a:r>
            <a:endParaRPr lang="en-US" sz="1500" dirty="0">
              <a:solidFill>
                <a:srgbClr val="02022E"/>
              </a:solidFill>
            </a:endParaRPr>
          </a:p>
        </p:txBody>
      </p:sp>
      <p:sp>
        <p:nvSpPr>
          <p:cNvPr id="19" name="Object18"/>
          <p:cNvSpPr/>
          <p:nvPr/>
        </p:nvSpPr>
        <p:spPr>
          <a:xfrm>
            <a:off x="1295400" y="1828800"/>
            <a:ext cx="7082547" cy="2543176"/>
          </a:xfrm>
          <a:prstGeom prst="rect">
            <a:avLst/>
          </a:prstGeom>
          <a:noFill/>
          <a:ln/>
        </p:spPr>
        <p:txBody>
          <a:bodyPr wrap="square" lIns="0" tIns="0" rIns="0" bIns="0" rtlCol="0" anchor="t">
            <a:noAutofit/>
          </a:bodyPr>
          <a:lstStyle/>
          <a:p>
            <a:pPr marL="171450" indent="-171450" algn="l">
              <a:lnSpc>
                <a:spcPct val="15000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アニメーション中心に構成されており、スライドショーやモーショングラフィックス、ナレーション</a:t>
            </a:r>
            <a:r>
              <a:rPr lang="en-US" sz="1050" kern="0" spc="126" dirty="0">
                <a:solidFill>
                  <a:srgbClr val="02022E"/>
                </a:solidFill>
                <a:latin typeface="Noto Serif JP Regular" pitchFamily="34" charset="0"/>
                <a:ea typeface="Noto Serif JP Regular" pitchFamily="34" charset="-122"/>
                <a:cs typeface="Noto Serif JP Regular" pitchFamily="34" charset="-120"/>
              </a:rPr>
              <a:t>、</a:t>
            </a:r>
            <a:r>
              <a:rPr lang="en-US" sz="1050" b="0" i="0" kern="0" spc="126" dirty="0">
                <a:solidFill>
                  <a:srgbClr val="02022E"/>
                </a:solidFill>
                <a:latin typeface="Noto Serif JP Regular" pitchFamily="34" charset="0"/>
                <a:ea typeface="Noto Serif JP Regular" pitchFamily="34" charset="-122"/>
                <a:cs typeface="Noto Serif JP Regular" pitchFamily="34" charset="-120"/>
              </a:rPr>
              <a:t>字幕を用いて商品やサービスを説明していく構成の動画</a:t>
            </a: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アニメーション中心に構成されており、ゲームの解説・操作説明・実況がメインとなっている動画</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情報量が過多であるもの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ナレーションなしでスライドショーのみで構成されているもの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同じ映像が連続し、カット数が少なく構成が冗長であるもの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カラーコレクション等の映像加工がなされていないもの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動画内に二次元バーコード、特定の静止画を表示させ続ける表現</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フリー素材やそれに準ずる素材（画像、映像、音楽）を多用しているもの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撮影品質の低いもの</a:t>
            </a:r>
            <a:endParaRPr lang="en-US" altLang="ja-JP" sz="1050" dirty="0">
              <a:solidFill>
                <a:srgbClr val="02022E"/>
              </a:solidFill>
            </a:endParaRPr>
          </a:p>
        </p:txBody>
      </p:sp>
      <p:sp>
        <p:nvSpPr>
          <p:cNvPr id="37" name="Object36"/>
          <p:cNvSpPr/>
          <p:nvPr/>
        </p:nvSpPr>
        <p:spPr>
          <a:xfrm>
            <a:off x="1295400" y="5276850"/>
            <a:ext cx="7229476" cy="2999101"/>
          </a:xfrm>
          <a:prstGeom prst="rect">
            <a:avLst/>
          </a:prstGeom>
          <a:noFill/>
          <a:ln/>
        </p:spPr>
        <p:txBody>
          <a:bodyPr wrap="square" lIns="0" tIns="0" rIns="0" bIns="0" rtlCol="0" anchor="t">
            <a:noAutofit/>
          </a:bodyPr>
          <a:lstStyle/>
          <a:p>
            <a:pPr marL="171450" indent="-171450" algn="l">
              <a:lnSpc>
                <a:spcPct val="15000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車酔いを誘発する可能性があるもの</a:t>
            </a: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過度に騒いだり、怒鳴ったりする表現</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高速で振動したり、点滅したり、単純なループを繰り返すような画像、映像を用いたもの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人間の局部を強調したもの、コンプレックス部分を露骨に表現したもの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過度な肌の露出があるもの、性的なもの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同一クリエイティブ（ほぼ同じ内容のものも含む）を1枠で連続して複数回流すこと</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演者自体や演者の表現が不快感を与える可能性のあるもの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顔のアップが連続するもの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緊急車両のサイレンや、そのように誤認される可能性のある音声が入ったもの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恐怖を感じる可能性があるもの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動画上の演出であるとわからず乗客が不安を感じる可能性のあるもの</a:t>
            </a:r>
            <a:endParaRPr lang="en-US" altLang="ja-JP" sz="1050" dirty="0">
              <a:solidFill>
                <a:srgbClr val="02022E"/>
              </a:solidFill>
            </a:endParaRPr>
          </a:p>
        </p:txBody>
      </p:sp>
      <p:sp>
        <p:nvSpPr>
          <p:cNvPr id="57" name="Object56"/>
          <p:cNvSpPr/>
          <p:nvPr/>
        </p:nvSpPr>
        <p:spPr>
          <a:xfrm>
            <a:off x="10058400" y="1838325"/>
            <a:ext cx="7639050" cy="6191250"/>
          </a:xfrm>
          <a:prstGeom prst="rect">
            <a:avLst/>
          </a:prstGeom>
          <a:noFill/>
          <a:ln/>
        </p:spPr>
        <p:txBody>
          <a:bodyPr wrap="square" lIns="0" tIns="0" rIns="0" bIns="0" rtlCol="0" anchor="t">
            <a:noAutofit/>
          </a:bodyPr>
          <a:lstStyle/>
          <a:p>
            <a:pPr marL="171450" indent="-171450" algn="l">
              <a:lnSpc>
                <a:spcPct val="15000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事実と異なる虚偽の情報を掲載したもの</a:t>
            </a: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優良誤認表示や有利誤認表示などの不当表示となるもの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「最大」「最高」「最小」「最速」「No.1」「世界初」などの言葉を表示する際に客観的な出典がないもの（最新かつ、掲載日に1年以内のデータのみ有効）</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順位、割合、件数など調査結果等の定量的な言葉を表示する際に客観的な出典がないもの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公正取引協議会が定める公正競争規約で定められた表示を遵守していないもの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税込価格と誤認される恐れのある税抜価格の表示</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著作権や商標権等の知的財産権を侵害するもの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誹謗中傷するもの、名誉を毀損するもの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プライバシーを侵害するもの、個人情報の取得、管理、利用等に十分な配慮がされていないもの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比較広告</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他人を差別するもの、人権を侵害するもの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セクシュアルハラスメントとなるもの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バイオレンス、暴力的な描写、表現</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投機心、射幸心を著しくあおる表現のもの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非科学的または迷信に類するもので、利用者を惑わせたり、不安を与えるもの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犯罪を肯定、美化、助長するもの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反社会的勢力によるもの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醜悪、残虐、猟奇的等で不快感を与えるもの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サービス、商品の内容が不明確なもの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オリンピック・パラリンピック関連のアンブッシュ広告と捉えられるもの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業界で定めるガイドラインなどに違反し、または、違反するおそれのあるもの</a:t>
            </a:r>
            <a:endParaRPr lang="en-US" altLang="ja-JP" sz="1050" dirty="0">
              <a:solidFill>
                <a:srgbClr val="02022E"/>
              </a:solidFill>
            </a:endParaRPr>
          </a:p>
        </p:txBody>
      </p:sp>
      <p:sp>
        <p:nvSpPr>
          <p:cNvPr id="98" name="Object97"/>
          <p:cNvSpPr/>
          <p:nvPr/>
        </p:nvSpPr>
        <p:spPr>
          <a:xfrm>
            <a:off x="923925" y="8961751"/>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99" name="Object98"/>
          <p:cNvSpPr/>
          <p:nvPr/>
        </p:nvSpPr>
        <p:spPr>
          <a:xfrm>
            <a:off x="885825" y="8504551"/>
            <a:ext cx="32004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ダブルスポンサーに該当するもの</a:t>
            </a:r>
            <a:endParaRPr lang="en-US" sz="1500" dirty="0">
              <a:solidFill>
                <a:srgbClr val="02022E"/>
              </a:solidFill>
            </a:endParaRPr>
          </a:p>
        </p:txBody>
      </p:sp>
      <p:sp>
        <p:nvSpPr>
          <p:cNvPr id="101" name="Object100"/>
          <p:cNvSpPr/>
          <p:nvPr/>
        </p:nvSpPr>
        <p:spPr>
          <a:xfrm>
            <a:off x="1295400" y="8961751"/>
            <a:ext cx="5514369" cy="594321"/>
          </a:xfrm>
          <a:prstGeom prst="rect">
            <a:avLst/>
          </a:prstGeom>
          <a:noFill/>
          <a:ln/>
        </p:spPr>
        <p:txBody>
          <a:bodyPr wrap="square" lIns="0" tIns="0" rIns="0" bIns="0" rtlCol="0" anchor="t">
            <a:noAutofit/>
          </a:bodyPr>
          <a:lstStyle/>
          <a:p>
            <a:pPr marL="171450" indent="-171450" algn="l">
              <a:lnSpc>
                <a:spcPct val="15000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1枠で複数クライアント、複数ブランド、複数アイテムの広告を流すこと</a:t>
            </a: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ダブルスポンサーの際に広告の主体者が明示されていないもの</a:t>
            </a:r>
            <a:endParaRPr lang="en-US" altLang="ja-JP" sz="1050" dirty="0">
              <a:solidFill>
                <a:srgbClr val="02022E"/>
              </a:solidFill>
            </a:endParaRPr>
          </a:p>
        </p:txBody>
      </p:sp>
      <p:sp>
        <p:nvSpPr>
          <p:cNvPr id="106" name="テキスト プレースホルダー 105">
            <a:extLst>
              <a:ext uri="{FF2B5EF4-FFF2-40B4-BE49-F238E27FC236}">
                <a16:creationId xmlns:a16="http://schemas.microsoft.com/office/drawing/2014/main" id="{7EB0429D-1585-F364-6AE5-72C6137B6EF6}"/>
              </a:ext>
            </a:extLst>
          </p:cNvPr>
          <p:cNvSpPr>
            <a:spLocks noGrp="1"/>
          </p:cNvSpPr>
          <p:nvPr>
            <p:ph type="body" sz="quarter" idx="10"/>
          </p:nvPr>
        </p:nvSpPr>
        <p:spPr>
          <a:xfrm>
            <a:off x="674804" y="129266"/>
            <a:ext cx="8469195" cy="639762"/>
          </a:xfrm>
        </p:spPr>
        <p:txBody>
          <a:bodyPr/>
          <a:lstStyle/>
          <a:p>
            <a:r>
              <a:rPr lang="ja-JP" altLang="en-US"/>
              <a:t>厳格な掲載基準 </a:t>
            </a:r>
            <a:r>
              <a:rPr lang="en-US" altLang="ja-JP" dirty="0"/>
              <a:t>- </a:t>
            </a:r>
            <a:r>
              <a:rPr lang="es-ES" altLang="ja-JP" dirty="0"/>
              <a:t>NG</a:t>
            </a:r>
            <a:r>
              <a:rPr lang="ja-JP" altLang="en-US"/>
              <a:t>クリエイティブ表現</a:t>
            </a:r>
          </a:p>
        </p:txBody>
      </p:sp>
    </p:spTree>
    <p:extLst>
      <p:ext uri="{BB962C8B-B14F-4D97-AF65-F5344CB8AC3E}">
        <p14:creationId xmlns:p14="http://schemas.microsoft.com/office/powerpoint/2010/main" val="3921363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2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52425" y="1552575"/>
            <a:ext cx="10306050" cy="4572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 y="2466975"/>
            <a:ext cx="967740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2425" y="3152775"/>
            <a:ext cx="10858500" cy="228600"/>
          </a:xfrm>
          <a:prstGeom prst="rect">
            <a:avLst/>
          </a:prstGeom>
        </p:spPr>
      </p:pic>
      <p:sp>
        <p:nvSpPr>
          <p:cNvPr id="9" name="Object8"/>
          <p:cNvSpPr/>
          <p:nvPr/>
        </p:nvSpPr>
        <p:spPr>
          <a:xfrm>
            <a:off x="647700" y="1552575"/>
            <a:ext cx="10039350" cy="4572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アニメーションを中心に構成されており、スライドショーやモーショングラフィックス、ナレーション、
字幕を用いて商品やサービスを説明していく構成の動画の場合、全体の秒数の半分以上が実写であること</a:t>
            </a:r>
            <a:endParaRPr lang="en-US" sz="1500" dirty="0">
              <a:solidFill>
                <a:srgbClr val="02022E"/>
              </a:solidFill>
            </a:endParaRPr>
          </a:p>
        </p:txBody>
      </p:sp>
      <p:sp>
        <p:nvSpPr>
          <p:cNvPr id="10" name="Object9"/>
          <p:cNvSpPr/>
          <p:nvPr/>
        </p:nvSpPr>
        <p:spPr>
          <a:xfrm>
            <a:off x="647700" y="2466975"/>
            <a:ext cx="94107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同じ静止画(画面の一部ではなく全画面のもの)を表示する場合、全体尺の中で最大15秒とすること</a:t>
            </a:r>
            <a:endParaRPr lang="en-US" sz="1500" dirty="0">
              <a:solidFill>
                <a:srgbClr val="02022E"/>
              </a:solidFill>
            </a:endParaRPr>
          </a:p>
        </p:txBody>
      </p:sp>
      <p:sp>
        <p:nvSpPr>
          <p:cNvPr id="11" name="Object10"/>
          <p:cNvSpPr/>
          <p:nvPr/>
        </p:nvSpPr>
        <p:spPr>
          <a:xfrm>
            <a:off x="647700" y="3152775"/>
            <a:ext cx="105918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画面の一部に二次元バーコードや検索窓など特定の静止画を表示する場合は、全体尺の中で最大5秒とすること</a:t>
            </a:r>
            <a:endParaRPr lang="en-US" sz="1500" dirty="0">
              <a:solidFill>
                <a:srgbClr val="02022E"/>
              </a:solidFill>
            </a:endParaRPr>
          </a:p>
        </p:txBody>
      </p:sp>
      <p:sp>
        <p:nvSpPr>
          <p:cNvPr id="13" name="Object12"/>
          <p:cNvSpPr/>
          <p:nvPr/>
        </p:nvSpPr>
        <p:spPr>
          <a:xfrm>
            <a:off x="307974" y="9163050"/>
            <a:ext cx="6677025" cy="342900"/>
          </a:xfrm>
          <a:prstGeom prst="rect">
            <a:avLst/>
          </a:prstGeom>
          <a:noFill/>
          <a:ln/>
        </p:spPr>
        <p:txBody>
          <a:bodyPr wrap="square" lIns="0" tIns="0" rIns="0" bIns="0" rtlCol="0" anchor="t"/>
          <a:lstStyle/>
          <a:p>
            <a:pPr marL="171450" indent="-171450" algn="l">
              <a:lnSpc>
                <a:spcPts val="975"/>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実写とは、アニメーションやCGではなく、実際に撮影された人物、景色、物体などの映像を指します。</a:t>
            </a:r>
          </a:p>
          <a:p>
            <a:pPr marL="171450" indent="-171450">
              <a:lnSpc>
                <a:spcPts val="975"/>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実写で撮影されたとしても、内容次第ではNGとする場合がありますので事前にご相談ください。</a:t>
            </a:r>
            <a:endParaRPr lang="en-US" altLang="ja-JP" sz="825" dirty="0">
              <a:solidFill>
                <a:srgbClr val="34363D"/>
              </a:solidFill>
            </a:endParaRPr>
          </a:p>
          <a:p>
            <a:pPr algn="l">
              <a:lnSpc>
                <a:spcPts val="975"/>
              </a:lnSpc>
            </a:pPr>
            <a:endParaRPr lang="en-US" sz="825" dirty="0">
              <a:solidFill>
                <a:srgbClr val="34363D"/>
              </a:solidFill>
            </a:endParaRPr>
          </a:p>
        </p:txBody>
      </p:sp>
      <p:sp>
        <p:nvSpPr>
          <p:cNvPr id="20" name="テキスト プレースホルダー 19">
            <a:extLst>
              <a:ext uri="{FF2B5EF4-FFF2-40B4-BE49-F238E27FC236}">
                <a16:creationId xmlns:a16="http://schemas.microsoft.com/office/drawing/2014/main" id="{A8F45167-8C50-0ECE-3F9B-906C8A3EF9D8}"/>
              </a:ext>
            </a:extLst>
          </p:cNvPr>
          <p:cNvSpPr>
            <a:spLocks noGrp="1"/>
          </p:cNvSpPr>
          <p:nvPr>
            <p:ph type="body" sz="quarter" idx="10"/>
          </p:nvPr>
        </p:nvSpPr>
        <p:spPr>
          <a:xfrm>
            <a:off x="674804" y="129266"/>
            <a:ext cx="6503236" cy="639762"/>
          </a:xfrm>
        </p:spPr>
        <p:txBody>
          <a:bodyPr>
            <a:noAutofit/>
          </a:bodyPr>
          <a:lstStyle/>
          <a:p>
            <a:r>
              <a:rPr lang="ja-JP" altLang="en-US"/>
              <a:t>厳格な掲載基準 </a:t>
            </a:r>
            <a:r>
              <a:rPr lang="en-US" altLang="ja-JP" dirty="0"/>
              <a:t>- </a:t>
            </a:r>
            <a:r>
              <a:rPr lang="ja-JP" altLang="en-US"/>
              <a:t>制作上の注意点</a:t>
            </a:r>
          </a:p>
        </p:txBody>
      </p:sp>
      <p:pic>
        <p:nvPicPr>
          <p:cNvPr id="16" name="Object 5" descr="preencoded.png">
            <a:extLst>
              <a:ext uri="{FF2B5EF4-FFF2-40B4-BE49-F238E27FC236}">
                <a16:creationId xmlns:a16="http://schemas.microsoft.com/office/drawing/2014/main" id="{FBA6688B-8003-EFB3-D5BF-F94B4C651A0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3838575"/>
            <a:ext cx="10858500" cy="228600"/>
          </a:xfrm>
          <a:prstGeom prst="rect">
            <a:avLst/>
          </a:prstGeom>
        </p:spPr>
      </p:pic>
      <p:pic>
        <p:nvPicPr>
          <p:cNvPr id="32" name="Object 5" descr="preencoded.png">
            <a:extLst>
              <a:ext uri="{FF2B5EF4-FFF2-40B4-BE49-F238E27FC236}">
                <a16:creationId xmlns:a16="http://schemas.microsoft.com/office/drawing/2014/main" id="{FF67C9CC-8291-B486-B4CC-9D1FAAEFE8E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6211283"/>
            <a:ext cx="10858500" cy="228600"/>
          </a:xfrm>
          <a:prstGeom prst="rect">
            <a:avLst/>
          </a:prstGeom>
        </p:spPr>
      </p:pic>
      <p:sp>
        <p:nvSpPr>
          <p:cNvPr id="33" name="Object10">
            <a:extLst>
              <a:ext uri="{FF2B5EF4-FFF2-40B4-BE49-F238E27FC236}">
                <a16:creationId xmlns:a16="http://schemas.microsoft.com/office/drawing/2014/main" id="{298988B9-5D42-8F02-1403-531E14470740}"/>
              </a:ext>
            </a:extLst>
          </p:cNvPr>
          <p:cNvSpPr/>
          <p:nvPr/>
        </p:nvSpPr>
        <p:spPr>
          <a:xfrm>
            <a:off x="674803" y="6211282"/>
            <a:ext cx="10858500" cy="461665"/>
          </a:xfrm>
          <a:prstGeom prst="rect">
            <a:avLst/>
          </a:prstGeom>
          <a:noFill/>
          <a:ln/>
        </p:spPr>
        <p:txBody>
          <a:bodyPr wrap="square" lIns="0" tIns="0" rIns="0" bIns="0" rtlCol="0" anchor="t">
            <a:sp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「最大」「最高」「最小」「最速」「</a:t>
            </a:r>
            <a:r>
              <a:rPr lang="en" altLang="ja-JP" sz="1500" kern="0" spc="180" dirty="0">
                <a:solidFill>
                  <a:srgbClr val="02022E"/>
                </a:solidFill>
                <a:latin typeface="Noto Serif JP Regular" pitchFamily="34" charset="0"/>
                <a:ea typeface="Noto Serif JP Regular" pitchFamily="34" charset="-122"/>
                <a:cs typeface="Noto Serif JP Regular" pitchFamily="34" charset="-120"/>
              </a:rPr>
              <a:t>No.1</a:t>
            </a:r>
            <a:r>
              <a:rPr lang="ja-JP" altLang="en" sz="1500" kern="0" spc="180">
                <a:solidFill>
                  <a:srgbClr val="02022E"/>
                </a:solidFill>
                <a:latin typeface="Noto Serif JP Regular" pitchFamily="34" charset="0"/>
                <a:ea typeface="Noto Serif JP Regular" pitchFamily="34" charset="-122"/>
                <a:cs typeface="Noto Serif JP Regular" pitchFamily="34" charset="-120"/>
              </a:rPr>
              <a:t>」「</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世界初」などの言葉を表示する際の客観的な出典は、上記に加え、調査したものが最新かつ、掲載日から</a:t>
            </a:r>
            <a:r>
              <a:rPr lang="en-US" altLang="ja-JP" sz="1500" kern="0" spc="180" dirty="0">
                <a:solidFill>
                  <a:srgbClr val="02022E"/>
                </a:solidFill>
                <a:latin typeface="Noto Serif JP Regular" pitchFamily="34" charset="0"/>
                <a:ea typeface="Noto Serif JP Regular" pitchFamily="34" charset="-122"/>
                <a:cs typeface="Noto Serif JP Regular" pitchFamily="34" charset="-120"/>
              </a:rPr>
              <a:t>1</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年以内のデータであること</a:t>
            </a:r>
            <a:endParaRPr lang="en-US" sz="1500" dirty="0">
              <a:solidFill>
                <a:srgbClr val="02022E"/>
              </a:solidFill>
            </a:endParaRPr>
          </a:p>
        </p:txBody>
      </p:sp>
      <p:sp>
        <p:nvSpPr>
          <p:cNvPr id="44" name="Object10">
            <a:extLst>
              <a:ext uri="{FF2B5EF4-FFF2-40B4-BE49-F238E27FC236}">
                <a16:creationId xmlns:a16="http://schemas.microsoft.com/office/drawing/2014/main" id="{C22A95BA-7091-AD3E-7369-0414FC703C31}"/>
              </a:ext>
            </a:extLst>
          </p:cNvPr>
          <p:cNvSpPr/>
          <p:nvPr/>
        </p:nvSpPr>
        <p:spPr>
          <a:xfrm>
            <a:off x="647701" y="3838575"/>
            <a:ext cx="10858500" cy="809625"/>
          </a:xfrm>
          <a:prstGeom prst="rect">
            <a:avLst/>
          </a:prstGeom>
          <a:noFill/>
          <a:ln/>
        </p:spPr>
        <p:txBody>
          <a:bodyPr wrap="square" lIns="0" tIns="0" rIns="0" bIns="0" rtlCol="0" anchor="t">
            <a:no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すること。またその根拠となるデータを株式会社</a:t>
            </a:r>
            <a:r>
              <a:rPr lang="en-US" altLang="ja-JP" sz="1500" kern="0" spc="180" dirty="0">
                <a:solidFill>
                  <a:srgbClr val="02022E"/>
                </a:solidFill>
                <a:latin typeface="Noto Serif JP Regular" pitchFamily="34" charset="0"/>
                <a:ea typeface="Noto Serif JP Regular" pitchFamily="34" charset="-122"/>
                <a:cs typeface="Noto Serif JP Regular" pitchFamily="34" charset="-120"/>
              </a:rPr>
              <a:t>IRIS</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に提出すること</a:t>
            </a:r>
            <a:endParaRPr lang="en-US" altLang="ja-JP" sz="1500" kern="0" spc="180" dirty="0">
              <a:solidFill>
                <a:srgbClr val="02022E"/>
              </a:solidFill>
              <a:latin typeface="Noto Serif JP Regular" pitchFamily="34" charset="0"/>
              <a:ea typeface="Noto Serif JP Regular" pitchFamily="34" charset="-122"/>
              <a:cs typeface="Noto Serif JP Regular" pitchFamily="34" charset="-120"/>
            </a:endParaRPr>
          </a:p>
        </p:txBody>
      </p:sp>
      <p:sp>
        <p:nvSpPr>
          <p:cNvPr id="19" name="Object36">
            <a:extLst>
              <a:ext uri="{FF2B5EF4-FFF2-40B4-BE49-F238E27FC236}">
                <a16:creationId xmlns:a16="http://schemas.microsoft.com/office/drawing/2014/main" id="{10028940-F88C-C7D2-11A6-6005180944F8}"/>
              </a:ext>
            </a:extLst>
          </p:cNvPr>
          <p:cNvSpPr/>
          <p:nvPr/>
        </p:nvSpPr>
        <p:spPr>
          <a:xfrm>
            <a:off x="781050" y="4735464"/>
            <a:ext cx="2622550" cy="903338"/>
          </a:xfrm>
          <a:prstGeom prst="rect">
            <a:avLst/>
          </a:prstGeom>
          <a:noFill/>
          <a:ln/>
        </p:spPr>
        <p:txBody>
          <a:bodyPr wrap="square" lIns="0" tIns="0" rIns="0" bIns="0" rtlCol="0" anchor="t">
            <a:noAutofit/>
          </a:bodyPr>
          <a:lstStyle/>
          <a:p>
            <a:pPr marL="171450" indent="-171450" algn="l">
              <a:lnSpc>
                <a:spcPts val="126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調査期間</a:t>
            </a:r>
          </a:p>
          <a:p>
            <a:pPr marL="171450" indent="-171450">
              <a:lnSpc>
                <a:spcPts val="1260"/>
              </a:lnSpc>
              <a:buFont typeface="Arial" panose="020B0604020202020204" pitchFamily="34" charset="0"/>
              <a:buChar char="•"/>
            </a:pPr>
            <a:r>
              <a:rPr lang="en-US" altLang="ja-JP" sz="1050" kern="0" spc="126" dirty="0">
                <a:solidFill>
                  <a:srgbClr val="02022E"/>
                </a:solidFill>
                <a:latin typeface="Noto Serif JP Regular" pitchFamily="34" charset="0"/>
                <a:ea typeface="Noto Serif JP Regular" pitchFamily="34" charset="-122"/>
              </a:rPr>
              <a:t>調査機関</a:t>
            </a:r>
            <a:endParaRPr lang="en-US" altLang="ja-JP" sz="1050" dirty="0">
              <a:solidFill>
                <a:srgbClr val="02022E"/>
              </a:solidFill>
            </a:endParaRPr>
          </a:p>
          <a:p>
            <a:pPr marL="171450" indent="-171450">
              <a:lnSpc>
                <a:spcPts val="1260"/>
              </a:lnSpc>
              <a:buFont typeface="Arial" panose="020B0604020202020204" pitchFamily="34" charset="0"/>
              <a:buChar char="•"/>
            </a:pPr>
            <a:r>
              <a:rPr lang="en-US" altLang="ja-JP" sz="1050" kern="0" spc="126" dirty="0">
                <a:solidFill>
                  <a:srgbClr val="02022E"/>
                </a:solidFill>
                <a:latin typeface="Noto Serif JP Regular" pitchFamily="34" charset="0"/>
                <a:ea typeface="Noto Serif JP Regular" pitchFamily="34" charset="-122"/>
              </a:rPr>
              <a:t>調査対象</a:t>
            </a:r>
            <a:endParaRPr lang="en-US" altLang="ja-JP" sz="1050" dirty="0">
              <a:solidFill>
                <a:srgbClr val="02022E"/>
              </a:solidFill>
            </a:endParaRPr>
          </a:p>
          <a:p>
            <a:pPr marL="171450" indent="-171450">
              <a:lnSpc>
                <a:spcPts val="1260"/>
              </a:lnSpc>
              <a:buFont typeface="Arial" panose="020B0604020202020204" pitchFamily="34" charset="0"/>
              <a:buChar char="•"/>
            </a:pPr>
            <a:r>
              <a:rPr lang="en-US" altLang="ja-JP" sz="1050" kern="0" spc="126" dirty="0">
                <a:solidFill>
                  <a:srgbClr val="02022E"/>
                </a:solidFill>
                <a:latin typeface="Noto Serif JP Regular" pitchFamily="34" charset="0"/>
                <a:ea typeface="Noto Serif JP Regular" pitchFamily="34" charset="-122"/>
              </a:rPr>
              <a:t>有効回答数(サンプル数)</a:t>
            </a:r>
            <a:endParaRPr lang="en-US" altLang="ja-JP" sz="1050" dirty="0">
              <a:solidFill>
                <a:srgbClr val="02022E"/>
              </a:solidFill>
            </a:endParaRPr>
          </a:p>
          <a:p>
            <a:pPr marL="171450" indent="-171450">
              <a:lnSpc>
                <a:spcPts val="1260"/>
              </a:lnSpc>
              <a:buFont typeface="Arial" panose="020B0604020202020204" pitchFamily="34" charset="0"/>
              <a:buChar char="•"/>
            </a:pPr>
            <a:r>
              <a:rPr lang="en-US" altLang="ja-JP" sz="1050" kern="0" spc="126" dirty="0">
                <a:solidFill>
                  <a:srgbClr val="02022E"/>
                </a:solidFill>
                <a:latin typeface="Noto Serif JP Regular" pitchFamily="34" charset="0"/>
                <a:ea typeface="Noto Serif JP Regular" pitchFamily="34" charset="-122"/>
              </a:rPr>
              <a:t>調査方法(集計方法、算出方法)</a:t>
            </a:r>
            <a:endParaRPr lang="en-US" altLang="ja-JP" sz="1050" dirty="0">
              <a:solidFill>
                <a:srgbClr val="02022E"/>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12">
    <p:bg>
      <p:bgPr>
        <a:solidFill>
          <a:srgbClr val="02022E"/>
        </a:solidFill>
        <a:effectLst/>
      </p:bgPr>
    </p:bg>
    <p:spTree>
      <p:nvGrpSpPr>
        <p:cNvPr id="1" name=""/>
        <p:cNvGrpSpPr/>
        <p:nvPr/>
      </p:nvGrpSpPr>
      <p:grpSpPr>
        <a:xfrm>
          <a:off x="0" y="0"/>
          <a:ext cx="0" cy="0"/>
          <a:chOff x="0" y="0"/>
          <a:chExt cx="0" cy="0"/>
        </a:xfrm>
      </p:grpSpPr>
      <p:pic>
        <p:nvPicPr>
          <p:cNvPr id="3" name="図 2" descr="建物の前の道路を走る車&#10;&#10;中程度の精度で自動的に生成された説明">
            <a:extLst>
              <a:ext uri="{FF2B5EF4-FFF2-40B4-BE49-F238E27FC236}">
                <a16:creationId xmlns:a16="http://schemas.microsoft.com/office/drawing/2014/main" id="{F2508444-7195-E9A9-22C4-C9E966C04737}"/>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7A5F787C-79DF-C602-B5A8-FC0EF0E67B5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807828DD-5750-09DA-88FC-DE248E220E0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E39C3A8C-4FC7-240B-E3A5-9958E6E391A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34</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D722032E-6F25-F1F5-9D27-77BE9A432B21}"/>
              </a:ext>
            </a:extLst>
          </p:cNvPr>
          <p:cNvSpPr/>
          <p:nvPr/>
        </p:nvSpPr>
        <p:spPr>
          <a:xfrm>
            <a:off x="94540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申し込みの流れ</a:t>
            </a:r>
            <a:endParaRPr lang="en-US" sz="5400" dirty="0"/>
          </a:p>
        </p:txBody>
      </p:sp>
      <p:sp>
        <p:nvSpPr>
          <p:cNvPr id="15" name="Object5">
            <a:extLst>
              <a:ext uri="{FF2B5EF4-FFF2-40B4-BE49-F238E27FC236}">
                <a16:creationId xmlns:a16="http://schemas.microsoft.com/office/drawing/2014/main" id="{5C05E7AF-08BB-5828-991F-FA43367CA473}"/>
              </a:ext>
            </a:extLst>
          </p:cNvPr>
          <p:cNvSpPr/>
          <p:nvPr/>
        </p:nvSpPr>
        <p:spPr>
          <a:xfrm>
            <a:off x="895384" y="7953569"/>
            <a:ext cx="1495679"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a:t>
            </a:r>
            <a:r>
              <a:rPr lang="en-US" sz="2400" kern="0" spc="383" dirty="0">
                <a:solidFill>
                  <a:srgbClr val="FFFFFF"/>
                </a:solidFill>
                <a:latin typeface="Noto Serif JP Regular" pitchFamily="34" charset="0"/>
                <a:ea typeface="Noto Serif JP Regular" pitchFamily="34" charset="-122"/>
                <a:cs typeface="Noto Serif JP Regular" pitchFamily="34" charset="-120"/>
              </a:rPr>
              <a:t>7</a:t>
            </a:r>
            <a:endParaRPr lang="en-US"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16">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876300"/>
            <a:ext cx="3524250" cy="63817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0" y="876300"/>
            <a:ext cx="3390900" cy="638175"/>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15150" y="876300"/>
            <a:ext cx="6696075" cy="638175"/>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611225" y="876300"/>
            <a:ext cx="4676775" cy="6381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24250" y="876300"/>
            <a:ext cx="123825" cy="638175"/>
          </a:xfrm>
          <a:prstGeom prst="rect">
            <a:avLst/>
          </a:prstGeom>
        </p:spPr>
      </p:pic>
      <p:pic>
        <p:nvPicPr>
          <p:cNvPr id="14" name="Object 13"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915150" y="876300"/>
            <a:ext cx="123825" cy="638175"/>
          </a:xfrm>
          <a:prstGeom prst="rect">
            <a:avLst/>
          </a:prstGeom>
        </p:spPr>
      </p:pic>
      <p:pic>
        <p:nvPicPr>
          <p:cNvPr id="15" name="Object 14"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3611225" y="876300"/>
            <a:ext cx="123825" cy="638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3573125" y="1504950"/>
            <a:ext cx="4714875" cy="4124325"/>
          </a:xfrm>
          <a:prstGeom prst="rect">
            <a:avLst/>
          </a:prstGeom>
        </p:spPr>
      </p:pic>
      <p:pic>
        <p:nvPicPr>
          <p:cNvPr id="20" name="Object 19"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877050" y="1504950"/>
            <a:ext cx="6734175" cy="4124325"/>
          </a:xfrm>
          <a:prstGeom prst="rect">
            <a:avLst/>
          </a:prstGeom>
        </p:spPr>
      </p:pic>
      <p:pic>
        <p:nvPicPr>
          <p:cNvPr id="21" name="Object 20"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24250" y="1504950"/>
            <a:ext cx="3390900" cy="412432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0" y="1504950"/>
            <a:ext cx="3524250" cy="4124325"/>
          </a:xfrm>
          <a:prstGeom prst="rect">
            <a:avLst/>
          </a:prstGeom>
        </p:spPr>
      </p:pic>
      <p:pic>
        <p:nvPicPr>
          <p:cNvPr id="23" name="Object 22"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0" y="6267450"/>
            <a:ext cx="3390900" cy="3467100"/>
          </a:xfrm>
          <a:prstGeom prst="rect">
            <a:avLst/>
          </a:prstGeom>
        </p:spPr>
      </p:pic>
      <p:pic>
        <p:nvPicPr>
          <p:cNvPr id="24" name="Object 23"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52800" y="6276975"/>
            <a:ext cx="3276600" cy="3457574"/>
          </a:xfrm>
          <a:prstGeom prst="rect">
            <a:avLst/>
          </a:prstGeom>
        </p:spPr>
      </p:pic>
      <p:pic>
        <p:nvPicPr>
          <p:cNvPr id="25" name="Object 24"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9982200" y="6267450"/>
            <a:ext cx="3590925" cy="3467100"/>
          </a:xfrm>
          <a:prstGeom prst="rect">
            <a:avLst/>
          </a:prstGeom>
        </p:spPr>
      </p:pic>
      <p:pic>
        <p:nvPicPr>
          <p:cNvPr id="26" name="Object 25"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0" y="5619750"/>
            <a:ext cx="123825" cy="638175"/>
          </a:xfrm>
          <a:prstGeom prst="rect">
            <a:avLst/>
          </a:prstGeom>
        </p:spPr>
      </p:pic>
      <p:pic>
        <p:nvPicPr>
          <p:cNvPr id="27" name="Object 26"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6591300" y="6267450"/>
            <a:ext cx="3429000" cy="3467100"/>
          </a:xfrm>
          <a:prstGeom prst="rect">
            <a:avLst/>
          </a:prstGeom>
        </p:spPr>
      </p:pic>
      <p:sp>
        <p:nvSpPr>
          <p:cNvPr id="31" name="Object30"/>
          <p:cNvSpPr/>
          <p:nvPr/>
        </p:nvSpPr>
        <p:spPr>
          <a:xfrm>
            <a:off x="109537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広告主審査</a:t>
            </a:r>
            <a:endParaRPr lang="en-US" sz="1800" dirty="0">
              <a:solidFill>
                <a:srgbClr val="02022E"/>
              </a:solidFill>
            </a:endParaRPr>
          </a:p>
        </p:txBody>
      </p:sp>
      <p:sp>
        <p:nvSpPr>
          <p:cNvPr id="32" name="Object31"/>
          <p:cNvSpPr/>
          <p:nvPr/>
        </p:nvSpPr>
        <p:spPr>
          <a:xfrm>
            <a:off x="4533900"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空き枠確認</a:t>
            </a:r>
            <a:endParaRPr lang="en-US" sz="1800" dirty="0">
              <a:solidFill>
                <a:srgbClr val="02022E"/>
              </a:solidFill>
            </a:endParaRPr>
          </a:p>
        </p:txBody>
      </p:sp>
      <p:sp>
        <p:nvSpPr>
          <p:cNvPr id="33" name="Object32"/>
          <p:cNvSpPr/>
          <p:nvPr/>
        </p:nvSpPr>
        <p:spPr>
          <a:xfrm>
            <a:off x="961072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仮押さえ</a:t>
            </a:r>
            <a:endParaRPr lang="en-US" sz="1800" dirty="0">
              <a:solidFill>
                <a:srgbClr val="02022E"/>
              </a:solidFill>
            </a:endParaRPr>
          </a:p>
        </p:txBody>
      </p:sp>
      <p:sp>
        <p:nvSpPr>
          <p:cNvPr id="34" name="Object33"/>
          <p:cNvSpPr/>
          <p:nvPr/>
        </p:nvSpPr>
        <p:spPr>
          <a:xfrm>
            <a:off x="15697200" y="962025"/>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考査</a:t>
            </a:r>
            <a:endParaRPr lang="en-US" sz="1800" dirty="0">
              <a:solidFill>
                <a:srgbClr val="02022E"/>
              </a:solidFill>
            </a:endParaRPr>
          </a:p>
        </p:txBody>
      </p:sp>
      <p:sp>
        <p:nvSpPr>
          <p:cNvPr id="39" name="Object38"/>
          <p:cNvSpPr/>
          <p:nvPr/>
        </p:nvSpPr>
        <p:spPr>
          <a:xfrm>
            <a:off x="333375" y="1809750"/>
            <a:ext cx="2886075" cy="12192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当社営業担当まで企業・商材（訴求内容）とクリエイティブをご連絡ください。商材・クリエイティブは仮審査をいたします。</a:t>
            </a:r>
            <a:endParaRPr lang="en-US" sz="1200" dirty="0">
              <a:solidFill>
                <a:srgbClr val="02022E"/>
              </a:solidFill>
            </a:endParaRPr>
          </a:p>
        </p:txBody>
      </p:sp>
      <p:sp>
        <p:nvSpPr>
          <p:cNvPr id="40" name="Object39"/>
          <p:cNvSpPr/>
          <p:nvPr/>
        </p:nvSpPr>
        <p:spPr>
          <a:xfrm>
            <a:off x="3829051" y="1819275"/>
            <a:ext cx="2914650" cy="963682"/>
          </a:xfrm>
          <a:prstGeom prst="rect">
            <a:avLst/>
          </a:prstGeom>
          <a:noFill/>
          <a:ln/>
        </p:spPr>
        <p:txBody>
          <a:bodyPr wrap="square" lIns="0" tIns="0" rIns="0" bIns="0" rtlCol="0" anchor="t">
            <a:noAutofit/>
          </a:bodyPr>
          <a:lstStyle/>
          <a:p>
            <a:pPr>
              <a:lnSpc>
                <a:spcPts val="2400"/>
              </a:lnSpc>
            </a:pPr>
            <a:r>
              <a:rPr lang="es-ES" altLang="ja-JP" sz="1200" dirty="0">
                <a:solidFill>
                  <a:srgbClr val="02022E"/>
                </a:solidFill>
                <a:latin typeface="Noto Serif JP" panose="02020400000000000000" pitchFamily="18" charset="-128"/>
                <a:ea typeface="Noto Serif JP" panose="02020400000000000000" pitchFamily="18" charset="-128"/>
                <a:hlinkClick r:id="rId35">
                  <a:extLst>
                    <a:ext uri="{A12FA001-AC4F-418D-AE19-62706E023703}">
                      <ahyp:hlinkClr xmlns:ahyp="http://schemas.microsoft.com/office/drawing/2018/hyperlinkcolor" val="tx"/>
                    </a:ext>
                  </a:extLst>
                </a:hlinkClick>
              </a:rPr>
              <a:t>https://www.tokyo-prime.jp/calendar/</a:t>
            </a:r>
            <a:r>
              <a:rPr lang="ja-JP" altLang="en-US" sz="1200">
                <a:solidFill>
                  <a:srgbClr val="02022E"/>
                </a:solidFill>
                <a:latin typeface="Noto Serif JP" panose="02020400000000000000" pitchFamily="18" charset="-128"/>
                <a:ea typeface="Noto Serif JP" panose="02020400000000000000" pitchFamily="18" charset="-128"/>
              </a:rPr>
              <a:t>よりご確認ください。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1" name="Object40"/>
          <p:cNvSpPr/>
          <p:nvPr/>
        </p:nvSpPr>
        <p:spPr>
          <a:xfrm>
            <a:off x="7248525" y="1730238"/>
            <a:ext cx="4019550"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仮押さえが必要な場合、Tokyo Prime申込フォームよりご依頼ください。</a:t>
            </a:r>
            <a:endParaRPr lang="en-US" sz="1200" dirty="0">
              <a:solidFill>
                <a:srgbClr val="02022E"/>
              </a:solidFill>
            </a:endParaRPr>
          </a:p>
        </p:txBody>
      </p:sp>
      <p:sp>
        <p:nvSpPr>
          <p:cNvPr id="42" name="Object41"/>
          <p:cNvSpPr/>
          <p:nvPr/>
        </p:nvSpPr>
        <p:spPr>
          <a:xfrm>
            <a:off x="7248525" y="2501763"/>
            <a:ext cx="5876925" cy="511037"/>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有効期間は「フォームからの仮押さえ依頼日を含めて5営業日以内」とし、最終日の17時に自動解放いたします。仮押さえ回数に上限はございません。</a:t>
            </a:r>
            <a:endParaRPr lang="en-US" sz="1200" dirty="0">
              <a:solidFill>
                <a:srgbClr val="02022E"/>
              </a:solidFill>
            </a:endParaRPr>
          </a:p>
        </p:txBody>
      </p:sp>
      <p:sp>
        <p:nvSpPr>
          <p:cNvPr id="43" name="Object42"/>
          <p:cNvSpPr/>
          <p:nvPr/>
        </p:nvSpPr>
        <p:spPr>
          <a:xfrm>
            <a:off x="7953375" y="3263763"/>
            <a:ext cx="5133975" cy="780342"/>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同一広告主による2回目以降の仮押さえは、有効期間を過ぎたことによる仮押さえの解除の翌営業日を1営業日目として、5営業日以上経過してからであれば可能となります。</a:t>
            </a:r>
            <a:endParaRPr lang="en-US" sz="1200" dirty="0">
              <a:solidFill>
                <a:srgbClr val="02022E"/>
              </a:solidFill>
            </a:endParaRPr>
          </a:p>
        </p:txBody>
      </p:sp>
      <p:sp>
        <p:nvSpPr>
          <p:cNvPr id="44" name="Object43"/>
          <p:cNvSpPr/>
          <p:nvPr/>
        </p:nvSpPr>
        <p:spPr>
          <a:xfrm>
            <a:off x="7362825" y="3273287"/>
            <a:ext cx="485775" cy="241733"/>
          </a:xfrm>
          <a:prstGeom prst="rect">
            <a:avLst/>
          </a:prstGeom>
          <a:noFill/>
          <a:ln/>
        </p:spPr>
        <p:txBody>
          <a:bodyPr wrap="square" lIns="0" tIns="0" rIns="0" bIns="0" rtlCol="0" anchor="t">
            <a:spAutoFit/>
          </a:bodyPr>
          <a:lstStyle/>
          <a:p>
            <a:pPr algn="l">
              <a:lnSpc>
                <a:spcPts val="2100"/>
              </a:lnSpc>
            </a:pPr>
            <a:r>
              <a:rPr lang="en-US" sz="1200" kern="0" spc="105" dirty="0">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1</a:t>
            </a:r>
            <a:endParaRPr lang="en-US" sz="1200" dirty="0">
              <a:solidFill>
                <a:srgbClr val="02022E"/>
              </a:solidFill>
            </a:endParaRPr>
          </a:p>
        </p:txBody>
      </p:sp>
      <p:sp>
        <p:nvSpPr>
          <p:cNvPr id="45" name="Object44"/>
          <p:cNvSpPr/>
          <p:nvPr/>
        </p:nvSpPr>
        <p:spPr>
          <a:xfrm>
            <a:off x="7400925" y="4087676"/>
            <a:ext cx="447675" cy="241733"/>
          </a:xfrm>
          <a:prstGeom prst="rect">
            <a:avLst/>
          </a:prstGeom>
          <a:noFill/>
          <a:ln/>
        </p:spPr>
        <p:txBody>
          <a:bodyPr wrap="square" lIns="0" tIns="0" rIns="0" bIns="0" rtlCol="0" anchor="t">
            <a:spAutoFit/>
          </a:bodyPr>
          <a:lstStyle/>
          <a:p>
            <a:pPr algn="l">
              <a:lnSpc>
                <a:spcPts val="2100"/>
              </a:lnSpc>
            </a:pPr>
            <a:r>
              <a:rPr lang="en-US" sz="1200" kern="0" spc="105" dirty="0">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2</a:t>
            </a:r>
            <a:endParaRPr lang="en-US" sz="1200" dirty="0">
              <a:solidFill>
                <a:srgbClr val="02022E"/>
              </a:solidFill>
            </a:endParaRPr>
          </a:p>
        </p:txBody>
      </p:sp>
      <p:sp>
        <p:nvSpPr>
          <p:cNvPr id="46" name="Object45"/>
          <p:cNvSpPr/>
          <p:nvPr/>
        </p:nvSpPr>
        <p:spPr>
          <a:xfrm>
            <a:off x="7953375" y="4100895"/>
            <a:ext cx="7334250"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条件1は、枠や期間を変更したとしても適用されます。</a:t>
            </a:r>
            <a:endParaRPr lang="en-US" sz="1200" dirty="0">
              <a:solidFill>
                <a:srgbClr val="02022E"/>
              </a:solidFill>
            </a:endParaRPr>
          </a:p>
        </p:txBody>
      </p:sp>
      <p:sp>
        <p:nvSpPr>
          <p:cNvPr id="47" name="Object46"/>
          <p:cNvSpPr/>
          <p:nvPr/>
        </p:nvSpPr>
        <p:spPr>
          <a:xfrm>
            <a:off x="7400925" y="4481742"/>
            <a:ext cx="7334250" cy="266700"/>
          </a:xfrm>
          <a:prstGeom prst="rect">
            <a:avLst/>
          </a:prstGeom>
          <a:noFill/>
          <a:ln/>
        </p:spPr>
        <p:txBody>
          <a:bodyPr wrap="square" lIns="0" tIns="0" rIns="0" bIns="0" rtlCol="0" anchor="t">
            <a:noAutofit/>
          </a:bodyPr>
          <a:lstStyle/>
          <a:p>
            <a:pPr algn="l">
              <a:lnSpc>
                <a:spcPts val="2100"/>
              </a:lnSpc>
            </a:pPr>
            <a:endParaRPr lang="en-US" sz="1200" dirty="0">
              <a:solidFill>
                <a:srgbClr val="02022E"/>
              </a:solidFill>
            </a:endParaRPr>
          </a:p>
        </p:txBody>
      </p:sp>
      <p:sp>
        <p:nvSpPr>
          <p:cNvPr id="48" name="Object47"/>
          <p:cNvSpPr/>
          <p:nvPr/>
        </p:nvSpPr>
        <p:spPr>
          <a:xfrm>
            <a:off x="7248525" y="4673463"/>
            <a:ext cx="5981700" cy="780342"/>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仮押さえ期間中の追加での仮押さえは、一番早い仮押さえ期日に合わせるものとします。仮押さえの際には担当営業にTokyo Prime申込フォームの共有をご依頼ください。</a:t>
            </a:r>
            <a:endParaRPr lang="en-US" sz="1200" dirty="0">
              <a:solidFill>
                <a:srgbClr val="02022E"/>
              </a:solidFill>
            </a:endParaRPr>
          </a:p>
        </p:txBody>
      </p:sp>
      <p:sp>
        <p:nvSpPr>
          <p:cNvPr id="49" name="Object48"/>
          <p:cNvSpPr/>
          <p:nvPr/>
        </p:nvSpPr>
        <p:spPr>
          <a:xfrm>
            <a:off x="13954125" y="1819274"/>
            <a:ext cx="4019550" cy="261142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クリエイティブ考査を行います。
</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入稿までにクリエイティブ考査が必須となります。</a:t>
            </a:r>
          </a:p>
          <a:p>
            <a:pPr algn="l">
              <a:lnSpc>
                <a:spcPts val="24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申込受付後、クリエイティブ考査落ちでキャンセルになる場合もキャンセル料を頂戴いたしますので申込前にクリエイティブ考査をご依頼ください。</a:t>
            </a:r>
          </a:p>
          <a:p>
            <a:pPr algn="l">
              <a:lnSpc>
                <a:spcPts val="2400"/>
              </a:lnSpc>
            </a:pPr>
            <a:endParaRPr lang="en-US" sz="1200" b="0" i="0" kern="0" spc="105" dirty="0">
              <a:solidFill>
                <a:srgbClr val="02022E"/>
              </a:solidFill>
              <a:latin typeface="Noto Serif JP Regular" pitchFamily="34" charset="0"/>
              <a:ea typeface="Noto Serif JP Regular" pitchFamily="34" charset="-122"/>
              <a:cs typeface="Noto Serif JP Regular" pitchFamily="34" charset="-120"/>
            </a:endParaRPr>
          </a:p>
          <a:p>
            <a:pPr algn="l">
              <a:lnSpc>
                <a:spcPts val="2400"/>
              </a:lnSpc>
            </a:pPr>
            <a:r>
              <a:rPr lang="en-US" sz="1200" kern="0" spc="105" dirty="0">
                <a:solidFill>
                  <a:srgbClr val="02022E"/>
                </a:solidFill>
                <a:latin typeface="Noto Serif JP Regular" pitchFamily="34" charset="0"/>
                <a:ea typeface="Noto Serif JP Regular" pitchFamily="34" charset="-122"/>
              </a:rPr>
              <a:t>考査には2営業日程度かかりますので余裕を持ってクリエイティブ考査をご依頼ください。</a:t>
            </a:r>
          </a:p>
          <a:p>
            <a:pPr algn="l">
              <a:lnSpc>
                <a:spcPts val="2400"/>
              </a:lnSpc>
            </a:pPr>
            <a:endParaRPr lang="en-US" sz="1200" dirty="0">
              <a:solidFill>
                <a:srgbClr val="02022E"/>
              </a:solidFill>
            </a:endParaRPr>
          </a:p>
        </p:txBody>
      </p:sp>
      <p:sp>
        <p:nvSpPr>
          <p:cNvPr id="50" name="Object49"/>
          <p:cNvSpPr/>
          <p:nvPr/>
        </p:nvSpPr>
        <p:spPr>
          <a:xfrm>
            <a:off x="333375" y="6572249"/>
            <a:ext cx="2752725" cy="1190903"/>
          </a:xfrm>
          <a:prstGeom prst="rect">
            <a:avLst/>
          </a:prstGeom>
          <a:noFill/>
          <a:ln/>
        </p:spPr>
        <p:txBody>
          <a:bodyPr wrap="square" lIns="0" tIns="0" rIns="0" bIns="0" rtlCol="0" anchor="t">
            <a:spAutoFit/>
          </a:bodyPr>
          <a:lstStyle/>
          <a:p>
            <a:pPr>
              <a:lnSpc>
                <a:spcPts val="2400"/>
              </a:lnSpc>
            </a:pPr>
            <a:r>
              <a:rPr lang="es-ES" altLang="ja-JP" sz="1200" dirty="0">
                <a:solidFill>
                  <a:srgbClr val="02022E"/>
                </a:solidFill>
                <a:latin typeface="Noto Serif JP" panose="02020400000000000000" pitchFamily="18" charset="-128"/>
                <a:ea typeface="Noto Serif JP" panose="02020400000000000000" pitchFamily="18" charset="-128"/>
              </a:rPr>
              <a:t>Tokyo Prime</a:t>
            </a:r>
            <a:r>
              <a:rPr lang="ja-JP" altLang="en-US" sz="1200">
                <a:solidFill>
                  <a:srgbClr val="02022E"/>
                </a:solidFill>
                <a:latin typeface="Noto Serif JP" panose="02020400000000000000" pitchFamily="18" charset="-128"/>
                <a:ea typeface="Noto Serif JP" panose="02020400000000000000" pitchFamily="18" charset="-128"/>
              </a:rPr>
              <a:t>申込フォームにてご依頼ください。</a:t>
            </a:r>
            <a:endParaRPr lang="en-US" altLang="ja-JP" sz="1200" dirty="0">
              <a:solidFill>
                <a:srgbClr val="02022E"/>
              </a:solidFill>
              <a:latin typeface="Noto Serif JP" panose="02020400000000000000" pitchFamily="18" charset="-128"/>
              <a:ea typeface="Noto Serif JP" panose="02020400000000000000" pitchFamily="18" charset="-128"/>
            </a:endParaRPr>
          </a:p>
          <a:p>
            <a:pPr>
              <a:lnSpc>
                <a:spcPts val="2400"/>
              </a:lnSpc>
            </a:pPr>
            <a:r>
              <a:rPr lang="ja-JP" altLang="en-US" sz="1200">
                <a:solidFill>
                  <a:srgbClr val="02022E"/>
                </a:solidFill>
                <a:latin typeface="Noto Serif JP" panose="02020400000000000000" pitchFamily="18" charset="-128"/>
                <a:ea typeface="Noto Serif JP" panose="02020400000000000000" pitchFamily="18" charset="-128"/>
              </a:rPr>
              <a:t>申込の際には担当営業に</a:t>
            </a:r>
            <a:r>
              <a:rPr lang="en-US" altLang="ja-JP" sz="1200" dirty="0">
                <a:solidFill>
                  <a:srgbClr val="02022E"/>
                </a:solidFill>
                <a:latin typeface="Noto Serif JP" panose="02020400000000000000" pitchFamily="18" charset="-128"/>
                <a:ea typeface="Noto Serif JP" panose="02020400000000000000" pitchFamily="18" charset="-128"/>
              </a:rPr>
              <a:t>Tokyo Prime</a:t>
            </a:r>
            <a:r>
              <a:rPr lang="ja-JP" altLang="en-US" sz="1200">
                <a:solidFill>
                  <a:srgbClr val="02022E"/>
                </a:solidFill>
                <a:latin typeface="Noto Serif JP" panose="02020400000000000000" pitchFamily="18" charset="-128"/>
                <a:ea typeface="Noto Serif JP" panose="02020400000000000000" pitchFamily="18" charset="-128"/>
              </a:rPr>
              <a:t>申込フォームの共有をご依頼ください。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1" name="Object50"/>
          <p:cNvSpPr/>
          <p:nvPr/>
        </p:nvSpPr>
        <p:spPr>
          <a:xfrm>
            <a:off x="3724275" y="6572250"/>
            <a:ext cx="2600325" cy="1524000"/>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掲載開始希望日7営業日前 17:00までにフォームからご入稿ください。</a:t>
            </a:r>
          </a:p>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入稿の際には担当営業に入稿フォームの共有をご依頼ください。</a:t>
            </a:r>
            <a:endParaRPr lang="en-US" sz="1200" dirty="0">
              <a:solidFill>
                <a:srgbClr val="02022E"/>
              </a:solidFill>
            </a:endParaRPr>
          </a:p>
        </p:txBody>
      </p:sp>
      <p:sp>
        <p:nvSpPr>
          <p:cNvPr id="52" name="Object51"/>
          <p:cNvSpPr/>
          <p:nvPr/>
        </p:nvSpPr>
        <p:spPr>
          <a:xfrm>
            <a:off x="6962775" y="6572250"/>
            <a:ext cx="2752725"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当社にて入稿内容を確認し、掲載準備をいたします。</a:t>
            </a:r>
            <a:endParaRPr lang="en-US" sz="1200" dirty="0">
              <a:solidFill>
                <a:srgbClr val="02022E"/>
              </a:solidFill>
            </a:endParaRPr>
          </a:p>
        </p:txBody>
      </p:sp>
      <p:sp>
        <p:nvSpPr>
          <p:cNvPr id="53" name="Object52"/>
          <p:cNvSpPr/>
          <p:nvPr/>
        </p:nvSpPr>
        <p:spPr>
          <a:xfrm>
            <a:off x="13855481" y="5823207"/>
            <a:ext cx="7629525" cy="270587"/>
          </a:xfrm>
          <a:prstGeom prst="rect">
            <a:avLst/>
          </a:prstGeom>
          <a:noFill/>
          <a:ln/>
        </p:spPr>
        <p:txBody>
          <a:bodyPr wrap="square" lIns="0" tIns="0" rIns="0" bIns="0" rtlCol="0" anchor="t">
            <a:spAutoFit/>
          </a:bodyPr>
          <a:lstStyle/>
          <a:p>
            <a:pPr algn="l">
              <a:lnSpc>
                <a:spcPts val="2400"/>
              </a:lnSpc>
            </a:pPr>
            <a:r>
              <a:rPr lang="en-US" sz="1200" b="0" i="0" kern="0" spc="120" dirty="0">
                <a:solidFill>
                  <a:srgbClr val="34363D"/>
                </a:solidFill>
                <a:latin typeface="Noto Serif JP Regular" pitchFamily="34" charset="0"/>
                <a:ea typeface="Noto Serif JP Regular" pitchFamily="34" charset="-122"/>
                <a:cs typeface="Noto Serif JP Regular" pitchFamily="34" charset="-120"/>
              </a:rPr>
              <a:t>注意事項</a:t>
            </a:r>
            <a:endParaRPr lang="en-US" sz="1200" dirty="0">
              <a:solidFill>
                <a:srgbClr val="34363D"/>
              </a:solidFill>
            </a:endParaRPr>
          </a:p>
        </p:txBody>
      </p:sp>
      <p:sp>
        <p:nvSpPr>
          <p:cNvPr id="54" name="Object53"/>
          <p:cNvSpPr/>
          <p:nvPr/>
        </p:nvSpPr>
        <p:spPr>
          <a:xfrm>
            <a:off x="10353675" y="6572250"/>
            <a:ext cx="2771775"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毎週月曜日 0:00 に、掲載開始いたします。</a:t>
            </a:r>
            <a:endParaRPr lang="en-US" sz="1200" dirty="0">
              <a:solidFill>
                <a:srgbClr val="02022E"/>
              </a:solidFill>
            </a:endParaRPr>
          </a:p>
        </p:txBody>
      </p:sp>
      <p:sp>
        <p:nvSpPr>
          <p:cNvPr id="60" name="Object59"/>
          <p:cNvSpPr/>
          <p:nvPr/>
        </p:nvSpPr>
        <p:spPr>
          <a:xfrm>
            <a:off x="13875068" y="6287474"/>
            <a:ext cx="4222432" cy="2186496"/>
          </a:xfrm>
          <a:prstGeom prst="rect">
            <a:avLst/>
          </a:prstGeom>
          <a:noFill/>
          <a:ln/>
        </p:spPr>
        <p:txBody>
          <a:bodyPr wrap="square" lIns="0" tIns="0" rIns="0" bIns="0" rtlCol="0" anchor="t">
            <a:spAutoFit/>
          </a:bodyPr>
          <a:lstStyle/>
          <a:p>
            <a:pPr marL="171450" indent="-171450" algn="l">
              <a:lnSpc>
                <a:spcPct val="150000"/>
              </a:lnSpc>
              <a:buFont typeface="Arial" panose="020B0604020202020204" pitchFamily="34" charset="0"/>
              <a:buChar char="•"/>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初回発注のお取引先はクリエイティブ考査完了後に仮押さえ・申込を受け付け可能となります。</a:t>
            </a:r>
          </a:p>
          <a:p>
            <a:pPr marL="171450" indent="-171450">
              <a:lnSpc>
                <a:spcPct val="150000"/>
              </a:lnSpc>
              <a:buFont typeface="Arial" panose="020B0604020202020204" pitchFamily="34" charset="0"/>
              <a:buChar char="•"/>
            </a:pP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申込・入稿は掲載開始日の7</a:t>
            </a:r>
            <a:r>
              <a:rPr lang="en-US" altLang="ja-JP" sz="1200" kern="0" spc="126" dirty="0">
                <a:solidFill>
                  <a:srgbClr val="34363D"/>
                </a:solidFill>
                <a:latin typeface="Noto Serif JP Regular" pitchFamily="34" charset="0"/>
                <a:ea typeface="Noto Serif JP Regular" pitchFamily="34" charset="-122"/>
                <a:cs typeface="Noto Serif JP Regular" pitchFamily="34" charset="-120"/>
              </a:rPr>
              <a:t>営業日前までとさせていただいております</a:t>
            </a:r>
            <a:endParaRPr lang="en-US" altLang="ja-JP" sz="1200" dirty="0">
              <a:solidFill>
                <a:srgbClr val="34363D"/>
              </a:solidFill>
            </a:endParaRPr>
          </a:p>
          <a:p>
            <a:pPr marL="171450" indent="-171450">
              <a:lnSpc>
                <a:spcPct val="150000"/>
              </a:lnSpc>
              <a:buFont typeface="Arial" panose="020B0604020202020204" pitchFamily="34" charset="0"/>
              <a:buChar char="•"/>
            </a:pP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仮押さえ・申込は「フォームからの依頼のみ有効」かつ「フォームからのリクエスト到着順」で枠決定させていただきます。</a:t>
            </a:r>
            <a:endParaRPr lang="en-US" altLang="ja-JP" sz="1200" dirty="0">
              <a:solidFill>
                <a:srgbClr val="34363D"/>
              </a:solidFill>
            </a:endParaRPr>
          </a:p>
          <a:p>
            <a:pPr marL="171450" indent="-171450">
              <a:lnSpc>
                <a:spcPct val="150000"/>
              </a:lnSpc>
              <a:buFont typeface="Arial" panose="020B0604020202020204" pitchFamily="34" charset="0"/>
              <a:buChar char="•"/>
            </a:pP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17時以降の仮押さえは翌日の仮押さえとみなします。</a:t>
            </a:r>
            <a:endParaRPr lang="en-US" altLang="ja-JP" sz="1200" dirty="0">
              <a:solidFill>
                <a:srgbClr val="34363D"/>
              </a:solidFill>
            </a:endParaRPr>
          </a:p>
        </p:txBody>
      </p:sp>
      <p:sp>
        <p:nvSpPr>
          <p:cNvPr id="63" name="Object62"/>
          <p:cNvSpPr/>
          <p:nvPr/>
        </p:nvSpPr>
        <p:spPr>
          <a:xfrm>
            <a:off x="10353675" y="8915400"/>
            <a:ext cx="161925" cy="161925"/>
          </a:xfrm>
          <a:prstGeom prst="rect">
            <a:avLst/>
          </a:prstGeom>
          <a:noFill/>
          <a:ln/>
        </p:spPr>
        <p:txBody>
          <a:bodyPr wrap="square" lIns="0" tIns="0" rIns="0" bIns="0" rtlCol="0" anchor="t">
            <a:spAutoFit/>
          </a:bodyPr>
          <a:lstStyle/>
          <a:p>
            <a:pPr algn="l">
              <a:lnSpc>
                <a:spcPts val="1260"/>
              </a:lnSpc>
            </a:pPr>
            <a:endParaRPr lang="en-US" sz="1050" dirty="0"/>
          </a:p>
        </p:txBody>
      </p:sp>
      <p:sp>
        <p:nvSpPr>
          <p:cNvPr id="67" name="テキスト プレースホルダー 66">
            <a:extLst>
              <a:ext uri="{FF2B5EF4-FFF2-40B4-BE49-F238E27FC236}">
                <a16:creationId xmlns:a16="http://schemas.microsoft.com/office/drawing/2014/main" id="{05BBCAD7-F330-08A9-3F8E-58F2C3C4B7A3}"/>
              </a:ext>
            </a:extLst>
          </p:cNvPr>
          <p:cNvSpPr>
            <a:spLocks noGrp="1"/>
          </p:cNvSpPr>
          <p:nvPr>
            <p:ph type="body" sz="quarter" idx="10"/>
          </p:nvPr>
        </p:nvSpPr>
        <p:spPr/>
        <p:txBody>
          <a:bodyPr>
            <a:noAutofit/>
          </a:bodyPr>
          <a:lstStyle/>
          <a:p>
            <a:r>
              <a:rPr lang="ja-JP" altLang="en-US"/>
              <a:t>申し込みから掲載開始まで</a:t>
            </a:r>
          </a:p>
        </p:txBody>
      </p:sp>
      <p:pic>
        <p:nvPicPr>
          <p:cNvPr id="73" name="Object 8" descr="preencoded.png">
            <a:extLst>
              <a:ext uri="{FF2B5EF4-FFF2-40B4-BE49-F238E27FC236}">
                <a16:creationId xmlns:a16="http://schemas.microsoft.com/office/drawing/2014/main" id="{35AFFCBA-3BCC-7782-9F5E-26D3804F37C7}"/>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0" y="5629275"/>
            <a:ext cx="3390900" cy="638175"/>
          </a:xfrm>
          <a:prstGeom prst="rect">
            <a:avLst/>
          </a:prstGeom>
        </p:spPr>
      </p:pic>
      <p:pic>
        <p:nvPicPr>
          <p:cNvPr id="74" name="Object 9" descr="preencoded.png">
            <a:extLst>
              <a:ext uri="{FF2B5EF4-FFF2-40B4-BE49-F238E27FC236}">
                <a16:creationId xmlns:a16="http://schemas.microsoft.com/office/drawing/2014/main" id="{D02F3E10-F42E-5DB5-A9AA-544F9644E508}"/>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0900" y="5629275"/>
            <a:ext cx="3238500" cy="647699"/>
          </a:xfrm>
          <a:prstGeom prst="rect">
            <a:avLst/>
          </a:prstGeom>
        </p:spPr>
      </p:pic>
      <p:pic>
        <p:nvPicPr>
          <p:cNvPr id="75" name="Object 10" descr="preencoded.png">
            <a:extLst>
              <a:ext uri="{FF2B5EF4-FFF2-40B4-BE49-F238E27FC236}">
                <a16:creationId xmlns:a16="http://schemas.microsoft.com/office/drawing/2014/main" id="{4C8F8B4A-17DF-9348-F312-55884B7D3F10}"/>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629400" y="5629275"/>
            <a:ext cx="3390900" cy="638175"/>
          </a:xfrm>
          <a:prstGeom prst="rect">
            <a:avLst/>
          </a:prstGeom>
        </p:spPr>
      </p:pic>
      <p:pic>
        <p:nvPicPr>
          <p:cNvPr id="76" name="Object 11" descr="preencoded.png">
            <a:extLst>
              <a:ext uri="{FF2B5EF4-FFF2-40B4-BE49-F238E27FC236}">
                <a16:creationId xmlns:a16="http://schemas.microsoft.com/office/drawing/2014/main" id="{F797BC69-08FB-FBDD-073D-B9955B534A6A}"/>
              </a:ext>
            </a:extLst>
          </p:cNvPr>
          <p:cNvPicPr>
            <a:picLocks noChangeAspect="1"/>
          </p:cNvPicPr>
          <p:nvPr/>
        </p:nvPicPr>
        <p:blipFill>
          <a:blip r:embed="rId42" cstate="email">
            <a:extLst>
              <a:ext uri="{28A0092B-C50C-407E-A947-70E740481C1C}">
                <a14:useLocalDpi xmlns:a14="http://schemas.microsoft.com/office/drawing/2010/main"/>
              </a:ext>
              <a:ext uri="{96DAC541-7B7A-43D3-8B79-37D633B846F1}">
                <asvg:svgBlip xmlns:asvg="http://schemas.microsoft.com/office/drawing/2016/SVG/main" r:embed="rId43"/>
              </a:ext>
            </a:extLst>
          </a:blip>
          <a:srcRect/>
          <a:stretch/>
        </p:blipFill>
        <p:spPr>
          <a:xfrm>
            <a:off x="10020300" y="5629275"/>
            <a:ext cx="3561671" cy="638175"/>
          </a:xfrm>
          <a:prstGeom prst="rect">
            <a:avLst/>
          </a:prstGeom>
        </p:spPr>
      </p:pic>
      <p:pic>
        <p:nvPicPr>
          <p:cNvPr id="77" name="Object 15" descr="preencoded.png">
            <a:extLst>
              <a:ext uri="{FF2B5EF4-FFF2-40B4-BE49-F238E27FC236}">
                <a16:creationId xmlns:a16="http://schemas.microsoft.com/office/drawing/2014/main" id="{E1D93C52-AB20-BF39-4155-25AB12423C56}"/>
              </a:ext>
            </a:extLst>
          </p:cNvPr>
          <p:cNvPicPr>
            <a:picLocks noChangeAspect="1"/>
          </p:cNvPicPr>
          <p:nvPr/>
        </p:nvPicPr>
        <p:blipFill>
          <a:blip r:embed="rId44">
            <a:extLst>
              <a:ext uri="{96DAC541-7B7A-43D3-8B79-37D633B846F1}">
                <asvg:svgBlip xmlns:asvg="http://schemas.microsoft.com/office/drawing/2016/SVG/main" r:embed="rId45"/>
              </a:ext>
            </a:extLst>
          </a:blip>
          <a:srcRect/>
          <a:stretch/>
        </p:blipFill>
        <p:spPr>
          <a:xfrm>
            <a:off x="3390900" y="5619750"/>
            <a:ext cx="123825" cy="638175"/>
          </a:xfrm>
          <a:prstGeom prst="rect">
            <a:avLst/>
          </a:prstGeom>
        </p:spPr>
      </p:pic>
      <p:pic>
        <p:nvPicPr>
          <p:cNvPr id="78" name="Object 16" descr="preencoded.png">
            <a:extLst>
              <a:ext uri="{FF2B5EF4-FFF2-40B4-BE49-F238E27FC236}">
                <a16:creationId xmlns:a16="http://schemas.microsoft.com/office/drawing/2014/main" id="{E58E02B3-4DEB-703F-6372-B19411BC574E}"/>
              </a:ext>
            </a:extLst>
          </p:cNvPr>
          <p:cNvPicPr>
            <a:picLocks noChangeAspect="1"/>
          </p:cNvPicPr>
          <p:nvPr/>
        </p:nvPicPr>
        <p:blipFill>
          <a:blip r:embed="rId46">
            <a:extLst>
              <a:ext uri="{96DAC541-7B7A-43D3-8B79-37D633B846F1}">
                <asvg:svgBlip xmlns:asvg="http://schemas.microsoft.com/office/drawing/2016/SVG/main" r:embed="rId47"/>
              </a:ext>
            </a:extLst>
          </a:blip>
          <a:srcRect/>
          <a:stretch/>
        </p:blipFill>
        <p:spPr>
          <a:xfrm>
            <a:off x="6629400" y="5629275"/>
            <a:ext cx="123825" cy="638175"/>
          </a:xfrm>
          <a:prstGeom prst="rect">
            <a:avLst/>
          </a:prstGeom>
        </p:spPr>
      </p:pic>
      <p:pic>
        <p:nvPicPr>
          <p:cNvPr id="79" name="Object 17" descr="preencoded.png">
            <a:extLst>
              <a:ext uri="{FF2B5EF4-FFF2-40B4-BE49-F238E27FC236}">
                <a16:creationId xmlns:a16="http://schemas.microsoft.com/office/drawing/2014/main" id="{E479A2FB-1FF5-9758-B682-0B33E7BD0AFD}"/>
              </a:ext>
            </a:extLst>
          </p:cNvPr>
          <p:cNvPicPr>
            <a:picLocks noChangeAspect="1"/>
          </p:cNvPicPr>
          <p:nvPr/>
        </p:nvPicPr>
        <p:blipFill>
          <a:blip r:embed="rId48">
            <a:extLst>
              <a:ext uri="{96DAC541-7B7A-43D3-8B79-37D633B846F1}">
                <asvg:svgBlip xmlns:asvg="http://schemas.microsoft.com/office/drawing/2016/SVG/main" r:embed="rId49"/>
              </a:ext>
            </a:extLst>
          </a:blip>
          <a:srcRect/>
          <a:stretch/>
        </p:blipFill>
        <p:spPr>
          <a:xfrm>
            <a:off x="10020300" y="5629275"/>
            <a:ext cx="123825" cy="638175"/>
          </a:xfrm>
          <a:prstGeom prst="rect">
            <a:avLst/>
          </a:prstGeom>
        </p:spPr>
      </p:pic>
      <p:sp>
        <p:nvSpPr>
          <p:cNvPr id="80" name="Object34">
            <a:extLst>
              <a:ext uri="{FF2B5EF4-FFF2-40B4-BE49-F238E27FC236}">
                <a16:creationId xmlns:a16="http://schemas.microsoft.com/office/drawing/2014/main" id="{B67E0F38-AD0C-1821-650B-28170A48B25D}"/>
              </a:ext>
            </a:extLst>
          </p:cNvPr>
          <p:cNvSpPr/>
          <p:nvPr/>
        </p:nvSpPr>
        <p:spPr>
          <a:xfrm>
            <a:off x="140017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申込</a:t>
            </a:r>
            <a:endParaRPr lang="en-US" sz="1800" dirty="0"/>
          </a:p>
        </p:txBody>
      </p:sp>
      <p:sp>
        <p:nvSpPr>
          <p:cNvPr id="81" name="Object35">
            <a:extLst>
              <a:ext uri="{FF2B5EF4-FFF2-40B4-BE49-F238E27FC236}">
                <a16:creationId xmlns:a16="http://schemas.microsoft.com/office/drawing/2014/main" id="{9807DF96-C938-893B-1E2F-5E268F996E1D}"/>
              </a:ext>
            </a:extLst>
          </p:cNvPr>
          <p:cNvSpPr/>
          <p:nvPr/>
        </p:nvSpPr>
        <p:spPr>
          <a:xfrm>
            <a:off x="469582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入稿</a:t>
            </a:r>
            <a:endParaRPr lang="en-US" sz="1800" dirty="0"/>
          </a:p>
        </p:txBody>
      </p:sp>
      <p:sp>
        <p:nvSpPr>
          <p:cNvPr id="82" name="Object36">
            <a:extLst>
              <a:ext uri="{FF2B5EF4-FFF2-40B4-BE49-F238E27FC236}">
                <a16:creationId xmlns:a16="http://schemas.microsoft.com/office/drawing/2014/main" id="{CF1FD74D-485B-4BCB-989F-1EF6D0BDABC8}"/>
              </a:ext>
            </a:extLst>
          </p:cNvPr>
          <p:cNvSpPr/>
          <p:nvPr/>
        </p:nvSpPr>
        <p:spPr>
          <a:xfrm>
            <a:off x="8010525" y="5715000"/>
            <a:ext cx="4762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FIX</a:t>
            </a:r>
            <a:endParaRPr lang="en-US" sz="1800" dirty="0"/>
          </a:p>
        </p:txBody>
      </p:sp>
      <p:sp>
        <p:nvSpPr>
          <p:cNvPr id="83" name="Object37">
            <a:extLst>
              <a:ext uri="{FF2B5EF4-FFF2-40B4-BE49-F238E27FC236}">
                <a16:creationId xmlns:a16="http://schemas.microsoft.com/office/drawing/2014/main" id="{4B96B4A6-7B8A-AA4F-E4DE-BFAD07874311}"/>
              </a:ext>
            </a:extLst>
          </p:cNvPr>
          <p:cNvSpPr/>
          <p:nvPr/>
        </p:nvSpPr>
        <p:spPr>
          <a:xfrm>
            <a:off x="11230743" y="5715000"/>
            <a:ext cx="101917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掲載開始</a:t>
            </a:r>
            <a:endParaRPr lang="en-US" sz="1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17">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81950" y="1133475"/>
            <a:ext cx="2324100" cy="800100"/>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876300"/>
            <a:ext cx="6096000" cy="8858250"/>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724150" y="1228725"/>
            <a:ext cx="647700" cy="800100"/>
          </a:xfrm>
          <a:prstGeom prst="rect">
            <a:avLst/>
          </a:prstGeom>
        </p:spPr>
      </p:pic>
      <p:pic>
        <p:nvPicPr>
          <p:cNvPr id="9" name="Object 8" descr="preencoded.png"/>
          <p:cNvPicPr>
            <a:picLocks noChangeAspect="1"/>
          </p:cNvPicPr>
          <p:nvPr/>
        </p:nvPicPr>
        <p:blipFill>
          <a:blip r:embed="rId9"/>
          <a:srcRect/>
          <a:stretch/>
        </p:blipFill>
        <p:spPr>
          <a:xfrm>
            <a:off x="1390650" y="3681776"/>
            <a:ext cx="3314700" cy="4648200"/>
          </a:xfrm>
          <a:prstGeom prst="rect">
            <a:avLst/>
          </a:prstGeom>
        </p:spPr>
      </p:pic>
      <p:pic>
        <p:nvPicPr>
          <p:cNvPr id="10" name="Object 9"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92000" y="876300"/>
            <a:ext cx="6096000" cy="8858250"/>
          </a:xfrm>
          <a:prstGeom prst="rect">
            <a:avLst/>
          </a:prstGeom>
        </p:spPr>
      </p:pic>
      <p:pic>
        <p:nvPicPr>
          <p:cNvPr id="11" name="Object 1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4077950" y="1228725"/>
            <a:ext cx="2324100" cy="800100"/>
          </a:xfrm>
          <a:prstGeom prst="rect">
            <a:avLst/>
          </a:prstGeom>
        </p:spPr>
      </p:pic>
      <p:pic>
        <p:nvPicPr>
          <p:cNvPr id="12" name="Object 11" descr="preencoded.png"/>
          <p:cNvPicPr>
            <a:picLocks noChangeAspect="1"/>
          </p:cNvPicPr>
          <p:nvPr/>
        </p:nvPicPr>
        <p:blipFill>
          <a:blip r:embed="rId10"/>
          <a:srcRect/>
          <a:stretch/>
        </p:blipFill>
        <p:spPr>
          <a:xfrm>
            <a:off x="13706475" y="2795670"/>
            <a:ext cx="2981325" cy="534352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934200" y="2133600"/>
            <a:ext cx="4644887" cy="895350"/>
          </a:xfrm>
          <a:prstGeom prst="rect">
            <a:avLst/>
          </a:prstGeom>
        </p:spPr>
      </p:pic>
      <p:pic>
        <p:nvPicPr>
          <p:cNvPr id="14" name="Object 13"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568680" y="2133600"/>
            <a:ext cx="3359497" cy="466725"/>
          </a:xfrm>
          <a:prstGeom prst="rect">
            <a:avLst/>
          </a:prstGeom>
        </p:spPr>
      </p:pic>
      <p:pic>
        <p:nvPicPr>
          <p:cNvPr id="15" name="Object 14"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93372" y="2133600"/>
            <a:ext cx="3292929" cy="466725"/>
          </a:xfrm>
          <a:prstGeom prst="rect">
            <a:avLst/>
          </a:prstGeom>
        </p:spPr>
      </p:pic>
      <p:sp>
        <p:nvSpPr>
          <p:cNvPr id="20" name="Object19"/>
          <p:cNvSpPr/>
          <p:nvPr/>
        </p:nvSpPr>
        <p:spPr>
          <a:xfrm>
            <a:off x="7981950" y="1133475"/>
            <a:ext cx="23526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仮押さえ・申込</a:t>
            </a:r>
            <a:endParaRPr lang="en-US" sz="2400" dirty="0"/>
          </a:p>
        </p:txBody>
      </p:sp>
      <p:sp>
        <p:nvSpPr>
          <p:cNvPr id="21" name="Object20"/>
          <p:cNvSpPr/>
          <p:nvPr/>
        </p:nvSpPr>
        <p:spPr>
          <a:xfrm>
            <a:off x="8896350" y="1743075"/>
            <a:ext cx="523875"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2F3B6C"/>
                </a:solidFill>
                <a:latin typeface="Noto Serif JP Regular" pitchFamily="34" charset="0"/>
                <a:ea typeface="Noto Serif JP Regular" pitchFamily="34" charset="-122"/>
                <a:cs typeface="Noto Serif JP Regular" pitchFamily="34" charset="-120"/>
              </a:rPr>
              <a:t>フォーム</a:t>
            </a:r>
            <a:endParaRPr lang="en-US" sz="900" dirty="0"/>
          </a:p>
        </p:txBody>
      </p:sp>
      <p:sp>
        <p:nvSpPr>
          <p:cNvPr id="22" name="Object21"/>
          <p:cNvSpPr/>
          <p:nvPr/>
        </p:nvSpPr>
        <p:spPr>
          <a:xfrm>
            <a:off x="377338" y="2861163"/>
            <a:ext cx="5575053" cy="440377"/>
          </a:xfrm>
          <a:prstGeom prst="rect">
            <a:avLst/>
          </a:prstGeom>
          <a:noFill/>
          <a:ln/>
        </p:spPr>
        <p:txBody>
          <a:bodyPr wrap="square" lIns="0" tIns="0" rIns="0" bIns="0" rtlCol="0" anchor="t">
            <a:spAutoFit/>
          </a:bodyPr>
          <a:lstStyle/>
          <a:p>
            <a:pPr algn="l">
              <a:lnSpc>
                <a:spcPts val="1800"/>
              </a:lnSpc>
            </a:pPr>
            <a:r>
              <a:rPr lang="en-US" sz="1100" b="0" i="0" kern="0" spc="90" dirty="0">
                <a:solidFill>
                  <a:srgbClr val="34363D"/>
                </a:solidFill>
                <a:latin typeface="Noto Serif JP Regular" pitchFamily="34" charset="0"/>
                <a:ea typeface="Noto Serif JP Regular" pitchFamily="34" charset="-122"/>
                <a:cs typeface="Noto Serif JP Regular" pitchFamily="34" charset="-120"/>
              </a:rPr>
              <a:t>※ただし、初回お申込みの広告主様は、考査完了後の仮押、申込受領となります
※考査は余裕をもってご依頼ください</a:t>
            </a:r>
            <a:endParaRPr lang="en-US" sz="1100" dirty="0"/>
          </a:p>
        </p:txBody>
      </p:sp>
      <p:sp>
        <p:nvSpPr>
          <p:cNvPr id="23" name="Object22"/>
          <p:cNvSpPr/>
          <p:nvPr/>
        </p:nvSpPr>
        <p:spPr>
          <a:xfrm>
            <a:off x="2724150" y="1228725"/>
            <a:ext cx="6762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考査</a:t>
            </a:r>
            <a:endParaRPr lang="en-US" sz="2400" dirty="0"/>
          </a:p>
        </p:txBody>
      </p:sp>
      <p:sp>
        <p:nvSpPr>
          <p:cNvPr id="24" name="Object23"/>
          <p:cNvSpPr/>
          <p:nvPr/>
        </p:nvSpPr>
        <p:spPr>
          <a:xfrm>
            <a:off x="2867025" y="1838325"/>
            <a:ext cx="400050"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メール</a:t>
            </a:r>
            <a:endParaRPr lang="en-US" sz="900" dirty="0"/>
          </a:p>
        </p:txBody>
      </p:sp>
      <p:sp>
        <p:nvSpPr>
          <p:cNvPr id="25" name="Object24"/>
          <p:cNvSpPr/>
          <p:nvPr/>
        </p:nvSpPr>
        <p:spPr>
          <a:xfrm>
            <a:off x="14077950" y="1228725"/>
            <a:ext cx="2352675" cy="609600"/>
          </a:xfrm>
          <a:prstGeom prst="rect">
            <a:avLst/>
          </a:prstGeom>
          <a:noFill/>
          <a:ln/>
        </p:spPr>
        <p:txBody>
          <a:bodyPr wrap="square" lIns="0" tIns="0" rIns="0" bIns="0" rtlCol="0" anchor="t">
            <a:noAutofit/>
          </a:bodyPr>
          <a:lstStyle/>
          <a:p>
            <a:pPr algn="ctr">
              <a:lnSpc>
                <a:spcPts val="4800"/>
              </a:lnSpc>
            </a:pPr>
            <a:r>
              <a:rPr lang="en-US" sz="2400" kern="0" spc="240" dirty="0">
                <a:solidFill>
                  <a:srgbClr val="02022E"/>
                </a:solidFill>
                <a:latin typeface="Noto Serif JP Regular" pitchFamily="34" charset="0"/>
                <a:ea typeface="Noto Serif JP Regular" pitchFamily="34" charset="-122"/>
              </a:rPr>
              <a:t>入稿</a:t>
            </a:r>
            <a:endParaRPr lang="en-US" sz="2400" dirty="0"/>
          </a:p>
        </p:txBody>
      </p:sp>
      <p:sp>
        <p:nvSpPr>
          <p:cNvPr id="26" name="Object25"/>
          <p:cNvSpPr/>
          <p:nvPr/>
        </p:nvSpPr>
        <p:spPr>
          <a:xfrm>
            <a:off x="14992350" y="1838325"/>
            <a:ext cx="523875"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2F3B6C"/>
                </a:solidFill>
                <a:latin typeface="Noto Serif JP Regular" pitchFamily="34" charset="0"/>
                <a:ea typeface="Noto Serif JP Regular" pitchFamily="34" charset="-122"/>
                <a:cs typeface="Noto Serif JP Regular" pitchFamily="34" charset="-120"/>
              </a:rPr>
              <a:t>フォーム</a:t>
            </a:r>
            <a:endParaRPr lang="en-US" sz="900" dirty="0"/>
          </a:p>
        </p:txBody>
      </p:sp>
      <p:sp>
        <p:nvSpPr>
          <p:cNvPr id="27" name="Object26"/>
          <p:cNvSpPr/>
          <p:nvPr/>
        </p:nvSpPr>
        <p:spPr>
          <a:xfrm>
            <a:off x="6944139" y="2238375"/>
            <a:ext cx="1448057"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仮押さえ有効期間</a:t>
            </a:r>
            <a:endParaRPr lang="en-US" sz="1200" dirty="0"/>
          </a:p>
        </p:txBody>
      </p:sp>
      <p:sp>
        <p:nvSpPr>
          <p:cNvPr id="28" name="Object27"/>
          <p:cNvSpPr/>
          <p:nvPr/>
        </p:nvSpPr>
        <p:spPr>
          <a:xfrm>
            <a:off x="8413476" y="2238375"/>
            <a:ext cx="3429000"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仮押さえ依頼日を含む5営業日後 17時まで</a:t>
            </a:r>
            <a:endParaRPr lang="en-US" sz="1200" dirty="0"/>
          </a:p>
        </p:txBody>
      </p:sp>
      <p:sp>
        <p:nvSpPr>
          <p:cNvPr id="29" name="Object28"/>
          <p:cNvSpPr/>
          <p:nvPr/>
        </p:nvSpPr>
        <p:spPr>
          <a:xfrm>
            <a:off x="6944138" y="2667000"/>
            <a:ext cx="741405"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0" name="Object29"/>
          <p:cNvSpPr/>
          <p:nvPr/>
        </p:nvSpPr>
        <p:spPr>
          <a:xfrm>
            <a:off x="8413476" y="2667000"/>
            <a:ext cx="2351645"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dirty="0"/>
          </a:p>
        </p:txBody>
      </p:sp>
      <p:sp>
        <p:nvSpPr>
          <p:cNvPr id="31" name="Object30"/>
          <p:cNvSpPr/>
          <p:nvPr/>
        </p:nvSpPr>
        <p:spPr>
          <a:xfrm>
            <a:off x="13568680" y="2238375"/>
            <a:ext cx="691270"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2" name="Object31"/>
          <p:cNvSpPr/>
          <p:nvPr/>
        </p:nvSpPr>
        <p:spPr>
          <a:xfrm>
            <a:off x="14735556" y="2228215"/>
            <a:ext cx="2192621"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dirty="0"/>
          </a:p>
        </p:txBody>
      </p:sp>
      <p:sp>
        <p:nvSpPr>
          <p:cNvPr id="33" name="Object32"/>
          <p:cNvSpPr/>
          <p:nvPr/>
        </p:nvSpPr>
        <p:spPr>
          <a:xfrm>
            <a:off x="1393372" y="2240940"/>
            <a:ext cx="928468"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4" name="Object33"/>
          <p:cNvSpPr/>
          <p:nvPr/>
        </p:nvSpPr>
        <p:spPr>
          <a:xfrm>
            <a:off x="2703427" y="2226652"/>
            <a:ext cx="2001923"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入稿期日の3営業日前まで</a:t>
            </a:r>
            <a:endParaRPr lang="en-US" sz="1200" dirty="0"/>
          </a:p>
        </p:txBody>
      </p:sp>
      <p:sp>
        <p:nvSpPr>
          <p:cNvPr id="37" name="テキスト プレースホルダー 36">
            <a:extLst>
              <a:ext uri="{FF2B5EF4-FFF2-40B4-BE49-F238E27FC236}">
                <a16:creationId xmlns:a16="http://schemas.microsoft.com/office/drawing/2014/main" id="{7C57D5AE-4C84-A64D-8D82-45257AF77EFA}"/>
              </a:ext>
            </a:extLst>
          </p:cNvPr>
          <p:cNvSpPr>
            <a:spLocks noGrp="1"/>
          </p:cNvSpPr>
          <p:nvPr>
            <p:ph type="body" sz="quarter" idx="10"/>
          </p:nvPr>
        </p:nvSpPr>
        <p:spPr>
          <a:xfrm>
            <a:off x="674804" y="129266"/>
            <a:ext cx="6840421" cy="639762"/>
          </a:xfrm>
        </p:spPr>
        <p:txBody>
          <a:bodyPr/>
          <a:lstStyle/>
          <a:p>
            <a:r>
              <a:rPr lang="ja-JP" altLang="en-US"/>
              <a:t>各種フォーム・メールフォーマット</a:t>
            </a:r>
          </a:p>
        </p:txBody>
      </p:sp>
      <p:sp>
        <p:nvSpPr>
          <p:cNvPr id="38" name="テキスト プレースホルダー 37">
            <a:extLst>
              <a:ext uri="{FF2B5EF4-FFF2-40B4-BE49-F238E27FC236}">
                <a16:creationId xmlns:a16="http://schemas.microsoft.com/office/drawing/2014/main" id="{FA6F6D8A-BDDE-E8EB-FAFA-F2330E2C2E8F}"/>
              </a:ext>
            </a:extLst>
          </p:cNvPr>
          <p:cNvSpPr>
            <a:spLocks noGrp="1"/>
          </p:cNvSpPr>
          <p:nvPr>
            <p:ph type="body" sz="quarter" idx="11"/>
          </p:nvPr>
        </p:nvSpPr>
        <p:spPr>
          <a:xfrm>
            <a:off x="7543799" y="127194"/>
            <a:ext cx="10624221" cy="639762"/>
          </a:xfrm>
        </p:spPr>
        <p:txBody>
          <a:bodyPr/>
          <a:lstStyle/>
          <a:p>
            <a:r>
              <a:rPr lang="ja-JP" altLang="en-US"/>
              <a:t>仮押さえ、申込、入稿フォームの共有は担当営業にご依頼いただくか、お問い合わせフォームよりご連絡ください。</a:t>
            </a:r>
          </a:p>
        </p:txBody>
      </p:sp>
      <p:pic>
        <p:nvPicPr>
          <p:cNvPr id="3" name="図 2" descr="テーブル&#10;&#10;自動的に生成された説明">
            <a:extLst>
              <a:ext uri="{FF2B5EF4-FFF2-40B4-BE49-F238E27FC236}">
                <a16:creationId xmlns:a16="http://schemas.microsoft.com/office/drawing/2014/main" id="{D7326735-21D1-493F-48B4-C3691F7293D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145337" y="3681776"/>
            <a:ext cx="4025900" cy="56642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11">
    <p:bg>
      <p:bgPr>
        <a:solidFill>
          <a:srgbClr val="02022E"/>
        </a:solidFill>
        <a:effectLst/>
      </p:bgPr>
    </p:bg>
    <p:spTree>
      <p:nvGrpSpPr>
        <p:cNvPr id="1" name=""/>
        <p:cNvGrpSpPr/>
        <p:nvPr/>
      </p:nvGrpSpPr>
      <p:grpSpPr>
        <a:xfrm>
          <a:off x="0" y="0"/>
          <a:ext cx="0" cy="0"/>
          <a:chOff x="0" y="0"/>
          <a:chExt cx="0" cy="0"/>
        </a:xfrm>
      </p:grpSpPr>
      <p:pic>
        <p:nvPicPr>
          <p:cNvPr id="5" name="図 4" descr="レンガ造りの建物&#10;&#10;自動的に生成された説明">
            <a:extLst>
              <a:ext uri="{FF2B5EF4-FFF2-40B4-BE49-F238E27FC236}">
                <a16:creationId xmlns:a16="http://schemas.microsoft.com/office/drawing/2014/main" id="{4A16D7E8-332F-EB41-F7F2-1291ED9222D5}"/>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BCB86D0E-F835-C04D-2411-727967F642C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0A533086-B8F6-A0F0-92FE-424A77E281E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82BE24AD-FCA7-98E3-FDE6-8343CBB79A06}"/>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027B71FF-4847-7258-6389-980F3A215683}"/>
              </a:ext>
            </a:extLst>
          </p:cNvPr>
          <p:cNvSpPr/>
          <p:nvPr/>
        </p:nvSpPr>
        <p:spPr>
          <a:xfrm>
            <a:off x="1006367" y="8610309"/>
            <a:ext cx="13436464" cy="1436291"/>
          </a:xfrm>
          <a:prstGeom prst="rect">
            <a:avLst/>
          </a:prstGeom>
          <a:noFill/>
          <a:ln/>
        </p:spPr>
        <p:txBody>
          <a:bodyPr wrap="square" lIns="0" tIns="0" rIns="0" bIns="0" rtlCol="0" anchor="t">
            <a:spAutoFit/>
          </a:bodyPr>
          <a:lstStyle/>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各種仕様 / 入稿規定 / </a:t>
            </a:r>
          </a:p>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キャンセル規定 / 注意事項</a:t>
            </a:r>
            <a:endParaRPr lang="en-US" altLang="ja-JP" sz="5400" dirty="0"/>
          </a:p>
        </p:txBody>
      </p:sp>
      <p:sp>
        <p:nvSpPr>
          <p:cNvPr id="15" name="Object5">
            <a:extLst>
              <a:ext uri="{FF2B5EF4-FFF2-40B4-BE49-F238E27FC236}">
                <a16:creationId xmlns:a16="http://schemas.microsoft.com/office/drawing/2014/main" id="{753FC5CA-D968-A0A7-D53C-DB75E22FC976}"/>
              </a:ext>
            </a:extLst>
          </p:cNvPr>
          <p:cNvSpPr/>
          <p:nvPr/>
        </p:nvSpPr>
        <p:spPr>
          <a:xfrm>
            <a:off x="973982" y="7981278"/>
            <a:ext cx="1495679" cy="342914"/>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8</a:t>
            </a:r>
            <a:endParaRPr lang="en-US" sz="2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18">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srcRect/>
          <a:stretch/>
        </p:blipFill>
        <p:spPr>
          <a:xfrm>
            <a:off x="438150" y="2028825"/>
            <a:ext cx="8772525" cy="5476875"/>
          </a:xfrm>
          <a:prstGeom prst="rect">
            <a:avLst/>
          </a:prstGeom>
        </p:spPr>
      </p:pic>
      <p:pic>
        <p:nvPicPr>
          <p:cNvPr id="6" name="Object 5" descr="preencoded.png"/>
          <p:cNvPicPr>
            <a:picLocks noChangeAspect="1"/>
          </p:cNvPicPr>
          <p:nvPr/>
        </p:nvPicPr>
        <p:blipFill>
          <a:blip r:embed="rId4"/>
          <a:srcRect/>
          <a:stretch/>
        </p:blipFill>
        <p:spPr>
          <a:xfrm>
            <a:off x="438150" y="2019300"/>
            <a:ext cx="8777957" cy="4949675"/>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81900" y="6877050"/>
            <a:ext cx="1638300" cy="7334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48825" y="2019300"/>
            <a:ext cx="8191500" cy="5486400"/>
          </a:xfrm>
          <a:prstGeom prst="rect">
            <a:avLst/>
          </a:prstGeom>
        </p:spPr>
      </p:pic>
      <p:pic>
        <p:nvPicPr>
          <p:cNvPr id="9" name="Object 8" descr="preencoded.png"/>
          <p:cNvPicPr>
            <a:picLocks noChangeAspect="1"/>
          </p:cNvPicPr>
          <p:nvPr/>
        </p:nvPicPr>
        <p:blipFill>
          <a:blip r:embed="rId9"/>
          <a:srcRect/>
          <a:stretch/>
        </p:blipFill>
        <p:spPr>
          <a:xfrm>
            <a:off x="10248900" y="3038475"/>
            <a:ext cx="3181350" cy="4105275"/>
          </a:xfrm>
          <a:prstGeom prst="rect">
            <a:avLst/>
          </a:prstGeom>
        </p:spPr>
      </p:pic>
      <p:pic>
        <p:nvPicPr>
          <p:cNvPr id="10" name="Object 9"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658350" y="2028825"/>
            <a:ext cx="8181975" cy="561975"/>
          </a:xfrm>
          <a:prstGeom prst="rect">
            <a:avLst/>
          </a:prstGeom>
        </p:spPr>
      </p:pic>
      <p:pic>
        <p:nvPicPr>
          <p:cNvPr id="11" name="Object 10" descr="preencoded.png"/>
          <p:cNvPicPr>
            <a:picLocks noChangeAspect="1"/>
          </p:cNvPicPr>
          <p:nvPr/>
        </p:nvPicPr>
        <p:blipFill>
          <a:blip r:embed="rId12"/>
          <a:srcRect/>
          <a:stretch/>
        </p:blipFill>
        <p:spPr>
          <a:xfrm>
            <a:off x="14039850" y="3038475"/>
            <a:ext cx="3190875" cy="4105275"/>
          </a:xfrm>
          <a:prstGeom prst="rect">
            <a:avLst/>
          </a:prstGeom>
        </p:spPr>
      </p:pic>
      <p:pic>
        <p:nvPicPr>
          <p:cNvPr id="12" name="Object 11"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191625" y="2276475"/>
            <a:ext cx="561975" cy="4981575"/>
          </a:xfrm>
          <a:prstGeom prst="rect">
            <a:avLst/>
          </a:prstGeom>
        </p:spPr>
      </p:pic>
      <p:sp>
        <p:nvSpPr>
          <p:cNvPr id="18" name="Object17"/>
          <p:cNvSpPr/>
          <p:nvPr/>
        </p:nvSpPr>
        <p:spPr>
          <a:xfrm>
            <a:off x="523875" y="9115425"/>
            <a:ext cx="5600700" cy="152400"/>
          </a:xfrm>
          <a:prstGeom prst="rect">
            <a:avLst/>
          </a:prstGeom>
          <a:noFill/>
          <a:ln/>
        </p:spPr>
        <p:txBody>
          <a:bodyPr wrap="square" lIns="0" tIns="0" rIns="0" bIns="0" rtlCol="0" anchor="t">
            <a:normAutofit fontScale="85000" lnSpcReduction="10000"/>
          </a:bodyPr>
          <a:lstStyle/>
          <a:p>
            <a:pPr marL="171450" indent="-171450" algn="l">
              <a:lnSpc>
                <a:spcPts val="975"/>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東京無線協同組合、旧 Premium Taxi Vision にネットワークされていた端末は画面構成が一部異なります。</a:t>
            </a:r>
            <a:endParaRPr lang="en-US" sz="825" dirty="0"/>
          </a:p>
        </p:txBody>
      </p:sp>
      <p:sp>
        <p:nvSpPr>
          <p:cNvPr id="19" name="Object18"/>
          <p:cNvSpPr/>
          <p:nvPr/>
        </p:nvSpPr>
        <p:spPr>
          <a:xfrm>
            <a:off x="10248900" y="5514975"/>
            <a:ext cx="2381250" cy="333375"/>
          </a:xfrm>
          <a:prstGeom prst="rect">
            <a:avLst/>
          </a:prstGeom>
          <a:noFill/>
          <a:ln/>
        </p:spPr>
        <p:txBody>
          <a:bodyPr wrap="square" lIns="0" tIns="0" rIns="0" bIns="0" rtlCol="0" anchor="t">
            <a:normAutofit/>
          </a:bodyPr>
          <a:lstStyle/>
          <a:p>
            <a:pPr algn="l">
              <a:lnSpc>
                <a:spcPts val="2640"/>
              </a:lnSpc>
            </a:pPr>
            <a:r>
              <a:rPr lang="en-US" sz="1650" b="0" i="0" kern="0" spc="198" dirty="0">
                <a:solidFill>
                  <a:srgbClr val="02022E"/>
                </a:solidFill>
                <a:latin typeface="Noto Serif JP Regular" pitchFamily="34" charset="0"/>
                <a:ea typeface="Noto Serif JP Regular" pitchFamily="34" charset="-122"/>
                <a:cs typeface="Noto Serif JP Regular" pitchFamily="34" charset="-120"/>
              </a:rPr>
              <a:t>二次元バーコード表示</a:t>
            </a:r>
            <a:endParaRPr lang="en-US" sz="1650" dirty="0">
              <a:solidFill>
                <a:srgbClr val="02022E"/>
              </a:solidFill>
            </a:endParaRPr>
          </a:p>
        </p:txBody>
      </p:sp>
      <p:sp>
        <p:nvSpPr>
          <p:cNvPr id="20" name="Object19"/>
          <p:cNvSpPr/>
          <p:nvPr/>
        </p:nvSpPr>
        <p:spPr>
          <a:xfrm>
            <a:off x="10325100" y="5210175"/>
            <a:ext cx="1162050" cy="20955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FFFFFF"/>
                </a:solidFill>
                <a:latin typeface="Noto Serif JP Regular" pitchFamily="34" charset="0"/>
                <a:ea typeface="Noto Serif JP Regular" pitchFamily="34" charset="-122"/>
                <a:cs typeface="Noto Serif JP Regular" pitchFamily="34" charset="-120"/>
              </a:rPr>
              <a:t>無償オプションA</a:t>
            </a:r>
            <a:endParaRPr lang="en-US" sz="1050" dirty="0"/>
          </a:p>
        </p:txBody>
      </p:sp>
      <p:sp>
        <p:nvSpPr>
          <p:cNvPr id="21" name="Object20"/>
          <p:cNvSpPr/>
          <p:nvPr/>
        </p:nvSpPr>
        <p:spPr>
          <a:xfrm>
            <a:off x="10248900" y="5924550"/>
            <a:ext cx="3209925" cy="495300"/>
          </a:xfrm>
          <a:prstGeom prst="rect">
            <a:avLst/>
          </a:prstGeom>
          <a:noFill/>
          <a:ln/>
        </p:spPr>
        <p:txBody>
          <a:bodyPr wrap="square" lIns="0" tIns="0" rIns="0" bIns="0" rtlCol="0" anchor="t">
            <a:normAutofit/>
          </a:bodyPr>
          <a:lstStyle/>
          <a:p>
            <a:pPr algn="l">
              <a:lnSpc>
                <a:spcPts val="1920"/>
              </a:lnSpc>
            </a:pPr>
            <a:r>
              <a:rPr lang="en-US" sz="1200" b="0" i="0" kern="0" spc="144" dirty="0">
                <a:solidFill>
                  <a:srgbClr val="02022E"/>
                </a:solidFill>
                <a:latin typeface="Noto Serif JP Regular" pitchFamily="34" charset="0"/>
                <a:ea typeface="Noto Serif JP Regular" pitchFamily="34" charset="-122"/>
                <a:cs typeface="Noto Serif JP Regular" pitchFamily="34" charset="-120"/>
              </a:rPr>
              <a:t>入稿されたURLから自動生成した二次元バーコードとテキストを表示</a:t>
            </a:r>
            <a:endParaRPr lang="en-US" sz="1200" dirty="0">
              <a:solidFill>
                <a:srgbClr val="02022E"/>
              </a:solidFill>
            </a:endParaRPr>
          </a:p>
        </p:txBody>
      </p:sp>
      <p:sp>
        <p:nvSpPr>
          <p:cNvPr id="22" name="Object21"/>
          <p:cNvSpPr/>
          <p:nvPr/>
        </p:nvSpPr>
        <p:spPr>
          <a:xfrm>
            <a:off x="10248900" y="6724650"/>
            <a:ext cx="3209925" cy="41910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34363D"/>
                </a:solidFill>
                <a:latin typeface="Noto Serif JP Regular" pitchFamily="34" charset="0"/>
                <a:ea typeface="Noto Serif JP Regular" pitchFamily="34" charset="-122"/>
                <a:cs typeface="Noto Serif JP Regular" pitchFamily="34" charset="-120"/>
              </a:rPr>
              <a:t>※入稿されたURLから二次元バーコードのみ自動生成されます。</a:t>
            </a:r>
            <a:endParaRPr lang="en-US" sz="1050" dirty="0">
              <a:solidFill>
                <a:srgbClr val="34363D"/>
              </a:solidFill>
            </a:endParaRPr>
          </a:p>
        </p:txBody>
      </p:sp>
      <p:sp>
        <p:nvSpPr>
          <p:cNvPr id="23" name="Object22"/>
          <p:cNvSpPr/>
          <p:nvPr/>
        </p:nvSpPr>
        <p:spPr>
          <a:xfrm>
            <a:off x="14039850" y="6724650"/>
            <a:ext cx="3219450" cy="41910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34363D"/>
                </a:solidFill>
                <a:latin typeface="Noto Serif JP Regular" pitchFamily="34" charset="0"/>
                <a:ea typeface="Noto Serif JP Regular" pitchFamily="34" charset="-122"/>
                <a:cs typeface="Noto Serif JP Regular" pitchFamily="34" charset="-120"/>
              </a:rPr>
              <a:t>※二次元バーコード、静止画いずれも画面をタップするか、60秒経過で再生再開。</a:t>
            </a:r>
            <a:endParaRPr lang="en-US" sz="1050" dirty="0">
              <a:solidFill>
                <a:srgbClr val="34363D"/>
              </a:solidFill>
            </a:endParaRPr>
          </a:p>
        </p:txBody>
      </p:sp>
      <p:sp>
        <p:nvSpPr>
          <p:cNvPr id="24" name="Object23"/>
          <p:cNvSpPr/>
          <p:nvPr/>
        </p:nvSpPr>
        <p:spPr>
          <a:xfrm>
            <a:off x="14039850" y="5514975"/>
            <a:ext cx="1419225" cy="333375"/>
          </a:xfrm>
          <a:prstGeom prst="rect">
            <a:avLst/>
          </a:prstGeom>
          <a:noFill/>
          <a:ln/>
        </p:spPr>
        <p:txBody>
          <a:bodyPr wrap="square" lIns="0" tIns="0" rIns="0" bIns="0" rtlCol="0" anchor="t">
            <a:normAutofit/>
          </a:bodyPr>
          <a:lstStyle/>
          <a:p>
            <a:pPr algn="l">
              <a:lnSpc>
                <a:spcPts val="2640"/>
              </a:lnSpc>
            </a:pPr>
            <a:r>
              <a:rPr lang="en-US" sz="1650" b="0" i="0" kern="0" spc="198" dirty="0">
                <a:solidFill>
                  <a:srgbClr val="02022E"/>
                </a:solidFill>
                <a:latin typeface="Noto Serif JP Regular" pitchFamily="34" charset="0"/>
                <a:ea typeface="Noto Serif JP Regular" pitchFamily="34" charset="-122"/>
                <a:cs typeface="Noto Serif JP Regular" pitchFamily="34" charset="-120"/>
              </a:rPr>
              <a:t>詳細説明画像</a:t>
            </a:r>
            <a:endParaRPr lang="en-US" sz="1650" dirty="0">
              <a:solidFill>
                <a:srgbClr val="02022E"/>
              </a:solidFill>
            </a:endParaRPr>
          </a:p>
        </p:txBody>
      </p:sp>
      <p:sp>
        <p:nvSpPr>
          <p:cNvPr id="25" name="Object24"/>
          <p:cNvSpPr/>
          <p:nvPr/>
        </p:nvSpPr>
        <p:spPr>
          <a:xfrm>
            <a:off x="14116050" y="5210175"/>
            <a:ext cx="1152525" cy="20955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FFFFFF"/>
                </a:solidFill>
                <a:latin typeface="Noto Serif JP Regular" pitchFamily="34" charset="0"/>
                <a:ea typeface="Noto Serif JP Regular" pitchFamily="34" charset="-122"/>
                <a:cs typeface="Noto Serif JP Regular" pitchFamily="34" charset="-120"/>
              </a:rPr>
              <a:t>無償オプションB</a:t>
            </a:r>
            <a:endParaRPr lang="en-US" sz="1050" dirty="0"/>
          </a:p>
        </p:txBody>
      </p:sp>
      <p:sp>
        <p:nvSpPr>
          <p:cNvPr id="26" name="Object25"/>
          <p:cNvSpPr/>
          <p:nvPr/>
        </p:nvSpPr>
        <p:spPr>
          <a:xfrm>
            <a:off x="14039850" y="5924550"/>
            <a:ext cx="3219450" cy="247650"/>
          </a:xfrm>
          <a:prstGeom prst="rect">
            <a:avLst/>
          </a:prstGeom>
          <a:noFill/>
          <a:ln/>
        </p:spPr>
        <p:txBody>
          <a:bodyPr wrap="square" lIns="0" tIns="0" rIns="0" bIns="0" rtlCol="0" anchor="t">
            <a:normAutofit/>
          </a:bodyPr>
          <a:lstStyle/>
          <a:p>
            <a:pPr algn="l">
              <a:lnSpc>
                <a:spcPts val="1920"/>
              </a:lnSpc>
            </a:pPr>
            <a:r>
              <a:rPr lang="en-US" sz="1200" b="0" i="0" kern="0" spc="144" dirty="0">
                <a:solidFill>
                  <a:srgbClr val="02022E"/>
                </a:solidFill>
                <a:latin typeface="Noto Serif JP Regular" pitchFamily="34" charset="0"/>
                <a:ea typeface="Noto Serif JP Regular" pitchFamily="34" charset="-122"/>
                <a:cs typeface="Noto Serif JP Regular" pitchFamily="34" charset="-120"/>
              </a:rPr>
              <a:t>入稿された静止画を表示</a:t>
            </a:r>
            <a:endParaRPr lang="en-US" sz="1200" dirty="0">
              <a:solidFill>
                <a:srgbClr val="02022E"/>
              </a:solidFill>
            </a:endParaRPr>
          </a:p>
        </p:txBody>
      </p:sp>
      <p:sp>
        <p:nvSpPr>
          <p:cNvPr id="27" name="Object26"/>
          <p:cNvSpPr/>
          <p:nvPr/>
        </p:nvSpPr>
        <p:spPr>
          <a:xfrm>
            <a:off x="11525250" y="2152650"/>
            <a:ext cx="4476750" cy="304800"/>
          </a:xfrm>
          <a:prstGeom prst="rect">
            <a:avLst/>
          </a:prstGeom>
          <a:noFill/>
          <a:ln/>
        </p:spPr>
        <p:txBody>
          <a:bodyPr wrap="square" lIns="0" tIns="0" rIns="0" bIns="0" rtlCol="0" anchor="t">
            <a:normAutofit fontScale="92500"/>
          </a:bodyPr>
          <a:lstStyle/>
          <a:p>
            <a:pPr algn="l">
              <a:lnSpc>
                <a:spcPts val="2400"/>
              </a:lnSpc>
            </a:pPr>
            <a:r>
              <a:rPr lang="en-US" sz="1500" b="1" i="0" kern="0" spc="180" dirty="0">
                <a:solidFill>
                  <a:srgbClr val="FFFFFF"/>
                </a:solidFill>
                <a:latin typeface="Noto Serif JP Bold" pitchFamily="34" charset="0"/>
                <a:ea typeface="Noto Serif JP Bold" pitchFamily="34" charset="-122"/>
                <a:cs typeface="Noto Serif JP Bold" pitchFamily="34" charset="-120"/>
              </a:rPr>
              <a:t>「詳しくはこちら」タップ時の無償オプション</a:t>
            </a:r>
            <a:endParaRPr lang="en-US" sz="1500" dirty="0"/>
          </a:p>
        </p:txBody>
      </p:sp>
      <p:sp>
        <p:nvSpPr>
          <p:cNvPr id="28" name="テキスト プレースホルダー 27">
            <a:extLst>
              <a:ext uri="{FF2B5EF4-FFF2-40B4-BE49-F238E27FC236}">
                <a16:creationId xmlns:a16="http://schemas.microsoft.com/office/drawing/2014/main" id="{4C75D68F-7593-D497-608B-6E5A4B8748CC}"/>
              </a:ext>
            </a:extLst>
          </p:cNvPr>
          <p:cNvSpPr>
            <a:spLocks noGrp="1"/>
          </p:cNvSpPr>
          <p:nvPr>
            <p:ph type="body" sz="quarter" idx="10"/>
          </p:nvPr>
        </p:nvSpPr>
        <p:spPr/>
        <p:txBody>
          <a:bodyPr/>
          <a:lstStyle/>
          <a:p>
            <a:r>
              <a:rPr lang="ja-JP" altLang="en-US"/>
              <a:t>画面構成と動作の仕様</a:t>
            </a:r>
          </a:p>
        </p:txBody>
      </p:sp>
      <p:sp>
        <p:nvSpPr>
          <p:cNvPr id="29" name="テキスト プレースホルダー 28">
            <a:extLst>
              <a:ext uri="{FF2B5EF4-FFF2-40B4-BE49-F238E27FC236}">
                <a16:creationId xmlns:a16="http://schemas.microsoft.com/office/drawing/2014/main" id="{068AACD6-362E-8C08-0B9E-360355EF6420}"/>
              </a:ext>
            </a:extLst>
          </p:cNvPr>
          <p:cNvSpPr>
            <a:spLocks noGrp="1"/>
          </p:cNvSpPr>
          <p:nvPr>
            <p:ph type="body" sz="quarter" idx="11"/>
          </p:nvPr>
        </p:nvSpPr>
        <p:spPr>
          <a:xfrm>
            <a:off x="5029235" y="127194"/>
            <a:ext cx="8750559" cy="639762"/>
          </a:xfrm>
        </p:spPr>
        <p:txBody>
          <a:bodyPr/>
          <a:lstStyle/>
          <a:p>
            <a:r>
              <a:rPr lang="ja-JP" altLang="en-US"/>
              <a:t>クリエイティブ表示領域と画面下部の各種操作ボタン領域とにわかれています。</a:t>
            </a:r>
          </a:p>
        </p:txBody>
      </p:sp>
      <p:pic>
        <p:nvPicPr>
          <p:cNvPr id="13" name="図 12" descr="QR コード&#10;&#10;自動的に生成された説明">
            <a:extLst>
              <a:ext uri="{FF2B5EF4-FFF2-40B4-BE49-F238E27FC236}">
                <a16:creationId xmlns:a16="http://schemas.microsoft.com/office/drawing/2014/main" id="{F6E218C7-ED0B-A2F9-D459-1BDFB5E2717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218914" y="3038475"/>
            <a:ext cx="3265442" cy="2028825"/>
          </a:xfrm>
          <a:prstGeom prst="rect">
            <a:avLst/>
          </a:prstGeom>
        </p:spPr>
      </p:pic>
      <p:pic>
        <p:nvPicPr>
          <p:cNvPr id="30" name="図 29" descr="夕日に映る建物&#10;&#10;低い精度で自動的に生成された説明">
            <a:extLst>
              <a:ext uri="{FF2B5EF4-FFF2-40B4-BE49-F238E27FC236}">
                <a16:creationId xmlns:a16="http://schemas.microsoft.com/office/drawing/2014/main" id="{5BF0729E-12C0-82C6-36F0-EF39B26E698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4046200" y="3038475"/>
            <a:ext cx="3226798" cy="202882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41">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1524000"/>
            <a:ext cx="1526158" cy="457200"/>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04875" y="6762750"/>
            <a:ext cx="1278508" cy="4572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04875" y="3314700"/>
            <a:ext cx="1526158" cy="457200"/>
          </a:xfrm>
          <a:prstGeom prst="rect">
            <a:avLst/>
          </a:prstGeom>
        </p:spPr>
      </p:pic>
      <p:pic>
        <p:nvPicPr>
          <p:cNvPr id="7" name="Object 6" descr="preencoded.png"/>
          <p:cNvPicPr>
            <a:picLocks noChangeAspect="1"/>
          </p:cNvPicPr>
          <p:nvPr/>
        </p:nvPicPr>
        <p:blipFill rotWithShape="1">
          <a:blip r:embed="rId9">
            <a:extLst>
              <a:ext uri="{96DAC541-7B7A-43D3-8B79-37D633B846F1}">
                <asvg:svgBlip xmlns:asvg="http://schemas.microsoft.com/office/drawing/2016/SVG/main" r:embed="rId10"/>
              </a:ext>
            </a:extLst>
          </a:blip>
          <a:srcRect b="1074"/>
          <a:stretch/>
        </p:blipFill>
        <p:spPr>
          <a:xfrm>
            <a:off x="7848600" y="879475"/>
            <a:ext cx="10439400" cy="877252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486775" y="1524000"/>
            <a:ext cx="2259583" cy="457200"/>
          </a:xfrm>
          <a:prstGeom prst="rect">
            <a:avLst/>
          </a:prstGeom>
        </p:spPr>
      </p:pic>
      <p:sp>
        <p:nvSpPr>
          <p:cNvPr id="13" name="Object12"/>
          <p:cNvSpPr/>
          <p:nvPr/>
        </p:nvSpPr>
        <p:spPr>
          <a:xfrm>
            <a:off x="904875" y="205740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広告掲載完了日から5営業日ほどで広告掲載レポートを送付させていただきます。</a:t>
            </a:r>
            <a:endParaRPr lang="en-US" sz="1200" dirty="0">
              <a:solidFill>
                <a:srgbClr val="02022E"/>
              </a:solidFill>
            </a:endParaRPr>
          </a:p>
        </p:txBody>
      </p:sp>
      <p:sp>
        <p:nvSpPr>
          <p:cNvPr id="14" name="Object13"/>
          <p:cNvSpPr/>
          <p:nvPr/>
        </p:nvSpPr>
        <p:spPr>
          <a:xfrm>
            <a:off x="907032" y="3848100"/>
            <a:ext cx="5534025" cy="552450"/>
          </a:xfrm>
          <a:prstGeom prst="rect">
            <a:avLst/>
          </a:prstGeom>
          <a:noFill/>
          <a:ln/>
        </p:spPr>
        <p:txBody>
          <a:bodyPr wrap="square" lIns="0" tIns="0" rIns="0" bIns="0" rtlCol="0" anchor="t">
            <a:noAutofit/>
          </a:bodyPr>
          <a:lstStyle/>
          <a:p>
            <a:pPr algn="l">
              <a:lnSpc>
                <a:spcPts val="2160"/>
              </a:lnSpc>
            </a:pP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日別・時間帯別・再生秒数別で以下の項目をお出し致します</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p>
          <a:p>
            <a:pPr algn="l">
              <a:lnSpc>
                <a:spcPts val="2160"/>
              </a:lnSpc>
            </a:pPr>
            <a:endParaRPr lang="en-US" sz="1200" kern="0" spc="120" dirty="0">
              <a:solidFill>
                <a:srgbClr val="02022E"/>
              </a:solidFill>
              <a:latin typeface="Noto Serif JP Regular" pitchFamily="34" charset="0"/>
              <a:ea typeface="Noto Serif JP Regular" pitchFamily="34" charset="-122"/>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再生数</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再生完了数</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詳細ボタンタップ数</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画面オフタップ数</a:t>
            </a:r>
            <a:endParaRPr lang="en-US" altLang="ja-JP" sz="1200" dirty="0">
              <a:solidFill>
                <a:srgbClr val="02022E"/>
              </a:solidFill>
            </a:endParaRPr>
          </a:p>
          <a:p>
            <a:pPr>
              <a:lnSpc>
                <a:spcPts val="2160"/>
              </a:lnSpc>
            </a:pP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※再生秒数別は、のべ詳細ボタンタップ数と画面オフ数のみとなります。</a:t>
            </a:r>
            <a:endParaRPr lang="en-US" altLang="ja-JP" sz="900" dirty="0">
              <a:solidFill>
                <a:srgbClr val="02022E"/>
              </a:solidFill>
            </a:endParaRPr>
          </a:p>
        </p:txBody>
      </p:sp>
      <p:sp>
        <p:nvSpPr>
          <p:cNvPr id="24" name="Object23"/>
          <p:cNvSpPr/>
          <p:nvPr/>
        </p:nvSpPr>
        <p:spPr>
          <a:xfrm>
            <a:off x="1190625" y="1524000"/>
            <a:ext cx="12668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ご提出期限</a:t>
            </a:r>
            <a:endParaRPr lang="en-US" sz="1800" dirty="0">
              <a:solidFill>
                <a:srgbClr val="02022E"/>
              </a:solidFill>
            </a:endParaRPr>
          </a:p>
        </p:txBody>
      </p:sp>
      <p:sp>
        <p:nvSpPr>
          <p:cNvPr id="25" name="Object24"/>
          <p:cNvSpPr/>
          <p:nvPr/>
        </p:nvSpPr>
        <p:spPr>
          <a:xfrm>
            <a:off x="1076325" y="7296150"/>
            <a:ext cx="5534025" cy="1708150"/>
          </a:xfrm>
          <a:prstGeom prst="rect">
            <a:avLst/>
          </a:prstGeom>
          <a:noFill/>
          <a:ln/>
        </p:spPr>
        <p:txBody>
          <a:bodyPr wrap="square" lIns="0" tIns="0" rIns="0" bIns="0" rtlCol="0" anchor="t">
            <a:noAutofit/>
          </a:bodyPr>
          <a:lstStyle/>
          <a:p>
            <a:pPr marL="171450" indent="-171450" algn="l">
              <a:lnSpc>
                <a:spcPts val="2160"/>
              </a:lnSpc>
              <a:buFont typeface="Arial" panose="020B0604020202020204" pitchFamily="34" charset="0"/>
              <a:buChar char="•"/>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レポート提出に関して、年末年始など会社休業がある場合や、システムの調整がある場合など、広告掲載レポートの送付に要する日数が前後する場合がありますのでご了承ください。</a:t>
            </a:r>
          </a:p>
        </p:txBody>
      </p:sp>
      <p:sp>
        <p:nvSpPr>
          <p:cNvPr id="29" name="Object28"/>
          <p:cNvSpPr/>
          <p:nvPr/>
        </p:nvSpPr>
        <p:spPr>
          <a:xfrm>
            <a:off x="1190625" y="6762750"/>
            <a:ext cx="10191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sz="1800" dirty="0">
              <a:solidFill>
                <a:srgbClr val="02022E"/>
              </a:solidFill>
            </a:endParaRPr>
          </a:p>
        </p:txBody>
      </p:sp>
      <p:sp>
        <p:nvSpPr>
          <p:cNvPr id="30" name="Object29"/>
          <p:cNvSpPr/>
          <p:nvPr/>
        </p:nvSpPr>
        <p:spPr>
          <a:xfrm>
            <a:off x="1192783" y="3314700"/>
            <a:ext cx="12668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ご提供項目</a:t>
            </a:r>
            <a:endParaRPr lang="en-US" sz="1800" dirty="0">
              <a:solidFill>
                <a:srgbClr val="02022E"/>
              </a:solidFill>
            </a:endParaRPr>
          </a:p>
        </p:txBody>
      </p:sp>
      <p:sp>
        <p:nvSpPr>
          <p:cNvPr id="31" name="Object30"/>
          <p:cNvSpPr/>
          <p:nvPr/>
        </p:nvSpPr>
        <p:spPr>
          <a:xfrm>
            <a:off x="8774683" y="1524000"/>
            <a:ext cx="2000250" cy="457200"/>
          </a:xfrm>
          <a:prstGeom prst="rect">
            <a:avLst/>
          </a:prstGeom>
          <a:noFill/>
          <a:ln/>
        </p:spPr>
        <p:txBody>
          <a:bodyPr wrap="square" lIns="0" tIns="0" rIns="0" bIns="0" rtlCol="0" anchor="t">
            <a:normAutofit fontScale="92500"/>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レポートイメージ</a:t>
            </a:r>
            <a:endParaRPr lang="en-US" sz="1800" dirty="0"/>
          </a:p>
        </p:txBody>
      </p:sp>
      <p:sp>
        <p:nvSpPr>
          <p:cNvPr id="32" name="テキスト プレースホルダー 31">
            <a:extLst>
              <a:ext uri="{FF2B5EF4-FFF2-40B4-BE49-F238E27FC236}">
                <a16:creationId xmlns:a16="http://schemas.microsoft.com/office/drawing/2014/main" id="{620D17FB-8D16-D31F-E65E-094E47BCB6F6}"/>
              </a:ext>
            </a:extLst>
          </p:cNvPr>
          <p:cNvSpPr>
            <a:spLocks noGrp="1"/>
          </p:cNvSpPr>
          <p:nvPr>
            <p:ph type="body" sz="quarter" idx="10"/>
          </p:nvPr>
        </p:nvSpPr>
        <p:spPr/>
        <p:txBody>
          <a:bodyPr/>
          <a:lstStyle/>
          <a:p>
            <a:r>
              <a:rPr lang="ja-JP" altLang="en-US"/>
              <a:t>通常レポート</a:t>
            </a:r>
          </a:p>
        </p:txBody>
      </p:sp>
      <p:pic>
        <p:nvPicPr>
          <p:cNvPr id="3" name="図 2" descr="テーブル&#10;&#10;自動的に生成された説明">
            <a:extLst>
              <a:ext uri="{FF2B5EF4-FFF2-40B4-BE49-F238E27FC236}">
                <a16:creationId xmlns:a16="http://schemas.microsoft.com/office/drawing/2014/main" id="{9C838B14-AB8C-07D4-06E0-05BDFFB6616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518233" y="2065337"/>
            <a:ext cx="7100134" cy="71088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19" name="Object 18" descr="preencoded.png"/>
          <p:cNvPicPr>
            <a:picLocks noChangeAspect="1"/>
          </p:cNvPicPr>
          <p:nvPr/>
        </p:nvPicPr>
        <p:blipFill>
          <a:blip r:embed="rId3"/>
          <a:srcRect/>
          <a:stretch/>
        </p:blipFill>
        <p:spPr>
          <a:xfrm>
            <a:off x="0" y="9734550"/>
            <a:ext cx="18288000" cy="552450"/>
          </a:xfrm>
          <a:prstGeom prst="rect">
            <a:avLst/>
          </a:prstGeom>
        </p:spPr>
      </p:pic>
      <p:sp>
        <p:nvSpPr>
          <p:cNvPr id="20" name="Object19"/>
          <p:cNvSpPr/>
          <p:nvPr/>
        </p:nvSpPr>
        <p:spPr>
          <a:xfrm>
            <a:off x="647700" y="352926"/>
            <a:ext cx="1676400" cy="438150"/>
          </a:xfrm>
          <a:prstGeom prst="rect">
            <a:avLst/>
          </a:prstGeom>
          <a:noFill/>
          <a:ln/>
        </p:spPr>
        <p:txBody>
          <a:bodyPr wrap="square" lIns="0" tIns="0" rIns="0" bIns="0" rtlCol="0" anchor="t">
            <a:normAutofit/>
          </a:bodyPr>
          <a:lstStyle/>
          <a:p>
            <a:pPr algn="l">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主要変更点</a:t>
            </a:r>
            <a:endParaRPr lang="en-US" sz="2400" dirty="0"/>
          </a:p>
        </p:txBody>
      </p:sp>
      <p:sp>
        <p:nvSpPr>
          <p:cNvPr id="59" name="Object6">
            <a:extLst>
              <a:ext uri="{FF2B5EF4-FFF2-40B4-BE49-F238E27FC236}">
                <a16:creationId xmlns:a16="http://schemas.microsoft.com/office/drawing/2014/main" id="{4BD4714E-3AFF-7CD5-ACB3-61FAB9123844}"/>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b="0" i="0" kern="0" spc="135" dirty="0">
                <a:solidFill>
                  <a:srgbClr val="FFFFFF"/>
                </a:solidFill>
                <a:latin typeface="Noto Serif JP Regular" pitchFamily="34" charset="0"/>
                <a:ea typeface="Noto Serif JP Regular" pitchFamily="34" charset="-122"/>
                <a:cs typeface="Noto Serif JP Regular" pitchFamily="34" charset="-120"/>
              </a:rPr>
              <a:t>4</a:t>
            </a:r>
            <a:endParaRPr lang="en-US" dirty="0"/>
          </a:p>
        </p:txBody>
      </p:sp>
      <p:sp>
        <p:nvSpPr>
          <p:cNvPr id="61" name="Object20">
            <a:extLst>
              <a:ext uri="{FF2B5EF4-FFF2-40B4-BE49-F238E27FC236}">
                <a16:creationId xmlns:a16="http://schemas.microsoft.com/office/drawing/2014/main" id="{68B3F601-2675-A393-493E-97F7E309F0E8}"/>
              </a:ext>
            </a:extLst>
          </p:cNvPr>
          <p:cNvSpPr/>
          <p:nvPr/>
        </p:nvSpPr>
        <p:spPr>
          <a:xfrm>
            <a:off x="2200275" y="9934575"/>
            <a:ext cx="1219200" cy="180975"/>
          </a:xfrm>
          <a:prstGeom prst="rect">
            <a:avLst/>
          </a:prstGeom>
          <a:noFill/>
          <a:ln/>
        </p:spPr>
        <p:txBody>
          <a:bodyPr wrap="square" lIns="0" tIns="0" rIns="0" bIns="0" rtlCol="0" anchor="ctr" anchorCtr="0">
            <a:normAutofit/>
          </a:bodyPr>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2023.04 - 2023.09</a:t>
            </a:r>
            <a:endParaRPr lang="en-US" sz="975" dirty="0"/>
          </a:p>
        </p:txBody>
      </p:sp>
      <p:graphicFrame>
        <p:nvGraphicFramePr>
          <p:cNvPr id="5" name="表 5">
            <a:extLst>
              <a:ext uri="{FF2B5EF4-FFF2-40B4-BE49-F238E27FC236}">
                <a16:creationId xmlns:a16="http://schemas.microsoft.com/office/drawing/2014/main" id="{AC918C5C-DB53-95F0-6603-9DD325AD76AB}"/>
              </a:ext>
            </a:extLst>
          </p:cNvPr>
          <p:cNvGraphicFramePr>
            <a:graphicFrameLocks noGrp="1"/>
          </p:cNvGraphicFramePr>
          <p:nvPr>
            <p:extLst>
              <p:ext uri="{D42A27DB-BD31-4B8C-83A1-F6EECF244321}">
                <p14:modId xmlns:p14="http://schemas.microsoft.com/office/powerpoint/2010/main" val="608651522"/>
              </p:ext>
            </p:extLst>
          </p:nvPr>
        </p:nvGraphicFramePr>
        <p:xfrm>
          <a:off x="790574" y="1023069"/>
          <a:ext cx="16706852" cy="8241242"/>
        </p:xfrm>
        <a:graphic>
          <a:graphicData uri="http://schemas.openxmlformats.org/drawingml/2006/table">
            <a:tbl>
              <a:tblPr firstRow="1" bandRow="1">
                <a:tableStyleId>{5C22544A-7EE6-4342-B048-85BDC9FD1C3A}</a:tableStyleId>
              </a:tblPr>
              <a:tblGrid>
                <a:gridCol w="2895601">
                  <a:extLst>
                    <a:ext uri="{9D8B030D-6E8A-4147-A177-3AD203B41FA5}">
                      <a16:colId xmlns:a16="http://schemas.microsoft.com/office/drawing/2014/main" val="3611488747"/>
                    </a:ext>
                  </a:extLst>
                </a:gridCol>
                <a:gridCol w="1508125">
                  <a:extLst>
                    <a:ext uri="{9D8B030D-6E8A-4147-A177-3AD203B41FA5}">
                      <a16:colId xmlns:a16="http://schemas.microsoft.com/office/drawing/2014/main" val="3842385258"/>
                    </a:ext>
                  </a:extLst>
                </a:gridCol>
                <a:gridCol w="5283200">
                  <a:extLst>
                    <a:ext uri="{9D8B030D-6E8A-4147-A177-3AD203B41FA5}">
                      <a16:colId xmlns:a16="http://schemas.microsoft.com/office/drawing/2014/main" val="343632341"/>
                    </a:ext>
                  </a:extLst>
                </a:gridCol>
                <a:gridCol w="7019926">
                  <a:extLst>
                    <a:ext uri="{9D8B030D-6E8A-4147-A177-3AD203B41FA5}">
                      <a16:colId xmlns:a16="http://schemas.microsoft.com/office/drawing/2014/main" val="2783257346"/>
                    </a:ext>
                  </a:extLst>
                </a:gridCol>
              </a:tblGrid>
              <a:tr h="5628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該当箇所</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ページ番号</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変更前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変更後</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extLst>
                  <a:ext uri="{0D108BD9-81ED-4DB2-BD59-A6C34878D82A}">
                    <a16:rowId xmlns:a16="http://schemas.microsoft.com/office/drawing/2014/main" val="1196587055"/>
                  </a:ext>
                </a:extLst>
              </a:tr>
              <a:tr h="1485789">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サイネージ導入台数、</a:t>
                      </a:r>
                    </a:p>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月間のべリーチ数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全国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都市に展開</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サイネージ導入台数：61,500台</a:t>
                      </a:r>
                    </a:p>
                    <a:p>
                      <a:pPr algn="l">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のサイネージ導入台数：25,000台</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名古屋</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のサイネージ導入台数：3,500台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のサイネージ導入台数：3,000台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のサイネージ導入台数：8,000台
月間のべリーチ人数：31,000,000人〜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全国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30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都道府県に展開</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サイネージ導入台数：66,000台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のサイネージ導入台数：25,500台</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名古屋</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のサイネージ導入台数：4,000台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のサイネージ導入台数：3,100台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のサイネージ導入台数：8,500台
月間のべリーチ人数：33,000,000人〜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363658495"/>
                  </a:ext>
                </a:extLst>
              </a:tr>
              <a:tr h="109196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想定表示回数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a:t>
                      </a: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a:t>
                      </a: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Ads[FULL]/[HALF]：1,500,000回/750,000回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Contents[FULL]/[HALF]：1,600,000回/800,000回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関東：</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関西</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：100,000回</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Ads[FULL]/[HALF]：1,550,000回/775,000回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Contents[FULL]/[HALF]：2,000,000回/1,000,000回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関東：</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1,000,000回/500,000回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関西</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：400,000回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九州</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：80,000回</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387725367"/>
                  </a:ext>
                </a:extLst>
              </a:tr>
              <a:tr h="1288878">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b="0" i="0">
                          <a:latin typeface="Noto Serif JP" panose="02020400000000000000" pitchFamily="18" charset="-128"/>
                          <a:ea typeface="Noto Serif JP" panose="02020400000000000000" pitchFamily="18" charset="-128"/>
                        </a:rPr>
                        <a:t>広告メニュー</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18</a:t>
                      </a: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関東に</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東京を統合し、茨城県、栃木県、群馬県を追加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関西に滋賀県、奈良県を追加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名古屋に岐阜県、静岡県、愛知県</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名古屋を除く</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、三重県を追加し、メニュー名を</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東海に変更</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福岡に佐賀県、長崎県、熊本県を追加し、メニュー名を</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九州に変更</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札幌に北海道</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札幌以外</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を追加し、メニュー名を</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北海道に変更</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943054236"/>
                  </a:ext>
                </a:extLst>
              </a:tr>
              <a:tr h="1288878">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Ads[FULL]/[HALF]：4,900,000円/2,750,000円
Tie-up Contents[FULL]/[HALF]：1,800,000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関東：</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1,230,000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関西</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：1,230,000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札幌</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：175,000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Ads[FULL]/[HALF]：5,100,000円/2,900,000円
Tie-up Contents[FULL]/[HALF]：2,000,000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関東</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[FULL]/[HALF]</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4,400,000円/2,400,000円</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関西</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：1,400,000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九州</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：280,000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北海道</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：180,000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437207047"/>
                  </a:ext>
                </a:extLst>
              </a:tr>
              <a:tr h="698142">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広告枠数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Ads[FULL]/[HALF]</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Ads[FULL]/[HALF]：13枠/26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：各エリア</a:t>
                      </a:r>
                      <a:r>
                        <a:rPr lang="en-US" altLang="ja-JP" sz="1100" b="0" i="0" kern="0" spc="135" dirty="0">
                          <a:solidFill>
                            <a:srgbClr val="02022E"/>
                          </a:solidFill>
                          <a:latin typeface="Noto Serif JP" panose="02020400000000000000" pitchFamily="18" charset="-128"/>
                          <a:ea typeface="Noto Serif JP" panose="02020400000000000000" pitchFamily="18" charset="-128"/>
                        </a:rPr>
                        <a:t>4</a:t>
                      </a:r>
                      <a:r>
                        <a:rPr lang="ja-JP" altLang="en-US" sz="1100" b="0" i="0" kern="0" spc="135">
                          <a:solidFill>
                            <a:srgbClr val="02022E"/>
                          </a:solidFill>
                          <a:latin typeface="Noto Serif JP" panose="02020400000000000000" pitchFamily="18" charset="-128"/>
                          <a:ea typeface="Noto Serif JP" panose="02020400000000000000" pitchFamily="18" charset="-128"/>
                        </a:rPr>
                        <a:t>枠ずつ</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Ads[FULL]/[HALF]</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7</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Ads[FULL]/[HALF]：12枠/24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：各エリア</a:t>
                      </a:r>
                      <a:r>
                        <a:rPr lang="en-US" altLang="ja-JP" sz="1100" b="0" i="0" kern="0" spc="135" dirty="0">
                          <a:solidFill>
                            <a:srgbClr val="02022E"/>
                          </a:solidFill>
                          <a:latin typeface="Noto Serif JP" panose="02020400000000000000" pitchFamily="18" charset="-128"/>
                          <a:ea typeface="Noto Serif JP" panose="02020400000000000000" pitchFamily="18" charset="-128"/>
                        </a:rPr>
                        <a:t>3</a:t>
                      </a:r>
                      <a:r>
                        <a:rPr lang="ja-JP" altLang="en-US" sz="1100" b="0" i="0" kern="0" spc="135">
                          <a:solidFill>
                            <a:srgbClr val="02022E"/>
                          </a:solidFill>
                          <a:latin typeface="Noto Serif JP" panose="02020400000000000000" pitchFamily="18" charset="-128"/>
                          <a:ea typeface="Noto Serif JP" panose="02020400000000000000" pitchFamily="18" charset="-128"/>
                        </a:rPr>
                        <a:t>枠ずつ</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947936865"/>
                  </a:ext>
                </a:extLst>
              </a:tr>
              <a:tr h="895054">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dirty="0">
                          <a:latin typeface="Noto Serif JP" panose="02020400000000000000" pitchFamily="18" charset="-128"/>
                          <a:ea typeface="Noto Serif JP" panose="02020400000000000000" pitchFamily="18" charset="-128"/>
                        </a:rPr>
                        <a:t>Tie-up Contents</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dirty="0">
                          <a:latin typeface="Noto Serif JP" panose="02020400000000000000" pitchFamily="18" charset="-128"/>
                          <a:ea typeface="Noto Serif JP" panose="02020400000000000000" pitchFamily="18" charset="-128"/>
                        </a:rPr>
                        <a:t>19</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システムフォント（レギュラー）"/>
                        <a:buChar char="※"/>
                        <a:tabLst/>
                        <a:defRPr/>
                      </a:pP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一素材を4週間分掲載いただいた後に継続して掲載する場合は4週間の掲載インターバルを空けていただくこととします。</a:t>
                      </a:r>
                      <a:endParaRPr lang="en-US" altLang="ja-JP" sz="1100" b="0" i="0" kern="1200" spc="0" dirty="0">
                        <a:solidFill>
                          <a:srgbClr val="02022E"/>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システムフォント（レギュラー）"/>
                        <a:buChar char="※"/>
                        <a:tabLst/>
                        <a:defRPr/>
                      </a:pP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同一素材の使用回数は12週間までとします</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（制作メニューによっては異なります）</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システムフォント（レギュラー）"/>
                        <a:buChar char="※"/>
                        <a:tabLst/>
                        <a:defRPr/>
                      </a:pP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一素材を連続して掲載できるのは4週間とします</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4</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週間連続して掲載した後に継続して掲載する場合は</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1</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週間以上のインターバルが必要です。）</a:t>
                      </a:r>
                      <a:endParaRPr lang="en-US" altLang="ja-JP" sz="11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ct val="100000"/>
                        </a:lnSpc>
                        <a:buFont typeface="システムフォント（レギュラー）"/>
                        <a:buChar char="※"/>
                      </a:pP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素材の使用可能期間は、最初の掲載から</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6</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ヶ月間となります。（過去制作分に関しては、</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2023</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年</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9</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月最終週までの使用を可能とします。）</a:t>
                      </a:r>
                      <a:endParaRPr lang="en-US" altLang="ja-JP" sz="11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marR="0" indent="-171450" algn="l" defTabSz="914400" rtl="0" eaLnBrk="1" fontAlgn="auto" latinLnBrk="0" hangingPunct="1">
                        <a:lnSpc>
                          <a:spcPct val="100000"/>
                        </a:lnSpc>
                        <a:spcBef>
                          <a:spcPts val="0"/>
                        </a:spcBef>
                        <a:spcAft>
                          <a:spcPts val="0"/>
                        </a:spcAft>
                        <a:buClrTx/>
                        <a:buSzTx/>
                        <a:buFont typeface="システムフォント（レギュラー）"/>
                        <a:buChar char="※"/>
                        <a:tabLst/>
                        <a:defRPr/>
                      </a:pP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ニュースフルに関してはメニュー特性上、使用可能期間を最初の掲載から</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3</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ヶ月とします。</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943024792"/>
                  </a:ext>
                </a:extLst>
              </a:tr>
              <a:tr h="895054">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a:t>厳格な掲載基準 </a:t>
                      </a:r>
                      <a:r>
                        <a:rPr lang="en-US" altLang="ja-JP" sz="1400" dirty="0"/>
                        <a:t>- </a:t>
                      </a:r>
                      <a:r>
                        <a:rPr lang="ja-JP" altLang="en-US" sz="1400"/>
                        <a:t>制作上の注意点</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dirty="0">
                          <a:latin typeface="Noto Serif JP" panose="02020400000000000000" pitchFamily="18" charset="-128"/>
                          <a:ea typeface="Noto Serif JP" panose="02020400000000000000" pitchFamily="18" charset="-128"/>
                        </a:rPr>
                        <a:t>33</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ja-JP" altLang="en-US" sz="11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すること</a:t>
                      </a:r>
                      <a:endParaRPr lang="en-US" altLang="ja-JP" sz="1100" dirty="0">
                        <a:solidFill>
                          <a:srgbClr val="02022E"/>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すること。またその根拠となるデータを株式会社</a:t>
                      </a:r>
                      <a:r>
                        <a:rPr lang="en-US" altLang="ja-JP" sz="1100" kern="0" spc="180" dirty="0">
                          <a:solidFill>
                            <a:srgbClr val="02022E"/>
                          </a:solidFill>
                          <a:latin typeface="Noto Serif JP Regular" pitchFamily="34" charset="0"/>
                          <a:ea typeface="Noto Serif JP Regular" pitchFamily="34" charset="-122"/>
                          <a:cs typeface="Noto Serif JP Regular" pitchFamily="34" charset="-120"/>
                        </a:rPr>
                        <a:t>IRIS</a:t>
                      </a:r>
                      <a:r>
                        <a:rPr lang="ja-JP" altLang="en-US" sz="1100" kern="0" spc="180">
                          <a:solidFill>
                            <a:srgbClr val="02022E"/>
                          </a:solidFill>
                          <a:latin typeface="Noto Serif JP Regular" pitchFamily="34" charset="0"/>
                          <a:ea typeface="Noto Serif JP Regular" pitchFamily="34" charset="-122"/>
                          <a:cs typeface="Noto Serif JP Regular" pitchFamily="34" charset="-120"/>
                        </a:rPr>
                        <a:t>に提出すること</a:t>
                      </a:r>
                      <a:endParaRPr lang="en-US" altLang="ja-JP" sz="1100" kern="0" spc="180" dirty="0">
                        <a:solidFill>
                          <a:srgbClr val="02022E"/>
                        </a:solidFill>
                        <a:latin typeface="Noto Serif JP Regular" pitchFamily="34" charset="0"/>
                        <a:ea typeface="Noto Serif JP Regular" pitchFamily="34" charset="-122"/>
                        <a:cs typeface="Noto Serif JP Regular" pitchFamily="34" charset="-120"/>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475036803"/>
                  </a:ext>
                </a:extLst>
              </a:tr>
            </a:tbl>
          </a:graphicData>
        </a:graphic>
      </p:graphicFrame>
    </p:spTree>
    <p:extLst>
      <p:ext uri="{BB962C8B-B14F-4D97-AF65-F5344CB8AC3E}">
        <p14:creationId xmlns:p14="http://schemas.microsoft.com/office/powerpoint/2010/main" val="1877653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38">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534025" y="2238375"/>
            <a:ext cx="242478" cy="242467"/>
          </a:xfrm>
          <a:prstGeom prst="rect">
            <a:avLst/>
          </a:prstGeom>
        </p:spPr>
      </p:pic>
      <p:sp>
        <p:nvSpPr>
          <p:cNvPr id="12" name="Object11"/>
          <p:cNvSpPr/>
          <p:nvPr/>
        </p:nvSpPr>
        <p:spPr>
          <a:xfrm>
            <a:off x="847724" y="1234755"/>
            <a:ext cx="4605221" cy="609600"/>
          </a:xfrm>
          <a:prstGeom prst="rect">
            <a:avLst/>
          </a:prstGeom>
          <a:noFill/>
          <a:ln/>
        </p:spPr>
        <p:txBody>
          <a:bodyPr wrap="square" lIns="0" tIns="0" rIns="0" bIns="0" rtlCol="0" anchor="ctr" anchorCtr="0">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メイン動画入稿規定</a:t>
            </a:r>
            <a:endParaRPr lang="en-US" sz="2400" dirty="0">
              <a:latin typeface="Noto Serif JP" panose="02020400000000000000" pitchFamily="18" charset="-128"/>
              <a:ea typeface="Noto Serif JP" panose="02020400000000000000" pitchFamily="18" charset="-128"/>
            </a:endParaRPr>
          </a:p>
        </p:txBody>
      </p:sp>
      <p:sp>
        <p:nvSpPr>
          <p:cNvPr id="13" name="Object12"/>
          <p:cNvSpPr/>
          <p:nvPr/>
        </p:nvSpPr>
        <p:spPr>
          <a:xfrm>
            <a:off x="11753850" y="1234755"/>
            <a:ext cx="676275" cy="609600"/>
          </a:xfrm>
          <a:prstGeom prst="rect">
            <a:avLst/>
          </a:prstGeom>
          <a:noFill/>
          <a:ln/>
        </p:spPr>
        <p:txBody>
          <a:bodyPr wrap="square" lIns="0" tIns="0" rIns="0" bIns="0" rtlCol="0" anchor="ctr" anchorCtr="0">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仕様</a:t>
            </a:r>
            <a:endParaRPr lang="en-US" sz="2400" dirty="0">
              <a:latin typeface="Noto Serif JP" panose="02020400000000000000" pitchFamily="18" charset="-128"/>
              <a:ea typeface="Noto Serif JP" panose="02020400000000000000" pitchFamily="18" charset="-128"/>
            </a:endParaRPr>
          </a:p>
        </p:txBody>
      </p:sp>
      <p:sp>
        <p:nvSpPr>
          <p:cNvPr id="14" name="Object13"/>
          <p:cNvSpPr/>
          <p:nvPr/>
        </p:nvSpPr>
        <p:spPr>
          <a:xfrm>
            <a:off x="942975" y="22098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5" name="Object14"/>
          <p:cNvSpPr/>
          <p:nvPr/>
        </p:nvSpPr>
        <p:spPr>
          <a:xfrm>
            <a:off x="2581275" y="2209800"/>
            <a:ext cx="7239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mp4形式</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942975" y="2714625"/>
            <a:ext cx="504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7" name="Object16"/>
          <p:cNvSpPr/>
          <p:nvPr/>
        </p:nvSpPr>
        <p:spPr>
          <a:xfrm>
            <a:off x="2581275" y="2714625"/>
            <a:ext cx="21431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8" name="Object17"/>
          <p:cNvSpPr/>
          <p:nvPr/>
        </p:nvSpPr>
        <p:spPr>
          <a:xfrm>
            <a:off x="942975" y="3219450"/>
            <a:ext cx="6572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長さ(尺)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9" name="Object18"/>
          <p:cNvSpPr/>
          <p:nvPr/>
        </p:nvSpPr>
        <p:spPr>
          <a:xfrm>
            <a:off x="2552700" y="3150090"/>
            <a:ext cx="1314450" cy="209550"/>
          </a:xfrm>
          <a:prstGeom prst="rect">
            <a:avLst/>
          </a:prstGeom>
          <a:noFill/>
          <a:ln/>
        </p:spPr>
        <p:txBody>
          <a:bodyPr wrap="square" lIns="0" tIns="0" rIns="0" bIns="0" rtlCol="0" anchor="t" anchorCtr="0">
            <a:noAutofit/>
          </a:bodyPr>
          <a:lstStyle/>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sz="900" dirty="0">
              <a:latin typeface="Noto Serif JP" panose="02020400000000000000" pitchFamily="18" charset="-128"/>
              <a:ea typeface="Noto Serif JP" panose="02020400000000000000" pitchFamily="18" charset="-128"/>
            </a:endParaRPr>
          </a:p>
        </p:txBody>
      </p:sp>
      <p:sp>
        <p:nvSpPr>
          <p:cNvPr id="20" name="Object19"/>
          <p:cNvSpPr/>
          <p:nvPr/>
        </p:nvSpPr>
        <p:spPr>
          <a:xfrm>
            <a:off x="2557462" y="3335561"/>
            <a:ext cx="7143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最大60秒</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2535327" y="3671839"/>
            <a:ext cx="2314576" cy="623009"/>
          </a:xfrm>
          <a:prstGeom prst="rect">
            <a:avLst/>
          </a:prstGeom>
          <a:noFill/>
          <a:ln/>
        </p:spPr>
        <p:txBody>
          <a:bodyPr wrap="square" lIns="0" tIns="0" rIns="0" bIns="0" rtlCol="0" anchor="t" anchorCtr="0">
            <a:noAutofit/>
          </a:bodyPr>
          <a:lstStyle/>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cs typeface="Noto Serif JP Regular" pitchFamily="34" charset="-120"/>
              </a:rPr>
              <a:t>Collaboration Video Ads /
Standard Video Ads / Area Ads/</a:t>
            </a:r>
          </a:p>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rPr>
              <a:t>Tie-up Contents</a:t>
            </a:r>
            <a:endParaRPr lang="en-US" sz="900" dirty="0">
              <a:latin typeface="Noto Serif JP" panose="02020400000000000000" pitchFamily="18" charset="-128"/>
              <a:ea typeface="Noto Serif JP" panose="02020400000000000000" pitchFamily="18" charset="-128"/>
            </a:endParaRPr>
          </a:p>
        </p:txBody>
      </p:sp>
      <p:sp>
        <p:nvSpPr>
          <p:cNvPr id="22" name="Object21"/>
          <p:cNvSpPr/>
          <p:nvPr/>
        </p:nvSpPr>
        <p:spPr>
          <a:xfrm>
            <a:off x="2557462" y="4290377"/>
            <a:ext cx="7143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最大30秒</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942975" y="47244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4" name="Object23"/>
          <p:cNvSpPr/>
          <p:nvPr/>
        </p:nvSpPr>
        <p:spPr>
          <a:xfrm>
            <a:off x="2581275" y="4724400"/>
            <a:ext cx="9239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最大100MB</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42975" y="5229225"/>
            <a:ext cx="11906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映像コーデック</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6" name="Object25"/>
          <p:cNvSpPr/>
          <p:nvPr/>
        </p:nvSpPr>
        <p:spPr>
          <a:xfrm>
            <a:off x="2581275" y="5229225"/>
            <a:ext cx="5238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H.264</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942975" y="5734050"/>
            <a:ext cx="11906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音声コーデック</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8" name="Object27"/>
          <p:cNvSpPr/>
          <p:nvPr/>
        </p:nvSpPr>
        <p:spPr>
          <a:xfrm>
            <a:off x="2581275" y="5734050"/>
            <a:ext cx="6667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AAC LC</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42975" y="6238875"/>
            <a:ext cx="13620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平均ラウドネス値</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0" name="Object29"/>
          <p:cNvSpPr/>
          <p:nvPr/>
        </p:nvSpPr>
        <p:spPr>
          <a:xfrm>
            <a:off x="2581275" y="6238875"/>
            <a:ext cx="11715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-24.0LKFS±1</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42975" y="67437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フレームレート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2" name="Object31"/>
          <p:cNvSpPr/>
          <p:nvPr/>
        </p:nvSpPr>
        <p:spPr>
          <a:xfrm>
            <a:off x="2581275" y="6743700"/>
            <a:ext cx="18192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29.97FPSまたは30FPS</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42975" y="7248525"/>
            <a:ext cx="13525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最大ビットレート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4" name="Object33"/>
          <p:cNvSpPr/>
          <p:nvPr/>
        </p:nvSpPr>
        <p:spPr>
          <a:xfrm>
            <a:off x="2581275" y="7248525"/>
            <a:ext cx="12573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4Mbps以上推奨</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117538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音声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6" name="Object35"/>
          <p:cNvSpPr/>
          <p:nvPr/>
        </p:nvSpPr>
        <p:spPr>
          <a:xfrm>
            <a:off x="133921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あり</a:t>
            </a:r>
            <a:endParaRPr lang="en-US" sz="1200" dirty="0">
              <a:latin typeface="Noto Serif JP" panose="02020400000000000000" pitchFamily="18" charset="-128"/>
              <a:ea typeface="Noto Serif JP" panose="02020400000000000000" pitchFamily="18" charset="-128"/>
            </a:endParaRPr>
          </a:p>
        </p:txBody>
      </p:sp>
      <p:sp>
        <p:nvSpPr>
          <p:cNvPr id="37" name="Object36"/>
          <p:cNvSpPr/>
          <p:nvPr/>
        </p:nvSpPr>
        <p:spPr>
          <a:xfrm>
            <a:off x="13392150" y="2581275"/>
            <a:ext cx="1895475" cy="476250"/>
          </a:xfrm>
          <a:prstGeom prst="rect">
            <a:avLst/>
          </a:prstGeom>
          <a:noFill/>
          <a:ln/>
        </p:spPr>
        <p:txBody>
          <a:bodyPr wrap="square" lIns="0" tIns="0" rIns="0" bIns="0" rtlCol="0" anchor="ctr" anchorCtr="0">
            <a:noAutofit/>
          </a:bodyPr>
          <a:lstStyle/>
          <a:p>
            <a:pPr algn="l">
              <a:lnSpc>
                <a:spcPts val="1890"/>
              </a:lnSpc>
            </a:pPr>
            <a:r>
              <a:rPr lang="en-US" sz="1050" kern="0" spc="105" dirty="0">
                <a:solidFill>
                  <a:srgbClr val="34363D"/>
                </a:solidFill>
                <a:latin typeface="Noto Serif JP" panose="02020400000000000000" pitchFamily="18" charset="-128"/>
                <a:ea typeface="Noto Serif JP" panose="02020400000000000000" pitchFamily="18" charset="-128"/>
                <a:cs typeface="Noto Serif JP Regular" pitchFamily="34" charset="-120"/>
              </a:rPr>
              <a:t>※深夜時間帯22:00-5:59はデフォルト音声OFF</a:t>
            </a:r>
            <a:endParaRPr lang="en-US" sz="1050" dirty="0">
              <a:solidFill>
                <a:srgbClr val="34363D"/>
              </a:solidFill>
              <a:latin typeface="Noto Serif JP" panose="02020400000000000000" pitchFamily="18" charset="-128"/>
              <a:ea typeface="Noto Serif JP" panose="02020400000000000000" pitchFamily="18" charset="-128"/>
            </a:endParaRPr>
          </a:p>
        </p:txBody>
      </p:sp>
      <p:sp>
        <p:nvSpPr>
          <p:cNvPr id="38" name="Object37"/>
          <p:cNvSpPr/>
          <p:nvPr/>
        </p:nvSpPr>
        <p:spPr>
          <a:xfrm>
            <a:off x="11753850" y="330203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掲載期間</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9" name="Object38"/>
          <p:cNvSpPr/>
          <p:nvPr/>
        </p:nvSpPr>
        <p:spPr>
          <a:xfrm>
            <a:off x="13392150" y="3302037"/>
            <a:ext cx="19050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月曜日0:00-日曜日23:59</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0" name="Object39"/>
          <p:cNvSpPr/>
          <p:nvPr/>
        </p:nvSpPr>
        <p:spPr>
          <a:xfrm>
            <a:off x="13392150" y="3578262"/>
            <a:ext cx="838200" cy="238125"/>
          </a:xfrm>
          <a:prstGeom prst="rect">
            <a:avLst/>
          </a:prstGeom>
          <a:noFill/>
          <a:ln/>
        </p:spPr>
        <p:txBody>
          <a:bodyPr wrap="square" lIns="0" tIns="0" rIns="0" bIns="0" rtlCol="0" anchor="ctr" anchorCtr="0">
            <a:noAutofit/>
          </a:bodyPr>
          <a:lstStyle/>
          <a:p>
            <a:pPr algn="l">
              <a:lnSpc>
                <a:spcPts val="1890"/>
              </a:lnSpc>
            </a:pPr>
            <a:r>
              <a:rPr lang="en-US" sz="1050" kern="0" spc="105" dirty="0">
                <a:solidFill>
                  <a:srgbClr val="34363D"/>
                </a:solidFill>
                <a:latin typeface="Noto Serif JP" panose="02020400000000000000" pitchFamily="18" charset="-128"/>
                <a:ea typeface="Noto Serif JP" panose="02020400000000000000" pitchFamily="18" charset="-128"/>
                <a:cs typeface="Noto Serif JP Regular" pitchFamily="34" charset="-120"/>
              </a:rPr>
              <a:t>※1週間掲載</a:t>
            </a:r>
            <a:endParaRPr lang="en-US" sz="1050" dirty="0">
              <a:solidFill>
                <a:srgbClr val="34363D"/>
              </a:solidFill>
              <a:latin typeface="Noto Serif JP" panose="02020400000000000000" pitchFamily="18" charset="-128"/>
              <a:ea typeface="Noto Serif JP" panose="02020400000000000000" pitchFamily="18" charset="-128"/>
            </a:endParaRPr>
          </a:p>
        </p:txBody>
      </p:sp>
      <p:sp>
        <p:nvSpPr>
          <p:cNvPr id="41" name="Object40"/>
          <p:cNvSpPr/>
          <p:nvPr/>
        </p:nvSpPr>
        <p:spPr>
          <a:xfrm>
            <a:off x="11753850" y="404498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掲載内容</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2" name="Object41"/>
          <p:cNvSpPr/>
          <p:nvPr/>
        </p:nvSpPr>
        <p:spPr>
          <a:xfrm>
            <a:off x="13392150" y="4044987"/>
            <a:ext cx="1809750" cy="5524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1申し込みにつき、
1商品または1サービス</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3" name="Object42"/>
          <p:cNvSpPr/>
          <p:nvPr/>
        </p:nvSpPr>
        <p:spPr>
          <a:xfrm>
            <a:off x="11753850" y="4813680"/>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最大入稿本数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4" name="Object43"/>
          <p:cNvSpPr/>
          <p:nvPr/>
        </p:nvSpPr>
        <p:spPr>
          <a:xfrm>
            <a:off x="13392150" y="4813681"/>
            <a:ext cx="3155950" cy="552450"/>
          </a:xfrm>
          <a:prstGeom prst="rect">
            <a:avLst/>
          </a:prstGeom>
          <a:noFill/>
          <a:ln/>
        </p:spPr>
        <p:txBody>
          <a:bodyPr wrap="square" lIns="0" tIns="0" rIns="0" bIns="0" rtlCol="0" anchor="ctr" anchorCtr="0">
            <a:noAutofit/>
          </a:bodyPr>
          <a:lstStyle/>
          <a:p>
            <a:pPr algn="l">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Ads[FULL]</a:t>
            </a:r>
            <a:r>
              <a:rPr lang="en-US" altLang="ja-JP"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メニュ</a:t>
            </a: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ー：2セット</a:t>
            </a:r>
          </a:p>
          <a:p>
            <a:pPr>
              <a:lnSpc>
                <a:spcPts val="2160"/>
              </a:lnSpc>
            </a:pPr>
            <a:r>
              <a:rPr lang="ja-JP" alt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それ以外</a:t>
            </a: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：1セット</a:t>
            </a:r>
          </a:p>
        </p:txBody>
      </p:sp>
      <p:sp>
        <p:nvSpPr>
          <p:cNvPr id="45" name="Object44"/>
          <p:cNvSpPr/>
          <p:nvPr/>
        </p:nvSpPr>
        <p:spPr>
          <a:xfrm>
            <a:off x="11753850" y="5593854"/>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途中差し替え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6" name="Object45"/>
          <p:cNvSpPr/>
          <p:nvPr/>
        </p:nvSpPr>
        <p:spPr>
          <a:xfrm>
            <a:off x="13392149" y="5575925"/>
            <a:ext cx="3952874" cy="548892"/>
          </a:xfrm>
          <a:prstGeom prst="rect">
            <a:avLst/>
          </a:prstGeom>
          <a:noFill/>
          <a:ln/>
        </p:spPr>
        <p:txBody>
          <a:bodyPr wrap="square" lIns="0" tIns="0" rIns="0" bIns="0" rtlCol="0" anchor="ctr" anchorCtr="0">
            <a:noAutofit/>
          </a:bodyPr>
          <a:lstStyle/>
          <a:p>
            <a:pPr algn="l">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t>
            </a:r>
            <a:r>
              <a:rPr lang="en-US" altLang="ja-JP"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Adsの</a:t>
            </a: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[FULL]</a:t>
            </a:r>
            <a:r>
              <a:rPr lang="en-US" altLang="ja-JP"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メニューのみ</a:t>
            </a:r>
            <a:endPar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1週間に1回まで</a:t>
            </a:r>
            <a:endParaRPr lang="en-US" altLang="ja-JP" sz="1200" dirty="0">
              <a:solidFill>
                <a:srgbClr val="02022E"/>
              </a:solidFill>
              <a:latin typeface="Noto Serif JP" panose="02020400000000000000" pitchFamily="18" charset="-128"/>
              <a:ea typeface="Noto Serif JP" panose="02020400000000000000" pitchFamily="18" charset="-128"/>
            </a:endParaRPr>
          </a:p>
        </p:txBody>
      </p:sp>
      <p:sp>
        <p:nvSpPr>
          <p:cNvPr id="47" name="Object46"/>
          <p:cNvSpPr/>
          <p:nvPr/>
        </p:nvSpPr>
        <p:spPr>
          <a:xfrm>
            <a:off x="11753850" y="6279474"/>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入稿期日</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8" name="Object47"/>
          <p:cNvSpPr/>
          <p:nvPr/>
        </p:nvSpPr>
        <p:spPr>
          <a:xfrm>
            <a:off x="13392150" y="6279474"/>
            <a:ext cx="24098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配信開始日の7営業日前の17:00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9" name="Object48"/>
          <p:cNvSpPr/>
          <p:nvPr/>
        </p:nvSpPr>
        <p:spPr>
          <a:xfrm>
            <a:off x="11753850" y="6809013"/>
            <a:ext cx="11811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レポーティング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0" name="Object49"/>
          <p:cNvSpPr/>
          <p:nvPr/>
        </p:nvSpPr>
        <p:spPr>
          <a:xfrm>
            <a:off x="13392150" y="6809013"/>
            <a:ext cx="2162175" cy="7429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配信終了後レポート</a:t>
            </a:r>
            <a:br>
              <a:rPr sz="1200" dirty="0">
                <a:solidFill>
                  <a:srgbClr val="02022E"/>
                </a:solidFill>
                <a:latin typeface="Noto Serif JP" panose="02020400000000000000" pitchFamily="18" charset="-128"/>
                <a:ea typeface="Noto Serif JP" panose="02020400000000000000" pitchFamily="18" charset="-128"/>
              </a:rPr>
            </a:br>
            <a:r>
              <a:rPr lang="en-US" sz="120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再生数 / 再生完了数 / 
詳細タップ数 / 画面OFF数</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6" name="Object55"/>
          <p:cNvSpPr/>
          <p:nvPr/>
        </p:nvSpPr>
        <p:spPr>
          <a:xfrm>
            <a:off x="5534025" y="27432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7" name="Object56"/>
          <p:cNvSpPr/>
          <p:nvPr/>
        </p:nvSpPr>
        <p:spPr>
          <a:xfrm>
            <a:off x="7172325" y="2743200"/>
            <a:ext cx="1943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png形式または jpeg形式</a:t>
            </a:r>
            <a:endParaRPr lang="en-US" sz="1200" dirty="0">
              <a:latin typeface="Noto Serif JP" panose="02020400000000000000" pitchFamily="18" charset="-128"/>
              <a:ea typeface="Noto Serif JP" panose="02020400000000000000" pitchFamily="18" charset="-128"/>
            </a:endParaRPr>
          </a:p>
        </p:txBody>
      </p:sp>
      <p:sp>
        <p:nvSpPr>
          <p:cNvPr id="58" name="Object57"/>
          <p:cNvSpPr/>
          <p:nvPr/>
        </p:nvSpPr>
        <p:spPr>
          <a:xfrm>
            <a:off x="5534025" y="3248025"/>
            <a:ext cx="504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9" name="Object58"/>
          <p:cNvSpPr/>
          <p:nvPr/>
        </p:nvSpPr>
        <p:spPr>
          <a:xfrm>
            <a:off x="7172325" y="3248025"/>
            <a:ext cx="21431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dirty="0">
              <a:latin typeface="Noto Serif JP" panose="02020400000000000000" pitchFamily="18" charset="-128"/>
              <a:ea typeface="Noto Serif JP" panose="02020400000000000000" pitchFamily="18" charset="-128"/>
            </a:endParaRPr>
          </a:p>
        </p:txBody>
      </p:sp>
      <p:sp>
        <p:nvSpPr>
          <p:cNvPr id="60" name="Object59"/>
          <p:cNvSpPr/>
          <p:nvPr/>
        </p:nvSpPr>
        <p:spPr>
          <a:xfrm>
            <a:off x="5534025" y="375285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61" name="Object60"/>
          <p:cNvSpPr/>
          <p:nvPr/>
        </p:nvSpPr>
        <p:spPr>
          <a:xfrm>
            <a:off x="7172325" y="3752850"/>
            <a:ext cx="885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600KB以下</a:t>
            </a:r>
            <a:endParaRPr lang="en-US" sz="1200" dirty="0">
              <a:latin typeface="Noto Serif JP" panose="02020400000000000000" pitchFamily="18" charset="-128"/>
              <a:ea typeface="Noto Serif JP" panose="02020400000000000000" pitchFamily="18" charset="-128"/>
            </a:endParaRPr>
          </a:p>
        </p:txBody>
      </p:sp>
      <p:sp>
        <p:nvSpPr>
          <p:cNvPr id="62" name="Object61"/>
          <p:cNvSpPr/>
          <p:nvPr/>
        </p:nvSpPr>
        <p:spPr>
          <a:xfrm>
            <a:off x="5857875" y="2209800"/>
            <a:ext cx="3162300" cy="304800"/>
          </a:xfrm>
          <a:prstGeom prst="rect">
            <a:avLst/>
          </a:prstGeom>
          <a:noFill/>
          <a:ln/>
        </p:spPr>
        <p:txBody>
          <a:bodyPr wrap="square" lIns="0" tIns="0" rIns="0" bIns="0" rtlCol="0" anchor="t" anchorCtr="0">
            <a:noAutofit/>
          </a:bodyPr>
          <a:lstStyle/>
          <a:p>
            <a:pPr algn="l">
              <a:lnSpc>
                <a:spcPts val="2430"/>
              </a:lnSpc>
            </a:pPr>
            <a:r>
              <a:rPr lang="en-US" sz="135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 静止画入稿の場合</a:t>
            </a:r>
            <a:endParaRPr lang="en-US" sz="1350" dirty="0">
              <a:latin typeface="Noto Serif JP" panose="02020400000000000000" pitchFamily="18" charset="-128"/>
              <a:ea typeface="Noto Serif JP" panose="02020400000000000000" pitchFamily="18" charset="-128"/>
            </a:endParaRPr>
          </a:p>
        </p:txBody>
      </p:sp>
      <p:sp>
        <p:nvSpPr>
          <p:cNvPr id="4" name="テキスト プレースホルダー 3">
            <a:extLst>
              <a:ext uri="{FF2B5EF4-FFF2-40B4-BE49-F238E27FC236}">
                <a16:creationId xmlns:a16="http://schemas.microsoft.com/office/drawing/2014/main" id="{55BAB461-00A2-93AC-8C8F-8806E8A060C0}"/>
              </a:ext>
            </a:extLst>
          </p:cNvPr>
          <p:cNvSpPr>
            <a:spLocks noGrp="1"/>
          </p:cNvSpPr>
          <p:nvPr>
            <p:ph type="body" sz="quarter" idx="10"/>
          </p:nvPr>
        </p:nvSpPr>
        <p:spPr/>
        <p:txBody>
          <a:bodyPr>
            <a:noAutofit/>
          </a:bodyPr>
          <a:lstStyle/>
          <a:p>
            <a:r>
              <a:rPr lang="ja-JP" altLang="en-US"/>
              <a:t>入稿素材</a:t>
            </a:r>
            <a:r>
              <a:rPr lang="en-US" altLang="ja-JP" dirty="0"/>
              <a:t> / </a:t>
            </a:r>
            <a:r>
              <a:rPr lang="ja-JP" altLang="en-US"/>
              <a:t>規定</a:t>
            </a:r>
            <a:r>
              <a:rPr lang="en-US" altLang="ja-JP" dirty="0"/>
              <a:t>1 / </a:t>
            </a:r>
            <a:r>
              <a:rPr lang="ja-JP" altLang="en-US"/>
              <a:t>仕様</a:t>
            </a:r>
          </a:p>
        </p:txBody>
      </p:sp>
      <p:sp>
        <p:nvSpPr>
          <p:cNvPr id="63" name="Object20">
            <a:extLst>
              <a:ext uri="{FF2B5EF4-FFF2-40B4-BE49-F238E27FC236}">
                <a16:creationId xmlns:a16="http://schemas.microsoft.com/office/drawing/2014/main" id="{DE86AA53-0551-6EE4-83DE-7415041E19DD}"/>
              </a:ext>
            </a:extLst>
          </p:cNvPr>
          <p:cNvSpPr/>
          <p:nvPr/>
        </p:nvSpPr>
        <p:spPr>
          <a:xfrm>
            <a:off x="11905860" y="7945625"/>
            <a:ext cx="3953265" cy="626235"/>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rPr>
              <a:t>すべての掲載内容について事前審査が必要です。修正可能な段階で必ず事前にご相談ください。</a:t>
            </a:r>
            <a:endParaRPr lang="en-US" sz="1200" dirty="0">
              <a:latin typeface="Noto Serif JP" panose="02020400000000000000" pitchFamily="18" charset="-128"/>
              <a:ea typeface="Noto Serif JP" panose="02020400000000000000" pitchFamily="18" charset="-128"/>
            </a:endParaRPr>
          </a:p>
        </p:txBody>
      </p:sp>
      <p:sp>
        <p:nvSpPr>
          <p:cNvPr id="64" name="Object20">
            <a:extLst>
              <a:ext uri="{FF2B5EF4-FFF2-40B4-BE49-F238E27FC236}">
                <a16:creationId xmlns:a16="http://schemas.microsoft.com/office/drawing/2014/main" id="{2E9B7F0D-67CE-C040-F3C3-22AF925BF035}"/>
              </a:ext>
            </a:extLst>
          </p:cNvPr>
          <p:cNvSpPr/>
          <p:nvPr/>
        </p:nvSpPr>
        <p:spPr>
          <a:xfrm>
            <a:off x="11716526" y="7958259"/>
            <a:ext cx="167951" cy="626235"/>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rPr>
              <a:t>・</a:t>
            </a:r>
            <a:endParaRPr lang="en-US" sz="1200" dirty="0">
              <a:latin typeface="Noto Serif JP" panose="02020400000000000000" pitchFamily="18" charset="-128"/>
              <a:ea typeface="Noto Serif JP" panose="02020400000000000000" pitchFamily="18" charset="-128"/>
            </a:endParaRPr>
          </a:p>
        </p:txBody>
      </p:sp>
      <p:cxnSp>
        <p:nvCxnSpPr>
          <p:cNvPr id="3" name="直線コネクタ 2">
            <a:extLst>
              <a:ext uri="{FF2B5EF4-FFF2-40B4-BE49-F238E27FC236}">
                <a16:creationId xmlns:a16="http://schemas.microsoft.com/office/drawing/2014/main" id="{808ABD61-DE15-C56B-3421-05FB807D9A20}"/>
              </a:ext>
            </a:extLst>
          </p:cNvPr>
          <p:cNvCxnSpPr/>
          <p:nvPr/>
        </p:nvCxnSpPr>
        <p:spPr>
          <a:xfrm>
            <a:off x="11728092" y="3209388"/>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5AF67C68-A391-0BD1-C9A3-2F61554CC658}"/>
              </a:ext>
            </a:extLst>
          </p:cNvPr>
          <p:cNvCxnSpPr/>
          <p:nvPr/>
        </p:nvCxnSpPr>
        <p:spPr>
          <a:xfrm>
            <a:off x="11740971" y="396924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7EA6F526-C978-3520-44D7-421920872980}"/>
              </a:ext>
            </a:extLst>
          </p:cNvPr>
          <p:cNvCxnSpPr/>
          <p:nvPr/>
        </p:nvCxnSpPr>
        <p:spPr>
          <a:xfrm>
            <a:off x="11766729" y="4716216"/>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12B94F0E-6403-2557-9E40-A662D57EE8C2}"/>
              </a:ext>
            </a:extLst>
          </p:cNvPr>
          <p:cNvCxnSpPr/>
          <p:nvPr/>
        </p:nvCxnSpPr>
        <p:spPr>
          <a:xfrm>
            <a:off x="11766729" y="5527585"/>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CA160EC3-1586-0ACD-0F07-C00CBC4FECFF}"/>
              </a:ext>
            </a:extLst>
          </p:cNvPr>
          <p:cNvCxnSpPr/>
          <p:nvPr/>
        </p:nvCxnSpPr>
        <p:spPr>
          <a:xfrm>
            <a:off x="11766729" y="6202145"/>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750C09F7-6EC4-1130-3655-F0FC2867CD26}"/>
              </a:ext>
            </a:extLst>
          </p:cNvPr>
          <p:cNvCxnSpPr/>
          <p:nvPr/>
        </p:nvCxnSpPr>
        <p:spPr>
          <a:xfrm>
            <a:off x="11766729" y="669154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A5FDEF58-CB59-CEBA-5B26-DC279E945128}"/>
              </a:ext>
            </a:extLst>
          </p:cNvPr>
          <p:cNvCxnSpPr/>
          <p:nvPr/>
        </p:nvCxnSpPr>
        <p:spPr>
          <a:xfrm>
            <a:off x="11792486" y="772185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FF9352A-0968-8477-5A12-824651A0A214}"/>
              </a:ext>
            </a:extLst>
          </p:cNvPr>
          <p:cNvCxnSpPr/>
          <p:nvPr/>
        </p:nvCxnSpPr>
        <p:spPr>
          <a:xfrm>
            <a:off x="5544083" y="315572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8E4766AA-EABD-6E0D-438D-FF7300686950}"/>
              </a:ext>
            </a:extLst>
          </p:cNvPr>
          <p:cNvCxnSpPr/>
          <p:nvPr/>
        </p:nvCxnSpPr>
        <p:spPr>
          <a:xfrm>
            <a:off x="5556962" y="367087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8579BA0-8BBB-B226-588E-C8D02FC84DA7}"/>
              </a:ext>
            </a:extLst>
          </p:cNvPr>
          <p:cNvCxnSpPr/>
          <p:nvPr/>
        </p:nvCxnSpPr>
        <p:spPr>
          <a:xfrm>
            <a:off x="931294" y="2599787"/>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701A84F1-B3F2-E55B-08D6-3443CCD42951}"/>
              </a:ext>
            </a:extLst>
          </p:cNvPr>
          <p:cNvCxnSpPr/>
          <p:nvPr/>
        </p:nvCxnSpPr>
        <p:spPr>
          <a:xfrm>
            <a:off x="944173" y="3114941"/>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3C265FE6-B685-D0C5-EF69-2F93A20C7719}"/>
              </a:ext>
            </a:extLst>
          </p:cNvPr>
          <p:cNvCxnSpPr/>
          <p:nvPr/>
        </p:nvCxnSpPr>
        <p:spPr>
          <a:xfrm>
            <a:off x="931294" y="459601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31681CC8-3BC2-D611-C944-4E8F067F1C68}"/>
              </a:ext>
            </a:extLst>
          </p:cNvPr>
          <p:cNvCxnSpPr/>
          <p:nvPr/>
        </p:nvCxnSpPr>
        <p:spPr>
          <a:xfrm>
            <a:off x="931294" y="512404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0471DBEF-B2FC-C81F-4243-808A4C28B785}"/>
              </a:ext>
            </a:extLst>
          </p:cNvPr>
          <p:cNvCxnSpPr/>
          <p:nvPr/>
        </p:nvCxnSpPr>
        <p:spPr>
          <a:xfrm>
            <a:off x="931295" y="561344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03DDCD56-C37A-B661-108F-4994E4C0ED62}"/>
              </a:ext>
            </a:extLst>
          </p:cNvPr>
          <p:cNvCxnSpPr/>
          <p:nvPr/>
        </p:nvCxnSpPr>
        <p:spPr>
          <a:xfrm>
            <a:off x="918416" y="6128600"/>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7B6E5987-22DC-864C-DBD1-C87D780E93DF}"/>
              </a:ext>
            </a:extLst>
          </p:cNvPr>
          <p:cNvCxnSpPr/>
          <p:nvPr/>
        </p:nvCxnSpPr>
        <p:spPr>
          <a:xfrm>
            <a:off x="918415" y="6643755"/>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E1AD8C9-C31E-0856-8CD0-2FE0F2D0AF2B}"/>
              </a:ext>
            </a:extLst>
          </p:cNvPr>
          <p:cNvCxnSpPr/>
          <p:nvPr/>
        </p:nvCxnSpPr>
        <p:spPr>
          <a:xfrm>
            <a:off x="918415" y="714603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DF5731AB-D092-E728-DBCB-4AC1C017BD7B}"/>
              </a:ext>
            </a:extLst>
          </p:cNvPr>
          <p:cNvCxnSpPr/>
          <p:nvPr/>
        </p:nvCxnSpPr>
        <p:spPr>
          <a:xfrm>
            <a:off x="918415" y="764830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35A7BC8E-AD07-E0D1-8AAE-1A467E803DB6}"/>
              </a:ext>
            </a:extLst>
          </p:cNvPr>
          <p:cNvCxnSpPr/>
          <p:nvPr/>
        </p:nvCxnSpPr>
        <p:spPr>
          <a:xfrm>
            <a:off x="5544083" y="414739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3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2000250"/>
            <a:ext cx="2631058" cy="4572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572625" y="2036232"/>
            <a:ext cx="1773808" cy="4572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572625" y="5598582"/>
            <a:ext cx="4602733" cy="8191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04875" y="4610100"/>
            <a:ext cx="3593083" cy="45720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04875" y="7258050"/>
            <a:ext cx="2535808" cy="45720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2292042"/>
            <a:ext cx="3105150" cy="257175"/>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2625417"/>
            <a:ext cx="2076450" cy="257175"/>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2987367"/>
            <a:ext cx="1123950" cy="25717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4573250" y="2245782"/>
            <a:ext cx="3105150" cy="25717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4573250" y="2579157"/>
            <a:ext cx="2076450" cy="257175"/>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4573250" y="2912532"/>
            <a:ext cx="1123950" cy="257175"/>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4573250" y="5741457"/>
            <a:ext cx="3095625" cy="257175"/>
          </a:xfrm>
          <a:prstGeom prst="rect">
            <a:avLst/>
          </a:prstGeom>
        </p:spPr>
      </p:pic>
      <p:pic>
        <p:nvPicPr>
          <p:cNvPr id="17" name="Object 16"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4927446"/>
            <a:ext cx="3105150" cy="257175"/>
          </a:xfrm>
          <a:prstGeom prst="rect">
            <a:avLst/>
          </a:prstGeom>
        </p:spPr>
      </p:pic>
      <p:pic>
        <p:nvPicPr>
          <p:cNvPr id="18" name="Object 17"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5260821"/>
            <a:ext cx="2076450" cy="257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5594196"/>
            <a:ext cx="1123950" cy="257175"/>
          </a:xfrm>
          <a:prstGeom prst="rect">
            <a:avLst/>
          </a:prstGeom>
        </p:spPr>
      </p:pic>
      <p:pic>
        <p:nvPicPr>
          <p:cNvPr id="20" name="Object 1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7524750"/>
            <a:ext cx="3105150" cy="257175"/>
          </a:xfrm>
          <a:prstGeom prst="rect">
            <a:avLst/>
          </a:prstGeom>
        </p:spPr>
      </p:pic>
      <p:pic>
        <p:nvPicPr>
          <p:cNvPr id="21" name="Object 2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7886700"/>
            <a:ext cx="2076450" cy="257175"/>
          </a:xfrm>
          <a:prstGeom prst="rect">
            <a:avLst/>
          </a:prstGeom>
        </p:spPr>
      </p:pic>
      <p:sp>
        <p:nvSpPr>
          <p:cNvPr id="25" name="Object24"/>
          <p:cNvSpPr/>
          <p:nvPr/>
        </p:nvSpPr>
        <p:spPr>
          <a:xfrm>
            <a:off x="904875" y="2533650"/>
            <a:ext cx="4229100" cy="20002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「詳しくはこちら」ボタンタップ時の挙動が二次元バーコード生成の場合に表示するテキスト</a:t>
            </a:r>
          </a:p>
          <a:p>
            <a:pPr algn="l">
              <a:lnSpc>
                <a:spcPts val="2160"/>
              </a:lnSpc>
            </a:pPr>
            <a:endParaRPr lang="en-US" sz="12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最大40文字(全角半角問わず)</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改行位置は指定可能、改行は1文字とカウント</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表示は2行まで</a:t>
            </a:r>
            <a:endParaRPr lang="en-US" altLang="ja-JP" sz="1200" dirty="0">
              <a:solidFill>
                <a:srgbClr val="02022E"/>
              </a:solidFill>
            </a:endParaRPr>
          </a:p>
        </p:txBody>
      </p:sp>
      <p:sp>
        <p:nvSpPr>
          <p:cNvPr id="32" name="Object31"/>
          <p:cNvSpPr/>
          <p:nvPr/>
        </p:nvSpPr>
        <p:spPr>
          <a:xfrm>
            <a:off x="1190625" y="2000250"/>
            <a:ext cx="23717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広告主名/サービス名</a:t>
            </a:r>
            <a:endParaRPr lang="en-US" sz="1800" dirty="0">
              <a:solidFill>
                <a:srgbClr val="02022E"/>
              </a:solidFill>
            </a:endParaRPr>
          </a:p>
        </p:txBody>
      </p:sp>
      <p:sp>
        <p:nvSpPr>
          <p:cNvPr id="33" name="Object32"/>
          <p:cNvSpPr/>
          <p:nvPr/>
        </p:nvSpPr>
        <p:spPr>
          <a:xfrm>
            <a:off x="5438775" y="202534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34" name="Object33"/>
          <p:cNvSpPr/>
          <p:nvPr/>
        </p:nvSpPr>
        <p:spPr>
          <a:xfrm>
            <a:off x="9572625" y="2569632"/>
            <a:ext cx="4343400" cy="2905125"/>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「詳しくはこちら」ボタンタップ時に挙動が二次元バーコード生成ではなく、入稿された静止画を表示させる場合の画像</a:t>
            </a:r>
          </a:p>
          <a:p>
            <a:pPr>
              <a:lnSpc>
                <a:spcPts val="216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※[広告主名/サービス名]、[二次元バーコード用詳細URL]と同時選択不可</a:t>
            </a:r>
            <a:endParaRPr lang="en-US" altLang="ja-JP" sz="1050" dirty="0">
              <a:solidFill>
                <a:srgbClr val="02022E"/>
              </a:solidFill>
            </a:endParaRPr>
          </a:p>
          <a:p>
            <a:pPr algn="l">
              <a:lnSpc>
                <a:spcPts val="2160"/>
              </a:lnSpc>
            </a:pPr>
            <a:endParaRPr lang="en-US" sz="1200" dirty="0">
              <a:solidFill>
                <a:srgbClr val="02022E"/>
              </a:solidFill>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サイズ： 1080p (W:1920 x H:1080)</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altLang="ja-JP" sz="1200" dirty="0">
              <a:solidFill>
                <a:srgbClr val="02022E"/>
              </a:solidFill>
            </a:endParaRPr>
          </a:p>
        </p:txBody>
      </p:sp>
      <p:sp>
        <p:nvSpPr>
          <p:cNvPr id="42" name="Object41"/>
          <p:cNvSpPr/>
          <p:nvPr/>
        </p:nvSpPr>
        <p:spPr>
          <a:xfrm>
            <a:off x="9858375" y="2036232"/>
            <a:ext cx="15144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詳細説明画像</a:t>
            </a:r>
            <a:endParaRPr lang="en-US" sz="1800" dirty="0">
              <a:solidFill>
                <a:srgbClr val="02022E"/>
              </a:solidFill>
            </a:endParaRPr>
          </a:p>
        </p:txBody>
      </p:sp>
      <p:sp>
        <p:nvSpPr>
          <p:cNvPr id="43" name="Object42"/>
          <p:cNvSpPr/>
          <p:nvPr/>
        </p:nvSpPr>
        <p:spPr>
          <a:xfrm>
            <a:off x="9572625" y="6493932"/>
            <a:ext cx="4400550" cy="1756836"/>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Collaboration Video Ads 、Standard Video Ads は コンテンツと動画広告をセットで掲載することが可能</a:t>
            </a:r>
          </a:p>
          <a:p>
            <a:pPr algn="l">
              <a:lnSpc>
                <a:spcPts val="2160"/>
              </a:lnSpc>
            </a:pPr>
            <a:endParaRPr lang="en-US" sz="1200" kern="0" spc="120" dirty="0">
              <a:solidFill>
                <a:srgbClr val="02022E"/>
              </a:solidFill>
              <a:latin typeface="Noto Serif JP Regular" pitchFamily="34" charset="0"/>
              <a:ea typeface="Noto Serif JP Regular" pitchFamily="34" charset="-122"/>
            </a:endParaRPr>
          </a:p>
          <a:p>
            <a:pPr marL="171450" indent="-171450">
              <a:lnSpc>
                <a:spcPts val="216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セットで入稿するコンテンツ動画、静止画の入稿規定はTie-up Contents の入稿規定に準拠</a:t>
            </a:r>
            <a:endParaRPr lang="en-US" altLang="ja-JP" sz="1200" dirty="0">
              <a:solidFill>
                <a:srgbClr val="02022E"/>
              </a:solidFill>
            </a:endParaRPr>
          </a:p>
        </p:txBody>
      </p:sp>
      <p:sp>
        <p:nvSpPr>
          <p:cNvPr id="46" name="Object45"/>
          <p:cNvSpPr/>
          <p:nvPr/>
        </p:nvSpPr>
        <p:spPr>
          <a:xfrm>
            <a:off x="9858375" y="5598582"/>
            <a:ext cx="4343400" cy="819150"/>
          </a:xfrm>
          <a:prstGeom prst="rect">
            <a:avLst/>
          </a:prstGeom>
          <a:noFill/>
          <a:ln/>
        </p:spPr>
        <p:txBody>
          <a:bodyPr wrap="square" lIns="0" tIns="0" rIns="0" bIns="0" rtlCol="0" anchor="t">
            <a:noAutofit/>
          </a:bodyPr>
          <a:lstStyle/>
          <a:p>
            <a:pPr algn="l">
              <a:lnSpc>
                <a:spcPts val="324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コンテンツと広告をセットで掲載する場合の動画、もしくは静止画</a:t>
            </a:r>
            <a:endParaRPr lang="en-US" sz="1800" dirty="0">
              <a:solidFill>
                <a:srgbClr val="02022E"/>
              </a:solidFill>
            </a:endParaRPr>
          </a:p>
        </p:txBody>
      </p:sp>
      <p:sp>
        <p:nvSpPr>
          <p:cNvPr id="47" name="Object46"/>
          <p:cNvSpPr/>
          <p:nvPr/>
        </p:nvSpPr>
        <p:spPr>
          <a:xfrm>
            <a:off x="904875" y="5143500"/>
            <a:ext cx="4229100" cy="186690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「詳しくはこちら」ボタンタップ時の挙動が二次元バーコード生成の場合、読み取り後の遷移先となるURL</a:t>
            </a:r>
          </a:p>
          <a:p>
            <a:pPr algn="l">
              <a:lnSpc>
                <a:spcPts val="2160"/>
              </a:lnSpc>
            </a:pPr>
            <a:endParaRPr lang="en-US" sz="1200" kern="0" spc="120" dirty="0">
              <a:solidFill>
                <a:srgbClr val="02022E"/>
              </a:solidFill>
              <a:latin typeface="Noto Serif JP Regular" pitchFamily="34" charset="0"/>
              <a:ea typeface="Noto Serif JP Regular" pitchFamily="34" charset="-122"/>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最大1024文字</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HTTPS (SSL) 推奨</a:t>
            </a:r>
          </a:p>
          <a:p>
            <a:pPr>
              <a:lnSpc>
                <a:spcPts val="2400"/>
              </a:lnSpc>
            </a:pPr>
            <a:r>
              <a:rPr lang="en-US" altLang="ja-JP" sz="900" b="0" i="0" kern="0" spc="105" dirty="0">
                <a:solidFill>
                  <a:srgbClr val="02022E"/>
                </a:solidFill>
                <a:latin typeface="Noto Serif JP Regular" pitchFamily="34" charset="0"/>
                <a:ea typeface="Noto Serif JP Regular" pitchFamily="34" charset="-122"/>
                <a:cs typeface="Noto Serif JP Regular" pitchFamily="34" charset="-120"/>
              </a:rPr>
              <a:t>※事前に表示イメージの共有はしておりません</a:t>
            </a:r>
            <a:endParaRPr lang="en-US" altLang="ja-JP" sz="900" dirty="0">
              <a:solidFill>
                <a:srgbClr val="02022E"/>
              </a:solidFill>
            </a:endParaRPr>
          </a:p>
        </p:txBody>
      </p:sp>
      <p:sp>
        <p:nvSpPr>
          <p:cNvPr id="48" name="Object47"/>
          <p:cNvSpPr/>
          <p:nvPr/>
        </p:nvSpPr>
        <p:spPr>
          <a:xfrm>
            <a:off x="904875" y="7791450"/>
            <a:ext cx="4400550" cy="16192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動画再生終了後、+3秒間の静止画を表示させる場合の画像</a:t>
            </a:r>
          </a:p>
          <a:p>
            <a:pPr algn="l">
              <a:lnSpc>
                <a:spcPts val="2160"/>
              </a:lnSpc>
            </a:pPr>
            <a:endParaRPr lang="en-US" sz="1200" kern="0" spc="120" dirty="0">
              <a:solidFill>
                <a:srgbClr val="02022E"/>
              </a:solidFill>
              <a:latin typeface="Noto Serif JP Regular" pitchFamily="34" charset="0"/>
              <a:ea typeface="Noto Serif JP Regular" pitchFamily="34" charset="-122"/>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サイズ： 1080p (W:1920 x H:1080)</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altLang="ja-JP" sz="1200" dirty="0">
              <a:solidFill>
                <a:srgbClr val="02022E"/>
              </a:solidFill>
            </a:endParaRPr>
          </a:p>
        </p:txBody>
      </p:sp>
      <p:sp>
        <p:nvSpPr>
          <p:cNvPr id="59" name="Object58"/>
          <p:cNvSpPr/>
          <p:nvPr/>
        </p:nvSpPr>
        <p:spPr>
          <a:xfrm>
            <a:off x="1190625" y="4610100"/>
            <a:ext cx="3333750"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二次元バーコード用詳細URL</a:t>
            </a:r>
            <a:endParaRPr lang="en-US" sz="1800" dirty="0">
              <a:solidFill>
                <a:srgbClr val="02022E"/>
              </a:solidFill>
            </a:endParaRPr>
          </a:p>
        </p:txBody>
      </p:sp>
      <p:sp>
        <p:nvSpPr>
          <p:cNvPr id="60" name="Object59"/>
          <p:cNvSpPr/>
          <p:nvPr/>
        </p:nvSpPr>
        <p:spPr>
          <a:xfrm>
            <a:off x="1192783" y="7258050"/>
            <a:ext cx="22764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エンドキャップ画像</a:t>
            </a:r>
            <a:endParaRPr lang="en-US" sz="1800" dirty="0">
              <a:solidFill>
                <a:srgbClr val="02022E"/>
              </a:solidFill>
            </a:endParaRPr>
          </a:p>
        </p:txBody>
      </p:sp>
      <p:sp>
        <p:nvSpPr>
          <p:cNvPr id="62" name="Object61"/>
          <p:cNvSpPr/>
          <p:nvPr/>
        </p:nvSpPr>
        <p:spPr>
          <a:xfrm>
            <a:off x="5457825" y="2330142"/>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63" name="Object62"/>
          <p:cNvSpPr/>
          <p:nvPr/>
        </p:nvSpPr>
        <p:spPr>
          <a:xfrm>
            <a:off x="6896100" y="2330142"/>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64" name="Object63"/>
          <p:cNvSpPr/>
          <p:nvPr/>
        </p:nvSpPr>
        <p:spPr>
          <a:xfrm>
            <a:off x="5457825" y="266351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65" name="Object64"/>
          <p:cNvSpPr/>
          <p:nvPr/>
        </p:nvSpPr>
        <p:spPr>
          <a:xfrm>
            <a:off x="6886575" y="2663517"/>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66" name="Object65"/>
          <p:cNvSpPr/>
          <p:nvPr/>
        </p:nvSpPr>
        <p:spPr>
          <a:xfrm>
            <a:off x="5457825" y="3025467"/>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67" name="Object66"/>
          <p:cNvSpPr/>
          <p:nvPr/>
        </p:nvSpPr>
        <p:spPr>
          <a:xfrm>
            <a:off x="14582775" y="197908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68" name="Object67"/>
          <p:cNvSpPr/>
          <p:nvPr/>
        </p:nvSpPr>
        <p:spPr>
          <a:xfrm>
            <a:off x="14601825" y="2283882"/>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69" name="Object68"/>
          <p:cNvSpPr/>
          <p:nvPr/>
        </p:nvSpPr>
        <p:spPr>
          <a:xfrm>
            <a:off x="16040100" y="2283882"/>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0" name="Object69"/>
          <p:cNvSpPr/>
          <p:nvPr/>
        </p:nvSpPr>
        <p:spPr>
          <a:xfrm>
            <a:off x="14601825" y="261725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71" name="Object70"/>
          <p:cNvSpPr/>
          <p:nvPr/>
        </p:nvSpPr>
        <p:spPr>
          <a:xfrm>
            <a:off x="16030575" y="2617257"/>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72" name="Object71"/>
          <p:cNvSpPr/>
          <p:nvPr/>
        </p:nvSpPr>
        <p:spPr>
          <a:xfrm>
            <a:off x="14601825" y="2950632"/>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73" name="Object72"/>
          <p:cNvSpPr/>
          <p:nvPr/>
        </p:nvSpPr>
        <p:spPr>
          <a:xfrm>
            <a:off x="14582775" y="5474757"/>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4" name="Object73"/>
          <p:cNvSpPr/>
          <p:nvPr/>
        </p:nvSpPr>
        <p:spPr>
          <a:xfrm>
            <a:off x="14601825" y="5779557"/>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5" name="Object74"/>
          <p:cNvSpPr/>
          <p:nvPr/>
        </p:nvSpPr>
        <p:spPr>
          <a:xfrm>
            <a:off x="16344900" y="577955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76" name="Object75"/>
          <p:cNvSpPr/>
          <p:nvPr/>
        </p:nvSpPr>
        <p:spPr>
          <a:xfrm>
            <a:off x="5438775" y="4660746"/>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7" name="Object76"/>
          <p:cNvSpPr/>
          <p:nvPr/>
        </p:nvSpPr>
        <p:spPr>
          <a:xfrm>
            <a:off x="5457825" y="4965546"/>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78" name="Object77"/>
          <p:cNvSpPr/>
          <p:nvPr/>
        </p:nvSpPr>
        <p:spPr>
          <a:xfrm>
            <a:off x="6896100" y="4965546"/>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9" name="Object78"/>
          <p:cNvSpPr/>
          <p:nvPr/>
        </p:nvSpPr>
        <p:spPr>
          <a:xfrm>
            <a:off x="5457825" y="5298921"/>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80" name="Object79"/>
          <p:cNvSpPr/>
          <p:nvPr/>
        </p:nvSpPr>
        <p:spPr>
          <a:xfrm>
            <a:off x="6886575" y="5298921"/>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81" name="Object80"/>
          <p:cNvSpPr/>
          <p:nvPr/>
        </p:nvSpPr>
        <p:spPr>
          <a:xfrm>
            <a:off x="5457825" y="5632296"/>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82" name="Object81"/>
          <p:cNvSpPr/>
          <p:nvPr/>
        </p:nvSpPr>
        <p:spPr>
          <a:xfrm>
            <a:off x="5438775" y="7258050"/>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83" name="Object82"/>
          <p:cNvSpPr/>
          <p:nvPr/>
        </p:nvSpPr>
        <p:spPr>
          <a:xfrm>
            <a:off x="5457825" y="7562850"/>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84" name="Object83"/>
          <p:cNvSpPr/>
          <p:nvPr/>
        </p:nvSpPr>
        <p:spPr>
          <a:xfrm>
            <a:off x="6896100" y="7562850"/>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85" name="Object84"/>
          <p:cNvSpPr/>
          <p:nvPr/>
        </p:nvSpPr>
        <p:spPr>
          <a:xfrm>
            <a:off x="5457825" y="7924800"/>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86" name="Object85"/>
          <p:cNvSpPr/>
          <p:nvPr/>
        </p:nvSpPr>
        <p:spPr>
          <a:xfrm>
            <a:off x="6886575" y="7924800"/>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87" name="Object86"/>
          <p:cNvSpPr/>
          <p:nvPr/>
        </p:nvSpPr>
        <p:spPr>
          <a:xfrm>
            <a:off x="809624" y="1171575"/>
            <a:ext cx="54387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任意オプション規定</a:t>
            </a:r>
            <a:endParaRPr lang="en-US" sz="2400" dirty="0"/>
          </a:p>
        </p:txBody>
      </p:sp>
      <p:sp>
        <p:nvSpPr>
          <p:cNvPr id="4" name="テキスト プレースホルダー 3">
            <a:extLst>
              <a:ext uri="{FF2B5EF4-FFF2-40B4-BE49-F238E27FC236}">
                <a16:creationId xmlns:a16="http://schemas.microsoft.com/office/drawing/2014/main" id="{3EB5EA67-BEAB-7E8B-CCFC-835AA9D78314}"/>
              </a:ext>
            </a:extLst>
          </p:cNvPr>
          <p:cNvSpPr>
            <a:spLocks noGrp="1"/>
          </p:cNvSpPr>
          <p:nvPr>
            <p:ph type="body" sz="quarter" idx="10"/>
          </p:nvPr>
        </p:nvSpPr>
        <p:spPr/>
        <p:txBody>
          <a:bodyPr>
            <a:noAutofit/>
          </a:bodyPr>
          <a:lstStyle/>
          <a:p>
            <a:r>
              <a:rPr lang="ja-JP" altLang="en-US"/>
              <a:t>入稿素材</a:t>
            </a:r>
            <a:r>
              <a:rPr lang="en-US" altLang="ja-JP" dirty="0"/>
              <a:t> / </a:t>
            </a:r>
            <a:r>
              <a:rPr lang="ja-JP" altLang="en-US"/>
              <a:t>規定</a:t>
            </a:r>
            <a:r>
              <a:rPr lang="en-US" altLang="ja-JP" dirty="0"/>
              <a:t>2</a:t>
            </a:r>
            <a:endParaRPr lang="ja-JP"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15">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487025" y="1762125"/>
            <a:ext cx="6019800" cy="183832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95325" y="5010150"/>
            <a:ext cx="6991350" cy="647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5325" y="6115050"/>
            <a:ext cx="8505825" cy="15049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95325" y="8077200"/>
            <a:ext cx="8505825" cy="108585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515475" y="5010150"/>
            <a:ext cx="5562600" cy="66675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515475" y="6134100"/>
            <a:ext cx="8486775" cy="12954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9458325" y="8067675"/>
            <a:ext cx="8543925" cy="838200"/>
          </a:xfrm>
          <a:prstGeom prst="rect">
            <a:avLst/>
          </a:prstGeom>
        </p:spPr>
      </p:pic>
      <p:sp>
        <p:nvSpPr>
          <p:cNvPr id="15" name="Object14"/>
          <p:cNvSpPr/>
          <p:nvPr/>
        </p:nvSpPr>
        <p:spPr>
          <a:xfrm>
            <a:off x="838200" y="1866900"/>
            <a:ext cx="8705850" cy="1485900"/>
          </a:xfrm>
          <a:prstGeom prst="rect">
            <a:avLst/>
          </a:prstGeom>
          <a:noFill/>
          <a:ln/>
        </p:spPr>
        <p:txBody>
          <a:bodyPr wrap="square" lIns="0" tIns="0" rIns="0" bIns="0" rtlCol="0" anchor="t">
            <a:noAutofit/>
          </a:bodyPr>
          <a:lstStyle/>
          <a:p>
            <a:pPr>
              <a:lnSpc>
                <a:spcPts val="1920"/>
              </a:lnSpc>
            </a:pP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契約の成立</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エントリー又は申込フォーム送付に対する当社からの確認連絡</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後、広告主様の都合で広告配信を変更する場合、広告料金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に対して以下の料率でキャンセル料を頂戴します。</a:t>
            </a:r>
            <a:br>
              <a:rPr dirty="0">
                <a:solidFill>
                  <a:srgbClr val="02022E"/>
                </a:solidFill>
                <a:latin typeface="Noto Serif JP" panose="02020400000000000000" pitchFamily="18" charset="-128"/>
                <a:ea typeface="Noto Serif JP" panose="02020400000000000000" pitchFamily="18" charset="-128"/>
              </a:rPr>
            </a:br>
            <a:r>
              <a:rPr lang="en-US" sz="975" kern="0" spc="117" dirty="0">
                <a:solidFill>
                  <a:srgbClr val="02022E"/>
                </a:solidFill>
                <a:latin typeface="Noto Serif JP" panose="02020400000000000000" pitchFamily="18" charset="-128"/>
                <a:ea typeface="Noto Serif JP" panose="02020400000000000000" pitchFamily="18" charset="-128"/>
                <a:cs typeface="Noto Serif JP Regular" pitchFamily="34" charset="-120"/>
              </a:rPr>
              <a:t>(※お申し込みいただいた枠と週ごとに算出いたします)</a:t>
            </a:r>
            <a:br>
              <a:rPr dirty="0">
                <a:solidFill>
                  <a:srgbClr val="02022E"/>
                </a:solidFill>
                <a:latin typeface="Noto Serif JP" panose="02020400000000000000" pitchFamily="18" charset="-128"/>
                <a:ea typeface="Noto Serif JP" panose="02020400000000000000" pitchFamily="18" charset="-128"/>
              </a:rPr>
            </a:b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クリエイティブ考査落ちでキャンセルになる場合はキャンセルタイミングに関わらず、広告料金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に対して一律50%のキャンセル料を頂戴します。</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771525" y="1162050"/>
            <a:ext cx="23526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キャンセル規定</a:t>
            </a:r>
            <a:endParaRPr lang="en-US" sz="2400" dirty="0">
              <a:solidFill>
                <a:srgbClr val="02022E"/>
              </a:solidFill>
            </a:endParaRPr>
          </a:p>
        </p:txBody>
      </p:sp>
      <p:sp>
        <p:nvSpPr>
          <p:cNvPr id="17" name="Object16"/>
          <p:cNvSpPr/>
          <p:nvPr/>
        </p:nvSpPr>
        <p:spPr>
          <a:xfrm>
            <a:off x="10715625" y="1952625"/>
            <a:ext cx="4276725" cy="247650"/>
          </a:xfrm>
          <a:prstGeom prst="rect">
            <a:avLst/>
          </a:prstGeom>
          <a:noFill/>
          <a:ln/>
        </p:spPr>
        <p:txBody>
          <a:bodyPr wrap="square" lIns="0" tIns="0" rIns="0" bIns="0" rtlCol="0" anchor="t">
            <a:noAutofit/>
          </a:bodyPr>
          <a:lstStyle/>
          <a:p>
            <a:pPr algn="l">
              <a:lnSpc>
                <a:spcPts val="1920"/>
              </a:lnSpc>
            </a:pPr>
            <a:r>
              <a:rPr lang="en-US" sz="1200" kern="0" spc="144" dirty="0">
                <a:solidFill>
                  <a:srgbClr val="FFFFFF"/>
                </a:solidFill>
                <a:latin typeface="Noto Serif JP" panose="02020400000000000000" pitchFamily="18" charset="-128"/>
                <a:ea typeface="Noto Serif JP" panose="02020400000000000000" pitchFamily="18" charset="-128"/>
                <a:cs typeface="Noto Serif JP Regular" pitchFamily="34" charset="-120"/>
              </a:rPr>
              <a:t>契約成立(申込フォーム送付時点)〜配信開始21営業日前</a:t>
            </a:r>
            <a:endParaRPr lang="en-US" sz="1200" dirty="0">
              <a:latin typeface="Noto Serif JP" panose="02020400000000000000" pitchFamily="18" charset="-128"/>
              <a:ea typeface="Noto Serif JP" panose="02020400000000000000" pitchFamily="18" charset="-128"/>
            </a:endParaRPr>
          </a:p>
        </p:txBody>
      </p:sp>
      <p:sp>
        <p:nvSpPr>
          <p:cNvPr id="18" name="Object17"/>
          <p:cNvSpPr/>
          <p:nvPr/>
        </p:nvSpPr>
        <p:spPr>
          <a:xfrm>
            <a:off x="15733229" y="1924050"/>
            <a:ext cx="37147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9" name="Object18"/>
          <p:cNvSpPr/>
          <p:nvPr/>
        </p:nvSpPr>
        <p:spPr>
          <a:xfrm>
            <a:off x="11496675" y="2571750"/>
            <a:ext cx="2590800" cy="219075"/>
          </a:xfrm>
          <a:prstGeom prst="rect">
            <a:avLst/>
          </a:prstGeom>
          <a:noFill/>
          <a:ln/>
        </p:spPr>
        <p:txBody>
          <a:bodyPr wrap="square" lIns="0" tIns="0" rIns="0" bIns="0" rtlCol="0" anchor="t">
            <a:noAutofit/>
          </a:bodyPr>
          <a:lstStyle/>
          <a:p>
            <a:pPr algn="ctr">
              <a:lnSpc>
                <a:spcPts val="1425"/>
              </a:lnSpc>
            </a:pPr>
            <a:r>
              <a:rPr lang="en-US" sz="120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配信開始20営業日前〜11営業日前</a:t>
            </a:r>
            <a:endParaRPr lang="en-US" sz="1200" dirty="0">
              <a:latin typeface="Noto Serif JP" panose="02020400000000000000" pitchFamily="18" charset="-128"/>
              <a:ea typeface="Noto Serif JP" panose="02020400000000000000" pitchFamily="18" charset="-128"/>
            </a:endParaRPr>
          </a:p>
        </p:txBody>
      </p:sp>
      <p:sp>
        <p:nvSpPr>
          <p:cNvPr id="20" name="Object19"/>
          <p:cNvSpPr/>
          <p:nvPr/>
        </p:nvSpPr>
        <p:spPr>
          <a:xfrm>
            <a:off x="15733229" y="2533650"/>
            <a:ext cx="37147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11401425" y="3181350"/>
            <a:ext cx="2562225" cy="219075"/>
          </a:xfrm>
          <a:prstGeom prst="rect">
            <a:avLst/>
          </a:prstGeom>
          <a:noFill/>
          <a:ln/>
        </p:spPr>
        <p:txBody>
          <a:bodyPr wrap="square" lIns="0" tIns="0" rIns="0" bIns="0" rtlCol="0" anchor="t">
            <a:noAutofit/>
          </a:bodyPr>
          <a:lstStyle/>
          <a:p>
            <a:pPr algn="ctr">
              <a:lnSpc>
                <a:spcPts val="1425"/>
              </a:lnSpc>
            </a:pPr>
            <a:r>
              <a:rPr lang="en-US" sz="120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配信開始10営業日前〜配信開始日</a:t>
            </a:r>
            <a:endParaRPr lang="en-US" sz="1200" dirty="0">
              <a:latin typeface="Noto Serif JP" panose="02020400000000000000" pitchFamily="18" charset="-128"/>
              <a:ea typeface="Noto Serif JP" panose="02020400000000000000" pitchFamily="18" charset="-128"/>
            </a:endParaRPr>
          </a:p>
        </p:txBody>
      </p:sp>
      <p:sp>
        <p:nvSpPr>
          <p:cNvPr id="22" name="Object21"/>
          <p:cNvSpPr/>
          <p:nvPr/>
        </p:nvSpPr>
        <p:spPr>
          <a:xfrm>
            <a:off x="15706725" y="3143250"/>
            <a:ext cx="46672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695325" y="4095750"/>
            <a:ext cx="1543050" cy="609600"/>
          </a:xfrm>
          <a:prstGeom prst="rect">
            <a:avLst/>
          </a:prstGeom>
          <a:noFill/>
          <a:ln/>
        </p:spPr>
        <p:txBody>
          <a:bodyPr wrap="square" lIns="0" tIns="0" rIns="0" bIns="0" rtlCol="0" anchor="t">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注意事項1</a:t>
            </a:r>
            <a:endParaRPr lang="en-US" sz="2400" dirty="0">
              <a:solidFill>
                <a:srgbClr val="02022E"/>
              </a:solidFill>
              <a:latin typeface="Noto Serif JP" panose="02020400000000000000" pitchFamily="18" charset="-128"/>
              <a:ea typeface="Noto Serif JP" panose="02020400000000000000" pitchFamily="18" charset="-128"/>
            </a:endParaRPr>
          </a:p>
        </p:txBody>
      </p:sp>
      <p:sp>
        <p:nvSpPr>
          <p:cNvPr id="24" name="Object23"/>
          <p:cNvSpPr/>
          <p:nvPr/>
        </p:nvSpPr>
        <p:spPr>
          <a:xfrm>
            <a:off x="990600" y="5010150"/>
            <a:ext cx="866775"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90600" y="5467350"/>
            <a:ext cx="6724650" cy="190500"/>
          </a:xfrm>
          <a:prstGeom prst="rect">
            <a:avLst/>
          </a:prstGeom>
          <a:noFill/>
          <a:ln/>
        </p:spPr>
        <p:txBody>
          <a:bodyPr wrap="square" lIns="0" tIns="0" rIns="0" bIns="0" rtlCol="0" anchor="t">
            <a:noAutofit/>
          </a:bodyPr>
          <a:lstStyle/>
          <a:p>
            <a:pPr algn="l">
              <a:lnSpc>
                <a:spcPts val="147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入稿素材(各種素材、リンク先URL)の入稿方法は、</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入稿フォームにデータを添付し</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入稿願います。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26" name="Object25"/>
          <p:cNvSpPr/>
          <p:nvPr/>
        </p:nvSpPr>
        <p:spPr>
          <a:xfrm>
            <a:off x="1068809" y="6115050"/>
            <a:ext cx="1088791"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1068809" y="6572250"/>
            <a:ext cx="8160915" cy="10477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掲載開始希望日の</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7営業日前17時まで(可否審査期間を除く</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)とします。
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28" name="Object27"/>
          <p:cNvSpPr/>
          <p:nvPr/>
        </p:nvSpPr>
        <p:spPr>
          <a:xfrm>
            <a:off x="990600" y="8077200"/>
            <a:ext cx="1714500"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レポートについて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90600" y="8534400"/>
            <a:ext cx="8239125" cy="6286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当社が規定するフォーマットに従い、</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広告掲載完了日から5営業日ほど</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0" name="Object29"/>
          <p:cNvSpPr/>
          <p:nvPr/>
        </p:nvSpPr>
        <p:spPr>
          <a:xfrm>
            <a:off x="9810749" y="5010150"/>
            <a:ext cx="6195963"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掲載の可否基準について(企業・商材・クリエイティブ)</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810750" y="5467350"/>
            <a:ext cx="5319053" cy="2095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企業・商材可否・クリエイティブ可否は別途個別に判断いたします。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2" name="Object31"/>
          <p:cNvSpPr/>
          <p:nvPr/>
        </p:nvSpPr>
        <p:spPr>
          <a:xfrm>
            <a:off x="9810750" y="6134100"/>
            <a:ext cx="2352675"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掲載キャプチャについて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810750" y="6591300"/>
            <a:ext cx="8220075" cy="838200"/>
          </a:xfrm>
          <a:prstGeom prst="rect">
            <a:avLst/>
          </a:prstGeom>
          <a:noFill/>
          <a:ln/>
        </p:spPr>
        <p:txBody>
          <a:bodyPr wrap="square" lIns="0" tIns="0" rIns="0" bIns="0" rtlCol="0" anchor="t">
            <a:noAutofit/>
          </a:bodyPr>
          <a:lstStyle/>
          <a:p>
            <a:pPr>
              <a:lnSpc>
                <a:spcPts val="1680"/>
              </a:lnSpc>
            </a:pPr>
            <a:r>
              <a:rPr lang="ja-JP" alt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当社指定の広告枠について、</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初回</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のお取引に限り、新規掲載や、素材の差替えを行った場合に掲載開始日である</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月曜日に掲載キャプチャを撮影</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し、キャプチャを格納した場所のURL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2回目以降のお取引の際には、初回の際にお送りしたURLよりご確認ください。</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4" name="Object33"/>
          <p:cNvSpPr/>
          <p:nvPr/>
        </p:nvSpPr>
        <p:spPr>
          <a:xfrm>
            <a:off x="9753600" y="8067675"/>
            <a:ext cx="1504950"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請求月について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9753600" y="8524875"/>
            <a:ext cx="8277225" cy="381000"/>
          </a:xfrm>
          <a:prstGeom prst="rect">
            <a:avLst/>
          </a:prstGeom>
          <a:noFill/>
          <a:ln/>
        </p:spPr>
        <p:txBody>
          <a:bodyPr wrap="square" lIns="0" tIns="0" rIns="0" bIns="0" rtlCol="0" anchor="t">
            <a:noAutofit/>
          </a:bodyPr>
          <a:lstStyle/>
          <a:p>
            <a:pPr algn="l">
              <a:lnSpc>
                <a:spcPts val="147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掲載月毎の請求となります</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なお、月を跨ぐ週に関しては掲載開始日が属する月での請求となります。請求書記載の支払期日までに、請求書記載の銀行口座に振り込みをお願いします。なお、振込手数料は広告主様の負担といた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6" name="テキスト プレースホルダー 35">
            <a:extLst>
              <a:ext uri="{FF2B5EF4-FFF2-40B4-BE49-F238E27FC236}">
                <a16:creationId xmlns:a16="http://schemas.microsoft.com/office/drawing/2014/main" id="{D84C829F-336D-D654-27FB-3FFB155772D3}"/>
              </a:ext>
            </a:extLst>
          </p:cNvPr>
          <p:cNvSpPr>
            <a:spLocks noGrp="1"/>
          </p:cNvSpPr>
          <p:nvPr>
            <p:ph type="body" sz="quarter" idx="10"/>
          </p:nvPr>
        </p:nvSpPr>
        <p:spPr/>
        <p:txBody>
          <a:bodyPr>
            <a:noAutofit/>
          </a:bodyPr>
          <a:lstStyle/>
          <a:p>
            <a:r>
              <a:rPr lang="ja-JP" altLang="en-US"/>
              <a:t>キャンセル規定</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1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23975"/>
            <a:ext cx="8105775" cy="49149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6810375"/>
            <a:ext cx="8105775" cy="2552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20200" y="1323975"/>
            <a:ext cx="8401050" cy="25527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220200" y="4429125"/>
            <a:ext cx="8543925" cy="1790700"/>
          </a:xfrm>
          <a:prstGeom prst="rect">
            <a:avLst/>
          </a:prstGeom>
        </p:spPr>
      </p:pic>
      <p:sp>
        <p:nvSpPr>
          <p:cNvPr id="12" name="Object11"/>
          <p:cNvSpPr/>
          <p:nvPr/>
        </p:nvSpPr>
        <p:spPr>
          <a:xfrm>
            <a:off x="885825" y="1323975"/>
            <a:ext cx="34194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入稿素材に関する権利処理について</a:t>
            </a:r>
            <a:endParaRPr lang="en-US" sz="1500" dirty="0">
              <a:solidFill>
                <a:srgbClr val="02022E"/>
              </a:solidFill>
            </a:endParaRPr>
          </a:p>
        </p:txBody>
      </p:sp>
      <p:sp>
        <p:nvSpPr>
          <p:cNvPr id="13" name="Object12"/>
          <p:cNvSpPr/>
          <p:nvPr/>
        </p:nvSpPr>
        <p:spPr>
          <a:xfrm>
            <a:off x="885825" y="1781175"/>
            <a:ext cx="7839075" cy="952500"/>
          </a:xfrm>
          <a:prstGeom prst="rect">
            <a:avLst/>
          </a:prstGeom>
          <a:noFill/>
          <a:ln/>
        </p:spPr>
        <p:txBody>
          <a:bodyPr wrap="square" lIns="0" tIns="0" rIns="0" bIns="0" rtlCol="0" anchor="ctr" anchorCtr="0">
            <a:noAutofit/>
          </a:bodyPr>
          <a:lstStyle/>
          <a:p>
            <a:pPr algn="l">
              <a:lnSpc>
                <a:spcPts val="147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に掲載する入稿素材および当該入稿素材からの誘導先（ドメイン名、URL、同一ドメイン内のウェブサイト、アプリなどを含み、以下「誘導先」）における権利処理（JASRAC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endParaRPr lang="en-US" sz="1050" dirty="0">
              <a:solidFill>
                <a:srgbClr val="02022E"/>
              </a:solidFill>
            </a:endParaRPr>
          </a:p>
        </p:txBody>
      </p:sp>
      <p:sp>
        <p:nvSpPr>
          <p:cNvPr id="14" name="Object13"/>
          <p:cNvSpPr/>
          <p:nvPr/>
        </p:nvSpPr>
        <p:spPr>
          <a:xfrm>
            <a:off x="964034" y="3190875"/>
            <a:ext cx="214312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広告審査基準について</a:t>
            </a:r>
            <a:endParaRPr lang="en-US" sz="1500" dirty="0">
              <a:solidFill>
                <a:srgbClr val="02022E"/>
              </a:solidFill>
            </a:endParaRPr>
          </a:p>
        </p:txBody>
      </p:sp>
      <p:sp>
        <p:nvSpPr>
          <p:cNvPr id="15" name="Object14"/>
          <p:cNvSpPr/>
          <p:nvPr/>
        </p:nvSpPr>
        <p:spPr>
          <a:xfrm>
            <a:off x="962025" y="36480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sz="1050" dirty="0">
              <a:solidFill>
                <a:srgbClr val="02022E"/>
              </a:solidFill>
            </a:endParaRPr>
          </a:p>
        </p:txBody>
      </p:sp>
      <p:sp>
        <p:nvSpPr>
          <p:cNvPr id="16" name="Object15"/>
          <p:cNvSpPr/>
          <p:nvPr/>
        </p:nvSpPr>
        <p:spPr>
          <a:xfrm>
            <a:off x="964034" y="4943475"/>
            <a:ext cx="363855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入稿素材および誘導先の審査について</a:t>
            </a:r>
            <a:endParaRPr lang="en-US" sz="1500" dirty="0">
              <a:solidFill>
                <a:srgbClr val="02022E"/>
              </a:solidFill>
            </a:endParaRPr>
          </a:p>
        </p:txBody>
      </p:sp>
      <p:sp>
        <p:nvSpPr>
          <p:cNvPr id="17" name="Object16"/>
          <p:cNvSpPr/>
          <p:nvPr/>
        </p:nvSpPr>
        <p:spPr>
          <a:xfrm>
            <a:off x="962025" y="54006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endParaRPr lang="en-US" sz="1050" dirty="0">
              <a:solidFill>
                <a:srgbClr val="02022E"/>
              </a:solidFill>
            </a:endParaRPr>
          </a:p>
        </p:txBody>
      </p:sp>
      <p:sp>
        <p:nvSpPr>
          <p:cNvPr id="18" name="Object17"/>
          <p:cNvSpPr/>
          <p:nvPr/>
        </p:nvSpPr>
        <p:spPr>
          <a:xfrm>
            <a:off x="885825" y="6810375"/>
            <a:ext cx="23526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広告主様の責任について</a:t>
            </a:r>
            <a:endParaRPr lang="en-US" sz="1500" dirty="0">
              <a:solidFill>
                <a:srgbClr val="02022E"/>
              </a:solidFill>
            </a:endParaRPr>
          </a:p>
        </p:txBody>
      </p:sp>
      <p:sp>
        <p:nvSpPr>
          <p:cNvPr id="19" name="Object18"/>
          <p:cNvSpPr/>
          <p:nvPr/>
        </p:nvSpPr>
        <p:spPr>
          <a:xfrm>
            <a:off x="885825" y="7267575"/>
            <a:ext cx="7839075" cy="20955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広告主様は、入稿素材および誘導先が、(1)第三者の著作権、産業財産権、パブリシティ権、プライバシー権その他一切の権利を侵害していないこと、(2)薬事法、不当景品類および不当表示防止法その他一切の関連法令に抵触していないこと、(3) 正確かつ最新の記載であり、かつ利用者に混乱を生じさせたり、コンピューターウイルスや虚偽の内容を含んだり、相互に無関係な内容となっていたりしないこと、(4)デッドリンクとなっていないこと、(5)公序良俗に反し、または第三者を誹謗中傷したり、名誉を毀損する内容を含まないこと、(6)掲載ガイドライン等に抵触していないことを当社に対し保証します。
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sz="1050" dirty="0">
              <a:solidFill>
                <a:srgbClr val="02022E"/>
              </a:solidFill>
            </a:endParaRPr>
          </a:p>
        </p:txBody>
      </p:sp>
      <p:sp>
        <p:nvSpPr>
          <p:cNvPr id="20" name="Object19"/>
          <p:cNvSpPr/>
          <p:nvPr/>
        </p:nvSpPr>
        <p:spPr>
          <a:xfrm>
            <a:off x="9515475" y="1323975"/>
            <a:ext cx="171450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掲載停止について</a:t>
            </a:r>
            <a:endParaRPr lang="en-US" sz="1500" dirty="0">
              <a:solidFill>
                <a:srgbClr val="02022E"/>
              </a:solidFill>
            </a:endParaRPr>
          </a:p>
        </p:txBody>
      </p:sp>
      <p:sp>
        <p:nvSpPr>
          <p:cNvPr id="21" name="Object20"/>
          <p:cNvSpPr/>
          <p:nvPr/>
        </p:nvSpPr>
        <p:spPr>
          <a:xfrm>
            <a:off x="9515475" y="1781175"/>
            <a:ext cx="8134350" cy="20955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当社は、入稿素材の内容および形式ならびに誘導先について掲載ガイドライン等に従って当社所定の審査をした後においても、(1)入稿素材および当該入稿素材からの誘導先について当社所定の審査をした後において入稿素材もしくは当該入稿素材からの誘導先が変更になった場合、(2)本媒体資料に規定する広告主様の保証義務または遵守事項の違反がある場合、または当該違反のおそれがあると当社の裁量により判断された場合、または(3)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endParaRPr lang="en-US" sz="1050" dirty="0">
              <a:solidFill>
                <a:srgbClr val="02022E"/>
              </a:solidFill>
            </a:endParaRPr>
          </a:p>
        </p:txBody>
      </p:sp>
      <p:sp>
        <p:nvSpPr>
          <p:cNvPr id="22" name="Object21"/>
          <p:cNvSpPr/>
          <p:nvPr/>
        </p:nvSpPr>
        <p:spPr>
          <a:xfrm>
            <a:off x="9515475" y="4429125"/>
            <a:ext cx="64770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a:t>
            </a:r>
            <a:endParaRPr lang="en-US" sz="1500" dirty="0">
              <a:solidFill>
                <a:srgbClr val="02022E"/>
              </a:solidFill>
            </a:endParaRPr>
          </a:p>
        </p:txBody>
      </p:sp>
      <p:sp>
        <p:nvSpPr>
          <p:cNvPr id="23" name="Object22"/>
          <p:cNvSpPr/>
          <p:nvPr/>
        </p:nvSpPr>
        <p:spPr>
          <a:xfrm>
            <a:off x="9667875" y="4981575"/>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 の仕様を予告なく変更する場合がございますので、詳しくは担当営業にお問い合わせください。</a:t>
            </a:r>
            <a:endParaRPr lang="en-US" sz="1050" dirty="0">
              <a:solidFill>
                <a:srgbClr val="02022E"/>
              </a:solidFill>
            </a:endParaRPr>
          </a:p>
        </p:txBody>
      </p:sp>
      <p:sp>
        <p:nvSpPr>
          <p:cNvPr id="24" name="Object23"/>
          <p:cNvSpPr/>
          <p:nvPr/>
        </p:nvSpPr>
        <p:spPr>
          <a:xfrm>
            <a:off x="9515475" y="498157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5" name="Object24"/>
          <p:cNvSpPr/>
          <p:nvPr/>
        </p:nvSpPr>
        <p:spPr>
          <a:xfrm>
            <a:off x="9667875" y="5281609"/>
            <a:ext cx="8124825" cy="4191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Primeにおいて使用する日付および時間は、特別の定めの無い限り、日本国における日付および時間を基準とします。</a:t>
            </a:r>
            <a:endParaRPr lang="en-US" sz="1050" dirty="0">
              <a:solidFill>
                <a:srgbClr val="02022E"/>
              </a:solidFill>
            </a:endParaRPr>
          </a:p>
        </p:txBody>
      </p:sp>
      <p:sp>
        <p:nvSpPr>
          <p:cNvPr id="26" name="Object25"/>
          <p:cNvSpPr/>
          <p:nvPr/>
        </p:nvSpPr>
        <p:spPr>
          <a:xfrm>
            <a:off x="9515475" y="5281609"/>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7" name="Object26"/>
          <p:cNvSpPr/>
          <p:nvPr/>
        </p:nvSpPr>
        <p:spPr>
          <a:xfrm>
            <a:off x="9667875" y="5767381"/>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最低放映率（実放映面数÷設置面数）は90%とさせていただきます。</a:t>
            </a:r>
            <a:endParaRPr lang="en-US" sz="1050" dirty="0">
              <a:solidFill>
                <a:srgbClr val="02022E"/>
              </a:solidFill>
            </a:endParaRPr>
          </a:p>
        </p:txBody>
      </p:sp>
      <p:sp>
        <p:nvSpPr>
          <p:cNvPr id="28" name="Object27"/>
          <p:cNvSpPr/>
          <p:nvPr/>
        </p:nvSpPr>
        <p:spPr>
          <a:xfrm>
            <a:off x="9515475" y="5767381"/>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 name="テキスト プレースホルダー 2">
            <a:extLst>
              <a:ext uri="{FF2B5EF4-FFF2-40B4-BE49-F238E27FC236}">
                <a16:creationId xmlns:a16="http://schemas.microsoft.com/office/drawing/2014/main" id="{D049A454-8D7D-4614-744C-B21083DB1C6C}"/>
              </a:ext>
            </a:extLst>
          </p:cNvPr>
          <p:cNvSpPr>
            <a:spLocks noGrp="1"/>
          </p:cNvSpPr>
          <p:nvPr>
            <p:ph type="body" sz="quarter" idx="10"/>
          </p:nvPr>
        </p:nvSpPr>
        <p:spPr/>
        <p:txBody>
          <a:bodyPr>
            <a:noAutofit/>
          </a:bodyPr>
          <a:lstStyle/>
          <a:p>
            <a:r>
              <a:rPr lang="ja-JP" altLang="en-US"/>
              <a:t>注意事項</a:t>
            </a:r>
            <a:r>
              <a:rPr lang="en-US" altLang="ja-JP" dirty="0"/>
              <a:t>2</a:t>
            </a:r>
            <a:endParaRPr lang="ja-JP" altLang="en-US"/>
          </a:p>
        </p:txBody>
      </p:sp>
      <p:sp>
        <p:nvSpPr>
          <p:cNvPr id="29" name="Object26">
            <a:extLst>
              <a:ext uri="{FF2B5EF4-FFF2-40B4-BE49-F238E27FC236}">
                <a16:creationId xmlns:a16="http://schemas.microsoft.com/office/drawing/2014/main" id="{0538636A-7258-C2B3-6C3C-BA47F68D1B1D}"/>
              </a:ext>
            </a:extLst>
          </p:cNvPr>
          <p:cNvSpPr/>
          <p:nvPr/>
        </p:nvSpPr>
        <p:spPr>
          <a:xfrm>
            <a:off x="9677400" y="6067425"/>
            <a:ext cx="8124825" cy="209550"/>
          </a:xfrm>
          <a:prstGeom prst="rect">
            <a:avLst/>
          </a:prstGeom>
          <a:noFill/>
          <a:ln/>
        </p:spPr>
        <p:txBody>
          <a:bodyPr wrap="square" lIns="0" tIns="0" rIns="0" bIns="0" rtlCol="0" anchor="t" anchorCtr="0">
            <a:noAutofit/>
          </a:bodyPr>
          <a:lstStyle/>
          <a:p>
            <a:pPr>
              <a:lnSpc>
                <a:spcPts val="168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契約条件については、申込フォームに掲載の当社広告掲載規約をご確認のうえ、お申し込みください。</a:t>
            </a:r>
            <a:endParaRPr lang="en-US" altLang="ja-JP" sz="1050" kern="0" spc="126" dirty="0">
              <a:solidFill>
                <a:srgbClr val="02022E"/>
              </a:solidFill>
              <a:latin typeface="Noto Serif JP Regular" pitchFamily="34" charset="0"/>
              <a:ea typeface="Noto Serif JP Regular" pitchFamily="34" charset="-122"/>
              <a:cs typeface="Noto Serif JP Regular" pitchFamily="34" charset="-120"/>
            </a:endParaRPr>
          </a:p>
          <a:p>
            <a:pPr>
              <a:lnSpc>
                <a:spcPts val="168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広告出稿規程　</a:t>
            </a:r>
            <a:r>
              <a:rPr lang="en-US" altLang="ja-JP" sz="1050" kern="0" spc="126" dirty="0">
                <a:solidFill>
                  <a:srgbClr val="02022E"/>
                </a:solidFill>
                <a:latin typeface="Noto Serif JP Regular" pitchFamily="34" charset="0"/>
                <a:ea typeface="Noto Serif JP Regular" pitchFamily="34" charset="-122"/>
                <a:cs typeface="Noto Serif JP Regular" pitchFamily="34" charset="-120"/>
              </a:rPr>
              <a:t>https://www.tokyo-prime.jp/term/</a:t>
            </a:r>
          </a:p>
        </p:txBody>
      </p:sp>
      <p:sp>
        <p:nvSpPr>
          <p:cNvPr id="30" name="Object27">
            <a:extLst>
              <a:ext uri="{FF2B5EF4-FFF2-40B4-BE49-F238E27FC236}">
                <a16:creationId xmlns:a16="http://schemas.microsoft.com/office/drawing/2014/main" id="{4CF3210A-E826-6463-BF34-03CEFDECFF6B}"/>
              </a:ext>
            </a:extLst>
          </p:cNvPr>
          <p:cNvSpPr/>
          <p:nvPr/>
        </p:nvSpPr>
        <p:spPr>
          <a:xfrm>
            <a:off x="9525000" y="606742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24">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343400" y="4276725"/>
            <a:ext cx="8601075" cy="1733550"/>
          </a:xfrm>
          <a:prstGeom prst="rect">
            <a:avLst/>
          </a:prstGeom>
        </p:spPr>
      </p:pic>
      <p:sp>
        <p:nvSpPr>
          <p:cNvPr id="3" name="Object2"/>
          <p:cNvSpPr/>
          <p:nvPr/>
        </p:nvSpPr>
        <p:spPr>
          <a:xfrm>
            <a:off x="4429125" y="5143500"/>
            <a:ext cx="4257675" cy="819150"/>
          </a:xfrm>
          <a:prstGeom prst="rect">
            <a:avLst/>
          </a:prstGeom>
          <a:noFill/>
          <a:ln/>
        </p:spPr>
        <p:txBody>
          <a:bodyPr wrap="square" lIns="0" tIns="0" rIns="0" bIns="0" rtlCol="0" anchor="ctr" anchorCtr="0">
            <a:normAutofit fontScale="92500"/>
          </a:bodyPr>
          <a:lstStyle/>
          <a:p>
            <a:pPr algn="l">
              <a:lnSpc>
                <a:spcPts val="3240"/>
              </a:lnSpc>
            </a:pPr>
            <a:r>
              <a:rPr lang="en-US" sz="1800" b="0" i="0" kern="0" spc="324" dirty="0">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1800" dirty="0"/>
          </a:p>
        </p:txBody>
      </p:sp>
      <p:sp>
        <p:nvSpPr>
          <p:cNvPr id="4" name="Object3"/>
          <p:cNvSpPr/>
          <p:nvPr/>
        </p:nvSpPr>
        <p:spPr>
          <a:xfrm>
            <a:off x="9944100" y="4810125"/>
            <a:ext cx="1028700" cy="323850"/>
          </a:xfrm>
          <a:prstGeom prst="rect">
            <a:avLst/>
          </a:prstGeom>
          <a:noFill/>
          <a:ln/>
        </p:spPr>
        <p:txBody>
          <a:bodyPr wrap="square" lIns="0" tIns="0" rIns="0" bIns="0" rtlCol="0" anchor="ctr" anchorCtr="0">
            <a:normAutofit fontScale="92500"/>
          </a:bodyPr>
          <a:lstStyle/>
          <a:p>
            <a:pPr algn="ctr">
              <a:lnSpc>
                <a:spcPts val="2565"/>
              </a:lnSpc>
            </a:pPr>
            <a:r>
              <a:rPr lang="en-US" sz="1425" b="0" i="0" kern="0" spc="257" dirty="0">
                <a:solidFill>
                  <a:srgbClr val="C6C6C6"/>
                </a:solidFill>
                <a:latin typeface="Noto Serif JP Medium" pitchFamily="34" charset="0"/>
                <a:ea typeface="Noto Serif JP Medium" pitchFamily="34" charset="-122"/>
                <a:cs typeface="Noto Serif JP Medium" pitchFamily="34" charset="-120"/>
              </a:rPr>
              <a:t>Web Site</a:t>
            </a:r>
            <a:endParaRPr lang="en-US" sz="1425" dirty="0"/>
          </a:p>
        </p:txBody>
      </p:sp>
      <p:sp>
        <p:nvSpPr>
          <p:cNvPr id="5" name="Object4"/>
          <p:cNvSpPr/>
          <p:nvPr/>
        </p:nvSpPr>
        <p:spPr>
          <a:xfrm>
            <a:off x="9944100" y="5114925"/>
            <a:ext cx="3019425" cy="409575"/>
          </a:xfrm>
          <a:prstGeom prst="rect">
            <a:avLst/>
          </a:prstGeom>
          <a:noFill/>
          <a:ln/>
        </p:spPr>
        <p:txBody>
          <a:bodyPr wrap="square" lIns="0" tIns="0" rIns="0" bIns="0" rtlCol="0" anchor="ctr" anchorCtr="0">
            <a:normAutofit fontScale="92500"/>
          </a:bodyPr>
          <a:lstStyle/>
          <a:p>
            <a:pPr algn="ctr">
              <a:lnSpc>
                <a:spcPts val="3240"/>
              </a:lnSpc>
            </a:pPr>
            <a:r>
              <a:rPr lang="en-US" sz="1800" b="0" i="0" kern="0" spc="324" dirty="0">
                <a:solidFill>
                  <a:srgbClr val="FFFFFF"/>
                </a:solidFill>
                <a:latin typeface="Noto Serif JP Medium" pitchFamily="34" charset="0"/>
                <a:ea typeface="Noto Serif JP Medium" pitchFamily="34" charset="-122"/>
                <a:cs typeface="Noto Serif JP Medium" pitchFamily="34" charset="-120"/>
              </a:rPr>
              <a:t>www.tokyo-prime.jp</a:t>
            </a:r>
            <a:endParaRPr lang="en-US"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26">
    <p:bg>
      <p:bgPr>
        <a:solidFill>
          <a:srgbClr val="02022E"/>
        </a:solidFill>
        <a:effectLst/>
      </p:bgPr>
    </p:bg>
    <p:spTree>
      <p:nvGrpSpPr>
        <p:cNvPr id="1" name=""/>
        <p:cNvGrpSpPr/>
        <p:nvPr/>
      </p:nvGrpSpPr>
      <p:grpSpPr>
        <a:xfrm>
          <a:off x="0" y="0"/>
          <a:ext cx="0" cy="0"/>
          <a:chOff x="0" y="0"/>
          <a:chExt cx="0" cy="0"/>
        </a:xfrm>
      </p:grpSpPr>
      <p:pic>
        <p:nvPicPr>
          <p:cNvPr id="8" name="Object 7" descr="preencoded.png"/>
          <p:cNvPicPr>
            <a:picLocks/>
          </p:cNvPicPr>
          <p:nvPr/>
        </p:nvPicPr>
        <p:blipFill>
          <a:blip r:embed="rId3">
            <a:extLst>
              <a:ext uri="{96DAC541-7B7A-43D3-8B79-37D633B846F1}">
                <asvg:svgBlip xmlns:asvg="http://schemas.microsoft.com/office/drawing/2016/SVG/main" r:embed="rId4"/>
              </a:ext>
            </a:extLst>
          </a:blip>
          <a:srcRect/>
          <a:stretch/>
        </p:blipFill>
        <p:spPr>
          <a:xfrm>
            <a:off x="581025" y="6085693"/>
            <a:ext cx="5184000" cy="54000"/>
          </a:xfrm>
          <a:prstGeom prst="rect">
            <a:avLst/>
          </a:prstGeom>
        </p:spPr>
      </p:pic>
      <p:pic>
        <p:nvPicPr>
          <p:cNvPr id="9" name="Object 8" descr="preencoded.png"/>
          <p:cNvPicPr>
            <a:picLocks/>
          </p:cNvPicPr>
          <p:nvPr/>
        </p:nvPicPr>
        <p:blipFill>
          <a:blip r:embed="rId5">
            <a:extLst>
              <a:ext uri="{96DAC541-7B7A-43D3-8B79-37D633B846F1}">
                <asvg:svgBlip xmlns:asvg="http://schemas.microsoft.com/office/drawing/2016/SVG/main" r:embed="rId6"/>
              </a:ext>
            </a:extLst>
          </a:blip>
          <a:srcRect/>
          <a:stretch/>
        </p:blipFill>
        <p:spPr>
          <a:xfrm>
            <a:off x="581025" y="6781019"/>
            <a:ext cx="5184000" cy="32669"/>
          </a:xfrm>
          <a:prstGeom prst="rect">
            <a:avLst/>
          </a:prstGeom>
        </p:spPr>
      </p:pic>
      <p:pic>
        <p:nvPicPr>
          <p:cNvPr id="10" name="Object 9"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335250" y="2209800"/>
            <a:ext cx="2952750" cy="2524125"/>
          </a:xfrm>
          <a:prstGeom prst="rect">
            <a:avLst/>
          </a:prstGeom>
        </p:spPr>
      </p:pic>
      <p:pic>
        <p:nvPicPr>
          <p:cNvPr id="11" name="Object 10"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335250" y="4695825"/>
            <a:ext cx="2952750" cy="2543175"/>
          </a:xfrm>
          <a:prstGeom prst="rect">
            <a:avLst/>
          </a:prstGeom>
        </p:spPr>
      </p:pic>
      <p:pic>
        <p:nvPicPr>
          <p:cNvPr id="12" name="Object 11"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5335250" y="7200900"/>
            <a:ext cx="2952750" cy="253884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382500" y="2209800"/>
            <a:ext cx="2952750" cy="752994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163425" y="4533900"/>
            <a:ext cx="3409950" cy="647700"/>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163425" y="7038975"/>
            <a:ext cx="3409950" cy="647700"/>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2382500" y="876300"/>
            <a:ext cx="5905500" cy="1333500"/>
          </a:xfrm>
          <a:prstGeom prst="rect">
            <a:avLst/>
          </a:prstGeom>
        </p:spPr>
      </p:pic>
      <p:pic>
        <p:nvPicPr>
          <p:cNvPr id="18" name="Object 17"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2583453" y="3330575"/>
            <a:ext cx="514350" cy="190500"/>
          </a:xfrm>
          <a:prstGeom prst="rect">
            <a:avLst/>
          </a:prstGeom>
        </p:spPr>
      </p:pic>
      <p:sp>
        <p:nvSpPr>
          <p:cNvPr id="21" name="Object20"/>
          <p:cNvSpPr/>
          <p:nvPr/>
        </p:nvSpPr>
        <p:spPr>
          <a:xfrm>
            <a:off x="581024" y="1466850"/>
            <a:ext cx="200896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対象広告枠</a:t>
            </a:r>
            <a:endParaRPr lang="en-US" sz="2800" dirty="0">
              <a:solidFill>
                <a:schemeClr val="bg1"/>
              </a:solidFill>
            </a:endParaRPr>
          </a:p>
        </p:txBody>
      </p:sp>
      <p:sp>
        <p:nvSpPr>
          <p:cNvPr id="22" name="Object21"/>
          <p:cNvSpPr/>
          <p:nvPr/>
        </p:nvSpPr>
        <p:spPr>
          <a:xfrm>
            <a:off x="6057900" y="1466850"/>
            <a:ext cx="3218910"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最低エントリー数</a:t>
            </a:r>
            <a:endParaRPr lang="en-US" sz="2800" dirty="0">
              <a:solidFill>
                <a:schemeClr val="bg1"/>
              </a:solidFill>
            </a:endParaRPr>
          </a:p>
        </p:txBody>
      </p:sp>
      <p:sp>
        <p:nvSpPr>
          <p:cNvPr id="23" name="Object22"/>
          <p:cNvSpPr/>
          <p:nvPr/>
        </p:nvSpPr>
        <p:spPr>
          <a:xfrm>
            <a:off x="7346861" y="2352360"/>
            <a:ext cx="2130741" cy="419730"/>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chemeClr val="bg1"/>
                </a:solidFill>
                <a:latin typeface="Noto Serif JP Regular" pitchFamily="34" charset="0"/>
                <a:ea typeface="Noto Serif JP Regular" pitchFamily="34" charset="-122"/>
                <a:cs typeface="Noto Serif JP Regular" pitchFamily="34" charset="-120"/>
              </a:rPr>
              <a:t>(26週間 × 1枠)</a:t>
            </a:r>
            <a:endParaRPr lang="en-US" sz="2000" dirty="0">
              <a:solidFill>
                <a:schemeClr val="bg1"/>
              </a:solidFill>
            </a:endParaRPr>
          </a:p>
        </p:txBody>
      </p:sp>
      <p:sp>
        <p:nvSpPr>
          <p:cNvPr id="24" name="Object23"/>
          <p:cNvSpPr/>
          <p:nvPr/>
        </p:nvSpPr>
        <p:spPr>
          <a:xfrm>
            <a:off x="581025" y="4673188"/>
            <a:ext cx="2819400"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エントリー方法</a:t>
            </a:r>
            <a:endParaRPr lang="en-US" sz="2800" dirty="0">
              <a:solidFill>
                <a:schemeClr val="bg1"/>
              </a:solidFill>
            </a:endParaRPr>
          </a:p>
        </p:txBody>
      </p:sp>
      <p:sp>
        <p:nvSpPr>
          <p:cNvPr id="25" name="Object24"/>
          <p:cNvSpPr/>
          <p:nvPr/>
        </p:nvSpPr>
        <p:spPr>
          <a:xfrm>
            <a:off x="581025" y="7267575"/>
            <a:ext cx="160945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注意事項</a:t>
            </a:r>
            <a:endParaRPr lang="en-US" sz="2800" dirty="0">
              <a:solidFill>
                <a:schemeClr val="bg1"/>
              </a:solidFill>
            </a:endParaRPr>
          </a:p>
        </p:txBody>
      </p:sp>
      <p:sp>
        <p:nvSpPr>
          <p:cNvPr id="26" name="Object25"/>
          <p:cNvSpPr/>
          <p:nvPr/>
        </p:nvSpPr>
        <p:spPr>
          <a:xfrm>
            <a:off x="572183" y="2232405"/>
            <a:ext cx="3630495"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Collaboration Video Ads</a:t>
            </a:r>
            <a:endParaRPr lang="en-US" dirty="0">
              <a:solidFill>
                <a:schemeClr val="bg1"/>
              </a:solidFill>
            </a:endParaRPr>
          </a:p>
        </p:txBody>
      </p:sp>
      <p:sp>
        <p:nvSpPr>
          <p:cNvPr id="27" name="Object26"/>
          <p:cNvSpPr/>
          <p:nvPr/>
        </p:nvSpPr>
        <p:spPr>
          <a:xfrm>
            <a:off x="581025" y="5438743"/>
            <a:ext cx="7668030"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以下URLより必要事項をご入力の上、お申し込みください。</a:t>
            </a:r>
            <a:endParaRPr lang="en-US" dirty="0">
              <a:solidFill>
                <a:schemeClr val="bg1"/>
              </a:solidFill>
            </a:endParaRPr>
          </a:p>
        </p:txBody>
      </p:sp>
      <p:sp>
        <p:nvSpPr>
          <p:cNvPr id="28" name="Object27"/>
          <p:cNvSpPr/>
          <p:nvPr/>
        </p:nvSpPr>
        <p:spPr>
          <a:xfrm>
            <a:off x="590549" y="6241491"/>
            <a:ext cx="5654607" cy="354841"/>
          </a:xfrm>
          <a:prstGeom prst="rect">
            <a:avLst/>
          </a:prstGeom>
          <a:noFill/>
          <a:ln/>
        </p:spPr>
        <p:txBody>
          <a:bodyPr wrap="square" lIns="0" tIns="0" rIns="0" bIns="0" rtlCol="0" anchor="ctr" anchorCtr="0">
            <a:noAutofit/>
          </a:bodyPr>
          <a:lstStyle/>
          <a:p>
            <a:pPr>
              <a:lnSpc>
                <a:spcPts val="3000"/>
              </a:lnSpc>
            </a:pPr>
            <a:r>
              <a:rPr lang="en-US" sz="2000" kern="0" spc="150" dirty="0">
                <a:solidFill>
                  <a:schemeClr val="bg1"/>
                </a:solidFill>
                <a:latin typeface="Noto Serif JP Regular" pitchFamily="34" charset="0"/>
                <a:ea typeface="Noto Serif JP Regular" pitchFamily="34" charset="-122"/>
                <a:cs typeface="Noto Serif JP Regular" pitchFamily="34" charset="-120"/>
                <a:hlinkClick r:id="rId23">
                  <a:extLst>
                    <a:ext uri="{A12FA001-AC4F-418D-AE19-62706E023703}">
                      <ahyp:hlinkClr xmlns:ahyp="http://schemas.microsoft.com/office/drawing/2018/hyperlinkcolor" val="tx"/>
                    </a:ext>
                  </a:extLst>
                </a:hlinkClick>
              </a:rPr>
              <a:t>https://order.tokyo-prime.jp/bulk</a:t>
            </a:r>
            <a:endParaRPr lang="en-US" sz="200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29" name="Object28"/>
          <p:cNvSpPr/>
          <p:nvPr/>
        </p:nvSpPr>
        <p:spPr>
          <a:xfrm>
            <a:off x="592795" y="2737230"/>
            <a:ext cx="2909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Standard Video Ads</a:t>
            </a:r>
            <a:endParaRPr lang="en-US" dirty="0">
              <a:solidFill>
                <a:schemeClr val="bg1"/>
              </a:solidFill>
            </a:endParaRPr>
          </a:p>
        </p:txBody>
      </p:sp>
      <p:sp>
        <p:nvSpPr>
          <p:cNvPr id="34" name="Object33"/>
          <p:cNvSpPr/>
          <p:nvPr/>
        </p:nvSpPr>
        <p:spPr>
          <a:xfrm>
            <a:off x="581025" y="3245357"/>
            <a:ext cx="1892492" cy="348237"/>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Area </a:t>
            </a:r>
            <a:r>
              <a:rPr lang="en-US" b="0" i="0" kern="0" spc="150" dirty="0" err="1">
                <a:solidFill>
                  <a:schemeClr val="bg1"/>
                </a:solidFill>
                <a:latin typeface="Noto Serif JP Regular" pitchFamily="34" charset="0"/>
                <a:ea typeface="Noto Serif JP Regular" pitchFamily="34" charset="-122"/>
                <a:cs typeface="Noto Serif JP Regular" pitchFamily="34" charset="-120"/>
              </a:rPr>
              <a:t>Ads</a:t>
            </a:r>
            <a:r>
              <a:rPr lang="en-US" kern="0" spc="150" dirty="0" err="1">
                <a:solidFill>
                  <a:schemeClr val="bg1"/>
                </a:solidFill>
                <a:latin typeface="Noto Serif JP Regular" pitchFamily="34" charset="0"/>
                <a:ea typeface="Noto Serif JP Regular" pitchFamily="34" charset="-122"/>
                <a:cs typeface="Noto Serif JP Regular" pitchFamily="34" charset="-120"/>
              </a:rPr>
              <a:t>関東</a:t>
            </a:r>
            <a:endParaRPr lang="en-US" dirty="0">
              <a:solidFill>
                <a:schemeClr val="bg1"/>
              </a:solidFill>
            </a:endParaRPr>
          </a:p>
        </p:txBody>
      </p:sp>
      <p:sp>
        <p:nvSpPr>
          <p:cNvPr id="40" name="Object39"/>
          <p:cNvSpPr/>
          <p:nvPr/>
        </p:nvSpPr>
        <p:spPr>
          <a:xfrm>
            <a:off x="6057900" y="2152650"/>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dirty="0">
                <a:solidFill>
                  <a:schemeClr val="bg1"/>
                </a:solidFill>
                <a:latin typeface="Noto Serif JP Regular" pitchFamily="34" charset="0"/>
                <a:ea typeface="Noto Serif JP Regular" pitchFamily="34" charset="-122"/>
                <a:cs typeface="Noto Serif JP Regular" pitchFamily="34" charset="-120"/>
              </a:rPr>
              <a:t>26</a:t>
            </a:r>
            <a:endParaRPr lang="en-US" sz="4425" dirty="0">
              <a:solidFill>
                <a:schemeClr val="bg1"/>
              </a:solidFill>
            </a:endParaRPr>
          </a:p>
        </p:txBody>
      </p:sp>
      <p:sp>
        <p:nvSpPr>
          <p:cNvPr id="41" name="Object40"/>
          <p:cNvSpPr/>
          <p:nvPr/>
        </p:nvSpPr>
        <p:spPr>
          <a:xfrm>
            <a:off x="6791325" y="2314575"/>
            <a:ext cx="33337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chemeClr val="bg1"/>
                </a:solidFill>
                <a:latin typeface="Noto Serif JP Regular" pitchFamily="34" charset="0"/>
                <a:ea typeface="Noto Serif JP Regular" pitchFamily="34" charset="-122"/>
                <a:cs typeface="Noto Serif JP Regular" pitchFamily="34" charset="-120"/>
              </a:rPr>
              <a:t>枠</a:t>
            </a:r>
            <a:endParaRPr lang="en-US" sz="2400" dirty="0">
              <a:solidFill>
                <a:schemeClr val="bg1"/>
              </a:solidFill>
            </a:endParaRPr>
          </a:p>
        </p:txBody>
      </p:sp>
      <p:sp>
        <p:nvSpPr>
          <p:cNvPr id="42" name="Object41"/>
          <p:cNvSpPr/>
          <p:nvPr/>
        </p:nvSpPr>
        <p:spPr>
          <a:xfrm>
            <a:off x="6057899" y="3105150"/>
            <a:ext cx="6010275" cy="361950"/>
          </a:xfrm>
          <a:prstGeom prst="rect">
            <a:avLst/>
          </a:prstGeom>
          <a:noFill/>
          <a:ln/>
        </p:spPr>
        <p:txBody>
          <a:bodyPr wrap="square" lIns="0" tIns="0" rIns="0" bIns="0" rtlCol="0" anchor="ctr" anchorCtr="0">
            <a:noAutofit/>
          </a:bodyPr>
          <a:lstStyle/>
          <a:p>
            <a:pPr algn="l">
              <a:lnSpc>
                <a:spcPts val="144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※最低エントリー枠数の成約をお約束するものではありません
※買い切りエントリーの詳細条件に関しては各営業担当までお問合せください</a:t>
            </a:r>
            <a:endParaRPr lang="en-US" sz="1200" dirty="0">
              <a:solidFill>
                <a:schemeClr val="bg1"/>
              </a:solidFill>
            </a:endParaRPr>
          </a:p>
        </p:txBody>
      </p:sp>
      <p:sp>
        <p:nvSpPr>
          <p:cNvPr id="43" name="Object42"/>
          <p:cNvSpPr/>
          <p:nvPr/>
        </p:nvSpPr>
        <p:spPr>
          <a:xfrm>
            <a:off x="15825400" y="3013175"/>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2023.01.19(</a:t>
            </a:r>
            <a:r>
              <a:rPr lang="en-US" sz="2000" kern="0" spc="180" dirty="0">
                <a:solidFill>
                  <a:srgbClr val="02022E"/>
                </a:solidFill>
                <a:latin typeface="Noto Serif JP Regular" pitchFamily="34" charset="0"/>
                <a:ea typeface="Noto Serif JP Regular" pitchFamily="34" charset="-122"/>
                <a:cs typeface="Noto Serif JP Regular" pitchFamily="34" charset="-120"/>
              </a:rPr>
              <a:t>木</a:t>
            </a:r>
            <a:r>
              <a:rPr lang="en-US" sz="2000" b="0" i="0" kern="0" spc="180"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44" name="Object43"/>
          <p:cNvSpPr/>
          <p:nvPr/>
        </p:nvSpPr>
        <p:spPr>
          <a:xfrm>
            <a:off x="16396900" y="3496879"/>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10:00</a:t>
            </a:r>
            <a:endParaRPr lang="en-US" sz="2000" dirty="0">
              <a:solidFill>
                <a:srgbClr val="02022E"/>
              </a:solidFill>
            </a:endParaRPr>
          </a:p>
        </p:txBody>
      </p:sp>
      <p:sp>
        <p:nvSpPr>
          <p:cNvPr id="45" name="Object44"/>
          <p:cNvSpPr/>
          <p:nvPr/>
        </p:nvSpPr>
        <p:spPr>
          <a:xfrm>
            <a:off x="12656820" y="3154469"/>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開始</a:t>
            </a:r>
            <a:endParaRPr lang="en-US" sz="2000" dirty="0">
              <a:solidFill>
                <a:srgbClr val="02022E"/>
              </a:solidFill>
            </a:endParaRPr>
          </a:p>
        </p:txBody>
      </p:sp>
      <p:sp>
        <p:nvSpPr>
          <p:cNvPr id="46" name="Object45"/>
          <p:cNvSpPr/>
          <p:nvPr/>
        </p:nvSpPr>
        <p:spPr>
          <a:xfrm>
            <a:off x="15825400" y="5531502"/>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2023.01.23(月)</a:t>
            </a:r>
            <a:endParaRPr lang="en-US" sz="2000" dirty="0">
              <a:solidFill>
                <a:srgbClr val="02022E"/>
              </a:solidFill>
            </a:endParaRPr>
          </a:p>
        </p:txBody>
      </p:sp>
      <p:sp>
        <p:nvSpPr>
          <p:cNvPr id="47" name="Object46"/>
          <p:cNvSpPr/>
          <p:nvPr/>
        </p:nvSpPr>
        <p:spPr>
          <a:xfrm>
            <a:off x="16396900" y="6015206"/>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17:00</a:t>
            </a:r>
            <a:endParaRPr lang="en-US" sz="2000" dirty="0">
              <a:solidFill>
                <a:srgbClr val="02022E"/>
              </a:solidFill>
            </a:endParaRPr>
          </a:p>
        </p:txBody>
      </p:sp>
      <p:sp>
        <p:nvSpPr>
          <p:cNvPr id="48" name="Object47"/>
          <p:cNvSpPr/>
          <p:nvPr/>
        </p:nvSpPr>
        <p:spPr>
          <a:xfrm>
            <a:off x="12647295" y="5850044"/>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kern="0" spc="150" dirty="0">
                <a:solidFill>
                  <a:srgbClr val="02022E"/>
                </a:solidFill>
                <a:latin typeface="Noto Serif JP Regular" pitchFamily="34" charset="0"/>
                <a:ea typeface="Noto Serif JP Regular" pitchFamily="34" charset="-122"/>
                <a:cs typeface="Noto Serif JP Regular" pitchFamily="34" charset="-120"/>
              </a:rPr>
              <a:t>終了</a:t>
            </a:r>
            <a:endParaRPr lang="en-US" sz="2000" dirty="0">
              <a:solidFill>
                <a:srgbClr val="02022E"/>
              </a:solidFill>
            </a:endParaRPr>
          </a:p>
        </p:txBody>
      </p:sp>
      <p:sp>
        <p:nvSpPr>
          <p:cNvPr id="49" name="Object48"/>
          <p:cNvSpPr/>
          <p:nvPr/>
        </p:nvSpPr>
        <p:spPr>
          <a:xfrm>
            <a:off x="15825400" y="8125614"/>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2023.01.25(</a:t>
            </a:r>
            <a:r>
              <a:rPr lang="en-US" sz="2000" kern="0" spc="180" dirty="0">
                <a:solidFill>
                  <a:srgbClr val="02022E"/>
                </a:solidFill>
                <a:latin typeface="Noto Serif JP Regular" pitchFamily="34" charset="0"/>
                <a:ea typeface="Noto Serif JP Regular" pitchFamily="34" charset="-122"/>
                <a:cs typeface="Noto Serif JP Regular" pitchFamily="34" charset="-120"/>
              </a:rPr>
              <a:t>水</a:t>
            </a:r>
            <a:r>
              <a:rPr lang="en-US" sz="2000" b="0" i="0" kern="0" spc="180"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50" name="Object49"/>
          <p:cNvSpPr/>
          <p:nvPr/>
        </p:nvSpPr>
        <p:spPr>
          <a:xfrm>
            <a:off x="15992086" y="8566280"/>
            <a:ext cx="1655033"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13:00以降</a:t>
            </a:r>
            <a:endParaRPr lang="en-US" sz="2000" dirty="0">
              <a:solidFill>
                <a:srgbClr val="02022E"/>
              </a:solidFill>
            </a:endParaRPr>
          </a:p>
        </p:txBody>
      </p:sp>
      <p:sp>
        <p:nvSpPr>
          <p:cNvPr id="51" name="Object50"/>
          <p:cNvSpPr/>
          <p:nvPr/>
        </p:nvSpPr>
        <p:spPr>
          <a:xfrm>
            <a:off x="12647295" y="8518905"/>
            <a:ext cx="2537967" cy="354841"/>
          </a:xfrm>
          <a:prstGeom prst="rect">
            <a:avLst/>
          </a:prstGeom>
          <a:noFill/>
          <a:ln/>
        </p:spPr>
        <p:txBody>
          <a:bodyPr wrap="square" lIns="0" tIns="0" rIns="0" bIns="0" rtlCol="0" anchor="ctr" anchorCtr="0">
            <a:spAutoFit/>
          </a:bodyPr>
          <a:lstStyle/>
          <a:p>
            <a:pPr algn="ctr">
              <a:lnSpc>
                <a:spcPts val="3000"/>
              </a:lnSpc>
            </a:pPr>
            <a:r>
              <a:rPr lang="en-US" sz="2000" kern="0" spc="150" dirty="0">
                <a:solidFill>
                  <a:srgbClr val="02022E"/>
                </a:solidFill>
                <a:latin typeface="Noto Serif JP Regular" pitchFamily="34" charset="0"/>
                <a:ea typeface="Noto Serif JP Regular" pitchFamily="34" charset="-122"/>
              </a:rPr>
              <a:t>ご成約可否連絡</a:t>
            </a:r>
            <a:endParaRPr lang="en-US" sz="2000" dirty="0">
              <a:solidFill>
                <a:srgbClr val="02022E"/>
              </a:solidFill>
            </a:endParaRPr>
          </a:p>
        </p:txBody>
      </p:sp>
      <p:sp>
        <p:nvSpPr>
          <p:cNvPr id="52" name="Object51"/>
          <p:cNvSpPr/>
          <p:nvPr/>
        </p:nvSpPr>
        <p:spPr>
          <a:xfrm>
            <a:off x="13020675" y="1238250"/>
            <a:ext cx="4667250" cy="609600"/>
          </a:xfrm>
          <a:prstGeom prst="rect">
            <a:avLst/>
          </a:prstGeom>
          <a:noFill/>
          <a:ln/>
        </p:spPr>
        <p:txBody>
          <a:bodyPr wrap="square" lIns="0" tIns="0" rIns="0" bIns="0" rtlCol="0" anchor="t"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買切りエントリースケジュール</a:t>
            </a:r>
            <a:endParaRPr lang="en-US" sz="2400" dirty="0">
              <a:solidFill>
                <a:srgbClr val="02022E"/>
              </a:solidFill>
            </a:endParaRPr>
          </a:p>
        </p:txBody>
      </p:sp>
      <p:sp>
        <p:nvSpPr>
          <p:cNvPr id="55" name="Object54"/>
          <p:cNvSpPr/>
          <p:nvPr/>
        </p:nvSpPr>
        <p:spPr>
          <a:xfrm>
            <a:off x="2626465" y="3343275"/>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sp>
        <p:nvSpPr>
          <p:cNvPr id="57" name="テキスト プレースホルダー 56">
            <a:extLst>
              <a:ext uri="{FF2B5EF4-FFF2-40B4-BE49-F238E27FC236}">
                <a16:creationId xmlns:a16="http://schemas.microsoft.com/office/drawing/2014/main" id="{AC48D7FA-7D40-186B-276E-1C800ABE2A42}"/>
              </a:ext>
            </a:extLst>
          </p:cNvPr>
          <p:cNvSpPr>
            <a:spLocks noGrp="1"/>
          </p:cNvSpPr>
          <p:nvPr>
            <p:ph type="body" sz="quarter" idx="10"/>
          </p:nvPr>
        </p:nvSpPr>
        <p:spPr>
          <a:xfrm>
            <a:off x="674805" y="129266"/>
            <a:ext cx="3984074" cy="639762"/>
          </a:xfrm>
        </p:spPr>
        <p:txBody>
          <a:bodyPr/>
          <a:lstStyle/>
          <a:p>
            <a:r>
              <a:rPr lang="ja-JP" altLang="en-US"/>
              <a:t>買い切りエントリー</a:t>
            </a:r>
          </a:p>
        </p:txBody>
      </p:sp>
      <p:sp>
        <p:nvSpPr>
          <p:cNvPr id="58" name="テキスト プレースホルダー 57">
            <a:extLst>
              <a:ext uri="{FF2B5EF4-FFF2-40B4-BE49-F238E27FC236}">
                <a16:creationId xmlns:a16="http://schemas.microsoft.com/office/drawing/2014/main" id="{8E437E94-719B-0224-BFB9-FA8BE053C823}"/>
              </a:ext>
            </a:extLst>
          </p:cNvPr>
          <p:cNvSpPr>
            <a:spLocks noGrp="1"/>
          </p:cNvSpPr>
          <p:nvPr>
            <p:ph type="body" sz="quarter" idx="11"/>
          </p:nvPr>
        </p:nvSpPr>
        <p:spPr>
          <a:xfrm>
            <a:off x="4712575" y="154687"/>
            <a:ext cx="13032499" cy="584775"/>
          </a:xfrm>
        </p:spPr>
        <p:txBody>
          <a:bodyPr wrap="square">
            <a:spAutoFit/>
          </a:bodyPr>
          <a:lstStyle/>
          <a:p>
            <a:r>
              <a:rPr lang="en-US" altLang="ja-JP" dirty="0"/>
              <a:t>2023</a:t>
            </a:r>
            <a:r>
              <a:rPr lang="ja-JP" altLang="en-US"/>
              <a:t>年</a:t>
            </a:r>
            <a:r>
              <a:rPr lang="en-US" altLang="ja-JP" dirty="0"/>
              <a:t>4</a:t>
            </a:r>
            <a:r>
              <a:rPr lang="ja-JP" altLang="en-US"/>
              <a:t>月から</a:t>
            </a:r>
            <a:r>
              <a:rPr lang="en-US" altLang="ja-JP" dirty="0"/>
              <a:t>9</a:t>
            </a:r>
            <a:r>
              <a:rPr lang="ja-JP" altLang="en-US"/>
              <a:t>月の広告枠に関して対象広告枠に限り、</a:t>
            </a:r>
            <a:r>
              <a:rPr lang="en-US" altLang="ja-JP" dirty="0"/>
              <a:t>6</a:t>
            </a:r>
            <a:r>
              <a:rPr lang="ja-JP" altLang="en-US"/>
              <a:t>ヶ月間（</a:t>
            </a:r>
            <a:r>
              <a:rPr lang="en-US" altLang="ja-JP" dirty="0"/>
              <a:t>26</a:t>
            </a:r>
            <a:r>
              <a:rPr lang="ja-JP" altLang="en-US"/>
              <a:t>週間）を帯で押さえることが可能な“買い切りエントリーを通常エントリー前に行います。</a:t>
            </a:r>
          </a:p>
        </p:txBody>
      </p:sp>
      <p:sp>
        <p:nvSpPr>
          <p:cNvPr id="53" name="Object37">
            <a:extLst>
              <a:ext uri="{FF2B5EF4-FFF2-40B4-BE49-F238E27FC236}">
                <a16:creationId xmlns:a16="http://schemas.microsoft.com/office/drawing/2014/main" id="{BDF43B98-AE9B-1176-F7D7-3EFEF493807D}"/>
              </a:ext>
            </a:extLst>
          </p:cNvPr>
          <p:cNvSpPr/>
          <p:nvPr/>
        </p:nvSpPr>
        <p:spPr>
          <a:xfrm>
            <a:off x="595630" y="7993379"/>
            <a:ext cx="11249024" cy="1410051"/>
          </a:xfrm>
          <a:prstGeom prst="rect">
            <a:avLst/>
          </a:prstGeom>
          <a:noFill/>
          <a:ln/>
        </p:spPr>
        <p:txBody>
          <a:bodyPr wrap="square" lIns="0" tIns="0" rIns="0" bIns="0" rtlCol="0" anchor="t" anchorCtr="0">
            <a:noAutofit/>
          </a:bodyPr>
          <a:lstStyle/>
          <a:p>
            <a:pPr marL="285750" indent="-285750" algn="l">
              <a:lnSpc>
                <a:spcPts val="3000"/>
              </a:lnSpc>
              <a:buFont typeface="システムフォント（レギュラー）"/>
              <a:buChar char="※"/>
            </a:pPr>
            <a:r>
              <a:rPr lang="en-US" b="0" i="0" kern="0" spc="150" dirty="0">
                <a:solidFill>
                  <a:schemeClr val="bg1"/>
                </a:solidFill>
                <a:latin typeface="Noto Serif JP Regular" pitchFamily="34" charset="0"/>
                <a:ea typeface="Noto Serif JP Regular" pitchFamily="34" charset="-122"/>
                <a:cs typeface="Noto Serif JP Regular" pitchFamily="34" charset="-120"/>
              </a:rPr>
              <a:t>買い切り単位は26枠ずつとなります。</a:t>
            </a:r>
          </a:p>
          <a:p>
            <a:pPr marL="285750" indent="-285750">
              <a:lnSpc>
                <a:spcPts val="3000"/>
              </a:lnSpc>
              <a:buFont typeface="システムフォント（レギュラー）"/>
              <a:buChar char="※"/>
            </a:pP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別途お申し込みを頂戴いたしますが、結果報告をもって契約の成立とし、以降のキャンセルは、規定に則ったキャンセル料を頂戴いたします(P.42参照)。</a:t>
            </a:r>
            <a:endParaRPr lang="en-US" altLang="ja-JP" dirty="0">
              <a:solidFill>
                <a:schemeClr val="bg1"/>
              </a:solidFill>
            </a:endParaRPr>
          </a:p>
        </p:txBody>
      </p:sp>
      <p:pic>
        <p:nvPicPr>
          <p:cNvPr id="56" name="Object 17" descr="preencoded.png">
            <a:extLst>
              <a:ext uri="{FF2B5EF4-FFF2-40B4-BE49-F238E27FC236}">
                <a16:creationId xmlns:a16="http://schemas.microsoft.com/office/drawing/2014/main" id="{2FD68C4E-F9EF-99C2-0103-17EFC54090C4}"/>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187263" y="3328650"/>
            <a:ext cx="557362" cy="190500"/>
          </a:xfrm>
          <a:prstGeom prst="rect">
            <a:avLst/>
          </a:prstGeom>
        </p:spPr>
      </p:pic>
      <p:sp>
        <p:nvSpPr>
          <p:cNvPr id="59" name="Object54">
            <a:extLst>
              <a:ext uri="{FF2B5EF4-FFF2-40B4-BE49-F238E27FC236}">
                <a16:creationId xmlns:a16="http://schemas.microsoft.com/office/drawing/2014/main" id="{707B89C2-11AF-98C4-81E8-DADB997EBBA9}"/>
              </a:ext>
            </a:extLst>
          </p:cNvPr>
          <p:cNvSpPr/>
          <p:nvPr/>
        </p:nvSpPr>
        <p:spPr>
          <a:xfrm>
            <a:off x="3230275" y="3344588"/>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0" name="Object 17" descr="preencoded.png">
            <a:extLst>
              <a:ext uri="{FF2B5EF4-FFF2-40B4-BE49-F238E27FC236}">
                <a16:creationId xmlns:a16="http://schemas.microsoft.com/office/drawing/2014/main" id="{36C936DE-4BCC-AE7B-A15E-C81358DF897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51403" y="2828064"/>
            <a:ext cx="514350" cy="190500"/>
          </a:xfrm>
          <a:prstGeom prst="rect">
            <a:avLst/>
          </a:prstGeom>
        </p:spPr>
      </p:pic>
      <p:sp>
        <p:nvSpPr>
          <p:cNvPr id="61" name="Object54">
            <a:extLst>
              <a:ext uri="{FF2B5EF4-FFF2-40B4-BE49-F238E27FC236}">
                <a16:creationId xmlns:a16="http://schemas.microsoft.com/office/drawing/2014/main" id="{1D8BF378-6F5B-78DC-BC0F-0662255EE5CF}"/>
              </a:ext>
            </a:extLst>
          </p:cNvPr>
          <p:cNvSpPr/>
          <p:nvPr/>
        </p:nvSpPr>
        <p:spPr>
          <a:xfrm>
            <a:off x="3594415" y="2840764"/>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62" name="Object 17" descr="preencoded.png">
            <a:extLst>
              <a:ext uri="{FF2B5EF4-FFF2-40B4-BE49-F238E27FC236}">
                <a16:creationId xmlns:a16="http://schemas.microsoft.com/office/drawing/2014/main" id="{223A4156-D298-B1AE-2FE2-13885386738B}"/>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155213" y="2826139"/>
            <a:ext cx="557362" cy="190500"/>
          </a:xfrm>
          <a:prstGeom prst="rect">
            <a:avLst/>
          </a:prstGeom>
        </p:spPr>
      </p:pic>
      <p:sp>
        <p:nvSpPr>
          <p:cNvPr id="63" name="Object54">
            <a:extLst>
              <a:ext uri="{FF2B5EF4-FFF2-40B4-BE49-F238E27FC236}">
                <a16:creationId xmlns:a16="http://schemas.microsoft.com/office/drawing/2014/main" id="{C6E719B2-5B45-7928-3C8B-ABDB22D2C922}"/>
              </a:ext>
            </a:extLst>
          </p:cNvPr>
          <p:cNvSpPr/>
          <p:nvPr/>
        </p:nvSpPr>
        <p:spPr>
          <a:xfrm>
            <a:off x="4198225" y="2842077"/>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4" name="Object 17" descr="preencoded.png">
            <a:extLst>
              <a:ext uri="{FF2B5EF4-FFF2-40B4-BE49-F238E27FC236}">
                <a16:creationId xmlns:a16="http://schemas.microsoft.com/office/drawing/2014/main" id="{A67A2800-E549-D180-AF2E-8E807E604BA1}"/>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4144529" y="2321437"/>
            <a:ext cx="514350" cy="190500"/>
          </a:xfrm>
          <a:prstGeom prst="rect">
            <a:avLst/>
          </a:prstGeom>
        </p:spPr>
      </p:pic>
      <p:sp>
        <p:nvSpPr>
          <p:cNvPr id="65" name="Object54">
            <a:extLst>
              <a:ext uri="{FF2B5EF4-FFF2-40B4-BE49-F238E27FC236}">
                <a16:creationId xmlns:a16="http://schemas.microsoft.com/office/drawing/2014/main" id="{6FCFCF7E-9069-47AA-26F6-54A742647279}"/>
              </a:ext>
            </a:extLst>
          </p:cNvPr>
          <p:cNvSpPr/>
          <p:nvPr/>
        </p:nvSpPr>
        <p:spPr>
          <a:xfrm>
            <a:off x="4187541" y="23341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66" name="Object 17" descr="preencoded.png">
            <a:extLst>
              <a:ext uri="{FF2B5EF4-FFF2-40B4-BE49-F238E27FC236}">
                <a16:creationId xmlns:a16="http://schemas.microsoft.com/office/drawing/2014/main" id="{6180D5D0-C7A0-AC4A-6661-2527A67BDC16}"/>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748339" y="2319512"/>
            <a:ext cx="557362" cy="190500"/>
          </a:xfrm>
          <a:prstGeom prst="rect">
            <a:avLst/>
          </a:prstGeom>
        </p:spPr>
      </p:pic>
      <p:sp>
        <p:nvSpPr>
          <p:cNvPr id="67" name="Object54">
            <a:extLst>
              <a:ext uri="{FF2B5EF4-FFF2-40B4-BE49-F238E27FC236}">
                <a16:creationId xmlns:a16="http://schemas.microsoft.com/office/drawing/2014/main" id="{DC8D6A5F-C204-7AFC-6599-D27B84745F99}"/>
              </a:ext>
            </a:extLst>
          </p:cNvPr>
          <p:cNvSpPr/>
          <p:nvPr/>
        </p:nvSpPr>
        <p:spPr>
          <a:xfrm>
            <a:off x="4791351" y="23354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8" name="Object 17" descr="preencoded.png">
            <a:extLst>
              <a:ext uri="{FF2B5EF4-FFF2-40B4-BE49-F238E27FC236}">
                <a16:creationId xmlns:a16="http://schemas.microsoft.com/office/drawing/2014/main" id="{DBDE9E06-3488-7B1A-DE3E-03FF2F92492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090693" y="3858037"/>
            <a:ext cx="514350" cy="190500"/>
          </a:xfrm>
          <a:prstGeom prst="rect">
            <a:avLst/>
          </a:prstGeom>
        </p:spPr>
      </p:pic>
      <p:sp>
        <p:nvSpPr>
          <p:cNvPr id="69" name="Object33">
            <a:extLst>
              <a:ext uri="{FF2B5EF4-FFF2-40B4-BE49-F238E27FC236}">
                <a16:creationId xmlns:a16="http://schemas.microsoft.com/office/drawing/2014/main" id="{2A61F6EA-B93B-371E-B482-9A1A9B0F1997}"/>
              </a:ext>
            </a:extLst>
          </p:cNvPr>
          <p:cNvSpPr/>
          <p:nvPr/>
        </p:nvSpPr>
        <p:spPr>
          <a:xfrm>
            <a:off x="583300" y="3759171"/>
            <a:ext cx="2109292" cy="348237"/>
          </a:xfrm>
          <a:prstGeom prst="rect">
            <a:avLst/>
          </a:prstGeom>
          <a:noFill/>
          <a:ln/>
        </p:spPr>
        <p:txBody>
          <a:bodyPr wrap="square" lIns="0" tIns="0" rIns="0" bIns="0" rtlCol="0" anchor="ctr" anchorCtr="0">
            <a:spAutoFit/>
          </a:bodyPr>
          <a:lstStyle/>
          <a:p>
            <a:pPr algn="l">
              <a:lnSpc>
                <a:spcPts val="3000"/>
              </a:lnSpc>
            </a:pPr>
            <a:r>
              <a:rPr lang="en-US" kern="0" spc="150" dirty="0">
                <a:solidFill>
                  <a:schemeClr val="bg1"/>
                </a:solidFill>
                <a:latin typeface="Noto Serif JP Regular" pitchFamily="34" charset="0"/>
                <a:ea typeface="Noto Serif JP Regular" pitchFamily="34" charset="-122"/>
              </a:rPr>
              <a:t>Tie-up Contents</a:t>
            </a:r>
            <a:endParaRPr lang="en-US" dirty="0">
              <a:solidFill>
                <a:schemeClr val="bg1"/>
              </a:solidFill>
            </a:endParaRPr>
          </a:p>
        </p:txBody>
      </p:sp>
      <p:sp>
        <p:nvSpPr>
          <p:cNvPr id="70" name="Object54">
            <a:extLst>
              <a:ext uri="{FF2B5EF4-FFF2-40B4-BE49-F238E27FC236}">
                <a16:creationId xmlns:a16="http://schemas.microsoft.com/office/drawing/2014/main" id="{EA6FC2E8-A7C6-2005-178F-F172C8D9BF26}"/>
              </a:ext>
            </a:extLst>
          </p:cNvPr>
          <p:cNvSpPr/>
          <p:nvPr/>
        </p:nvSpPr>
        <p:spPr>
          <a:xfrm>
            <a:off x="3133705" y="38707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71" name="Object 17" descr="preencoded.png">
            <a:extLst>
              <a:ext uri="{FF2B5EF4-FFF2-40B4-BE49-F238E27FC236}">
                <a16:creationId xmlns:a16="http://schemas.microsoft.com/office/drawing/2014/main" id="{1B6CAB3D-6C6D-CB6F-BC6B-54B0E7E78B32}"/>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694503" y="3856112"/>
            <a:ext cx="557362" cy="190500"/>
          </a:xfrm>
          <a:prstGeom prst="rect">
            <a:avLst/>
          </a:prstGeom>
        </p:spPr>
      </p:pic>
      <p:sp>
        <p:nvSpPr>
          <p:cNvPr id="72" name="Object54">
            <a:extLst>
              <a:ext uri="{FF2B5EF4-FFF2-40B4-BE49-F238E27FC236}">
                <a16:creationId xmlns:a16="http://schemas.microsoft.com/office/drawing/2014/main" id="{9F203907-1264-506F-3CF5-F5D07715A9DC}"/>
              </a:ext>
            </a:extLst>
          </p:cNvPr>
          <p:cNvSpPr/>
          <p:nvPr/>
        </p:nvSpPr>
        <p:spPr>
          <a:xfrm>
            <a:off x="3737515" y="38720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27">
    <p:bg>
      <p:bgPr>
        <a:solidFill>
          <a:srgbClr val="02022E"/>
        </a:solidFill>
        <a:effectLst/>
      </p:bgPr>
    </p:bg>
    <p:spTree>
      <p:nvGrpSpPr>
        <p:cNvPr id="1" name=""/>
        <p:cNvGrpSpPr/>
        <p:nvPr/>
      </p:nvGrpSpPr>
      <p:grpSpPr>
        <a:xfrm>
          <a:off x="0" y="0"/>
          <a:ext cx="0" cy="0"/>
          <a:chOff x="0" y="0"/>
          <a:chExt cx="0" cy="0"/>
        </a:xfrm>
      </p:grpSpPr>
      <p:pic>
        <p:nvPicPr>
          <p:cNvPr id="10" name="Object 9"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382500" y="8516140"/>
            <a:ext cx="2952750" cy="1205710"/>
          </a:xfrm>
          <a:prstGeom prst="rect">
            <a:avLst/>
          </a:prstGeom>
        </p:spPr>
      </p:pic>
      <p:pic>
        <p:nvPicPr>
          <p:cNvPr id="14" name="Object 10" descr="preencoded.png">
            <a:extLst>
              <a:ext uri="{FF2B5EF4-FFF2-40B4-BE49-F238E27FC236}">
                <a16:creationId xmlns:a16="http://schemas.microsoft.com/office/drawing/2014/main" id="{26ECD176-8B62-E063-451C-E13139DFCC1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53900" y="7473996"/>
            <a:ext cx="3409950" cy="1321598"/>
          </a:xfrm>
          <a:prstGeom prst="rect">
            <a:avLst/>
          </a:prstGeom>
        </p:spPr>
      </p:pic>
      <p:pic>
        <p:nvPicPr>
          <p:cNvPr id="15" name="Object 11" descr="preencoded.png">
            <a:extLst>
              <a:ext uri="{FF2B5EF4-FFF2-40B4-BE49-F238E27FC236}">
                <a16:creationId xmlns:a16="http://schemas.microsoft.com/office/drawing/2014/main" id="{2FCD7654-4CF1-274F-54BF-23A731394D6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153900" y="6433857"/>
            <a:ext cx="3409950" cy="1321597"/>
          </a:xfrm>
          <a:prstGeom prst="rect">
            <a:avLst/>
          </a:prstGeom>
        </p:spPr>
      </p:pic>
      <p:pic>
        <p:nvPicPr>
          <p:cNvPr id="16" name="Object 12" descr="preencoded.png">
            <a:extLst>
              <a:ext uri="{FF2B5EF4-FFF2-40B4-BE49-F238E27FC236}">
                <a16:creationId xmlns:a16="http://schemas.microsoft.com/office/drawing/2014/main" id="{86DAC57F-1E44-DCCA-261A-FB6DC649B63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153900" y="5400281"/>
            <a:ext cx="3409950" cy="1321596"/>
          </a:xfrm>
          <a:prstGeom prst="rect">
            <a:avLst/>
          </a:prstGeom>
        </p:spPr>
      </p:pic>
      <p:sp>
        <p:nvSpPr>
          <p:cNvPr id="22" name="Object21"/>
          <p:cNvSpPr/>
          <p:nvPr/>
        </p:nvSpPr>
        <p:spPr>
          <a:xfrm>
            <a:off x="590549" y="6870275"/>
            <a:ext cx="9107378" cy="2657779"/>
          </a:xfrm>
          <a:prstGeom prst="rect">
            <a:avLst/>
          </a:prstGeom>
          <a:noFill/>
          <a:ln/>
        </p:spPr>
        <p:txBody>
          <a:bodyPr wrap="square" lIns="0" tIns="0" rIns="0" bIns="0" rtlCol="0" anchor="ctr" anchorCtr="0">
            <a:spAutoFit/>
          </a:bodyPr>
          <a:lstStyle/>
          <a:p>
            <a:pPr marL="285750" indent="-285750" algn="l">
              <a:lnSpc>
                <a:spcPts val="3000"/>
              </a:lnSpc>
              <a:buFont typeface="システムフォント（レギュラー）"/>
              <a:buChar char="※"/>
            </a:pPr>
            <a:r>
              <a:rPr lang="en-US" b="0" i="0" kern="0" spc="150" dirty="0">
                <a:solidFill>
                  <a:schemeClr val="bg1"/>
                </a:solidFill>
                <a:latin typeface="Noto Serif JP Regular" pitchFamily="34" charset="0"/>
                <a:ea typeface="Noto Serif JP Regular" pitchFamily="34" charset="-122"/>
                <a:cs typeface="Noto Serif JP Regular" pitchFamily="34" charset="-120"/>
              </a:rPr>
              <a:t>エントリーは一次、二次の2回行います。</a:t>
            </a:r>
          </a:p>
          <a:p>
            <a:pPr marL="285750" indent="-285750" algn="l">
              <a:lnSpc>
                <a:spcPts val="3000"/>
              </a:lnSpc>
              <a:buFont typeface="システムフォント（レギュラー）"/>
              <a:buChar char="※"/>
            </a:pPr>
            <a:r>
              <a:rPr lang="en-US" b="0" i="0" kern="0" spc="150" dirty="0">
                <a:solidFill>
                  <a:schemeClr val="bg1"/>
                </a:solidFill>
                <a:latin typeface="Noto Serif JP Regular" pitchFamily="34" charset="0"/>
                <a:ea typeface="Noto Serif JP Regular" pitchFamily="34" charset="-122"/>
                <a:cs typeface="Noto Serif JP Regular" pitchFamily="34" charset="-120"/>
              </a:rPr>
              <a:t>エントリーは定価のみの受付となります。</a:t>
            </a:r>
          </a:p>
          <a:p>
            <a:pPr marL="285750" indent="-285750">
              <a:lnSpc>
                <a:spcPts val="3000"/>
              </a:lnSpc>
              <a:buFont typeface="システムフォント（レギュラー）"/>
              <a:buChar char="※"/>
            </a:pPr>
            <a:r>
              <a:rPr lang="en-US" altLang="ja-JP" sz="1800" b="0" i="0" kern="0" spc="150" dirty="0">
                <a:solidFill>
                  <a:schemeClr val="bg1"/>
                </a:solidFill>
                <a:latin typeface="Noto Serif JP Regular" pitchFamily="34" charset="0"/>
                <a:ea typeface="Noto Serif JP Regular" pitchFamily="34" charset="-122"/>
                <a:cs typeface="Noto Serif JP Regular" pitchFamily="34" charset="-120"/>
              </a:rPr>
              <a:t>初回申込のお取引先は掲載素材の事前考査を必須とさせていただきます。</a:t>
            </a:r>
            <a:endParaRPr lang="en-US" altLang="ja-JP" sz="1800" dirty="0">
              <a:solidFill>
                <a:schemeClr val="bg1"/>
              </a:solidFill>
            </a:endParaRPr>
          </a:p>
          <a:p>
            <a:pPr marL="285750" indent="-285750">
              <a:lnSpc>
                <a:spcPts val="3000"/>
              </a:lnSpc>
              <a:buFont typeface="システムフォント（レギュラー）"/>
              <a:buChar char="※"/>
            </a:pP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成約内容は弊社にて選定させていだきます。</a:t>
            </a:r>
            <a:endParaRPr lang="en-US" altLang="ja-JP" dirty="0">
              <a:solidFill>
                <a:schemeClr val="bg1"/>
              </a:solidFill>
            </a:endParaRPr>
          </a:p>
          <a:p>
            <a:pPr marL="285750" indent="-285750">
              <a:lnSpc>
                <a:spcPts val="3000"/>
              </a:lnSpc>
              <a:buFont typeface="システムフォント（レギュラー）"/>
              <a:buChar char="※"/>
            </a:pP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別途お申し込みを頂戴いたしますが、成約可否連絡をもって契約の成立とし、以降のキャンセルは規定に則ったキャンセル料を頂戴いたします(P.</a:t>
            </a:r>
            <a:r>
              <a:rPr lang="en-US" altLang="ja-JP" kern="0" spc="150" dirty="0">
                <a:solidFill>
                  <a:schemeClr val="bg1"/>
                </a:solidFill>
                <a:latin typeface="Noto Serif JP Regular" pitchFamily="34" charset="0"/>
                <a:ea typeface="Noto Serif JP Regular" pitchFamily="34" charset="-122"/>
                <a:cs typeface="Noto Serif JP Regular" pitchFamily="34" charset="-120"/>
              </a:rPr>
              <a:t>42</a:t>
            </a: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参照)。</a:t>
            </a:r>
            <a:endParaRPr lang="en-US" altLang="ja-JP" dirty="0">
              <a:solidFill>
                <a:schemeClr val="bg1"/>
              </a:solidFill>
            </a:endParaRPr>
          </a:p>
          <a:p>
            <a:pPr marL="285750" indent="-285750" algn="l">
              <a:lnSpc>
                <a:spcPts val="3000"/>
              </a:lnSpc>
              <a:buFont typeface="システムフォント（レギュラー）"/>
              <a:buChar char="※"/>
            </a:pPr>
            <a:endParaRPr lang="en-US" dirty="0">
              <a:solidFill>
                <a:schemeClr val="bg1"/>
              </a:solidFill>
            </a:endParaRPr>
          </a:p>
        </p:txBody>
      </p:sp>
      <p:pic>
        <p:nvPicPr>
          <p:cNvPr id="3" name="Object 2" descr="preencoded.png"/>
          <p:cNvPicPr>
            <a:picLocks/>
          </p:cNvPicPr>
          <p:nvPr/>
        </p:nvPicPr>
        <p:blipFill>
          <a:blip r:embed="rId11">
            <a:extLst>
              <a:ext uri="{96DAC541-7B7A-43D3-8B79-37D633B846F1}">
                <asvg:svgBlip xmlns:asvg="http://schemas.microsoft.com/office/drawing/2016/SVG/main" r:embed="rId12"/>
              </a:ext>
            </a:extLst>
          </a:blip>
          <a:srcRect/>
          <a:stretch/>
        </p:blipFill>
        <p:spPr>
          <a:xfrm>
            <a:off x="581025" y="3047719"/>
            <a:ext cx="5184000" cy="36000"/>
          </a:xfrm>
          <a:prstGeom prst="rect">
            <a:avLst/>
          </a:prstGeom>
        </p:spPr>
      </p:pic>
      <p:pic>
        <p:nvPicPr>
          <p:cNvPr id="4" name="Object 3"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81023" y="3743043"/>
            <a:ext cx="5184000" cy="26289"/>
          </a:xfrm>
          <a:prstGeom prst="rect">
            <a:avLst/>
          </a:prstGeom>
        </p:spPr>
      </p:pic>
      <p:pic>
        <p:nvPicPr>
          <p:cNvPr id="5" name="Object 4"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5335250" y="2209800"/>
            <a:ext cx="2952750" cy="1081500"/>
          </a:xfrm>
          <a:prstGeom prst="rect">
            <a:avLst/>
          </a:prstGeom>
        </p:spPr>
      </p:pic>
      <p:pic>
        <p:nvPicPr>
          <p:cNvPr id="6" name="Object 5"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5335250" y="3281297"/>
            <a:ext cx="2952750" cy="1081500"/>
          </a:xfrm>
          <a:prstGeom prst="rect">
            <a:avLst/>
          </a:prstGeom>
        </p:spPr>
      </p:pic>
      <p:pic>
        <p:nvPicPr>
          <p:cNvPr id="7" name="Object 6"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335250" y="4356969"/>
            <a:ext cx="2952750" cy="1081500"/>
          </a:xfrm>
          <a:prstGeom prst="rect">
            <a:avLst/>
          </a:prstGeom>
        </p:spPr>
      </p:pic>
      <p:pic>
        <p:nvPicPr>
          <p:cNvPr id="8" name="Object 7"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5335250" y="8503439"/>
            <a:ext cx="2952750" cy="1205711"/>
          </a:xfrm>
          <a:prstGeom prst="rect">
            <a:avLst/>
          </a:prstGeom>
        </p:spPr>
      </p:pic>
      <p:pic>
        <p:nvPicPr>
          <p:cNvPr id="9" name="Object 8"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2382500" y="876300"/>
            <a:ext cx="5905500" cy="1333500"/>
          </a:xfrm>
          <a:prstGeom prst="rect">
            <a:avLst/>
          </a:prstGeom>
        </p:spPr>
      </p:pic>
      <p:pic>
        <p:nvPicPr>
          <p:cNvPr id="11" name="Object 1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53900" y="4350971"/>
            <a:ext cx="3409950" cy="1322201"/>
          </a:xfrm>
          <a:prstGeom prst="rect">
            <a:avLst/>
          </a:prstGeom>
        </p:spPr>
      </p:pic>
      <p:pic>
        <p:nvPicPr>
          <p:cNvPr id="12" name="Object 11"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153900" y="3316931"/>
            <a:ext cx="3409950" cy="1315788"/>
          </a:xfrm>
          <a:prstGeom prst="rect">
            <a:avLst/>
          </a:prstGeom>
        </p:spPr>
      </p:pic>
      <p:pic>
        <p:nvPicPr>
          <p:cNvPr id="13" name="Object 12"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153900" y="2209800"/>
            <a:ext cx="3409950" cy="1399184"/>
          </a:xfrm>
          <a:prstGeom prst="rect">
            <a:avLst/>
          </a:prstGeom>
        </p:spPr>
      </p:pic>
      <p:sp>
        <p:nvSpPr>
          <p:cNvPr id="17" name="Object16"/>
          <p:cNvSpPr/>
          <p:nvPr/>
        </p:nvSpPr>
        <p:spPr>
          <a:xfrm>
            <a:off x="581025" y="1466850"/>
            <a:ext cx="3086843"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エントリー方法</a:t>
            </a:r>
            <a:endParaRPr lang="en-US" sz="2800" dirty="0"/>
          </a:p>
        </p:txBody>
      </p:sp>
      <p:sp>
        <p:nvSpPr>
          <p:cNvPr id="18" name="Object17"/>
          <p:cNvSpPr/>
          <p:nvPr/>
        </p:nvSpPr>
        <p:spPr>
          <a:xfrm>
            <a:off x="581025" y="6325656"/>
            <a:ext cx="176212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注意事項</a:t>
            </a:r>
            <a:endParaRPr lang="en-US" sz="2800" dirty="0">
              <a:solidFill>
                <a:schemeClr val="bg1"/>
              </a:solidFill>
            </a:endParaRPr>
          </a:p>
        </p:txBody>
      </p:sp>
      <p:sp>
        <p:nvSpPr>
          <p:cNvPr id="19" name="Object18"/>
          <p:cNvSpPr/>
          <p:nvPr/>
        </p:nvSpPr>
        <p:spPr>
          <a:xfrm>
            <a:off x="581024" y="2298588"/>
            <a:ext cx="11363325" cy="348237"/>
          </a:xfrm>
          <a:prstGeom prst="rect">
            <a:avLst/>
          </a:prstGeom>
          <a:noFill/>
          <a:ln/>
        </p:spPr>
        <p:txBody>
          <a:bodyPr wrap="square" lIns="0" tIns="0" rIns="0" bIns="0" rtlCol="0" anchor="ctr" anchorCtr="0">
            <a:spAutoFit/>
          </a:bodyPr>
          <a:lstStyle/>
          <a:p>
            <a:pPr algn="l">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以下URLより必要事項をご入力の上、お申し込みください。</a:t>
            </a:r>
            <a:endParaRPr lang="en-US" dirty="0"/>
          </a:p>
        </p:txBody>
      </p:sp>
      <p:sp>
        <p:nvSpPr>
          <p:cNvPr id="20" name="Object19"/>
          <p:cNvSpPr/>
          <p:nvPr/>
        </p:nvSpPr>
        <p:spPr>
          <a:xfrm>
            <a:off x="590549" y="3176653"/>
            <a:ext cx="5377113" cy="381000"/>
          </a:xfrm>
          <a:prstGeom prst="rect">
            <a:avLst/>
          </a:prstGeom>
          <a:noFill/>
          <a:ln/>
        </p:spPr>
        <p:txBody>
          <a:bodyPr wrap="square" lIns="0" tIns="0" rIns="0" bIns="0" rtlCol="0" anchor="ctr" anchorCtr="0">
            <a:noAutofit/>
          </a:bodyPr>
          <a:lstStyle/>
          <a:p>
            <a:pPr>
              <a:lnSpc>
                <a:spcPts val="3000"/>
              </a:lnSpc>
            </a:pPr>
            <a:r>
              <a:rPr lang="en-US" altLang="ja-JP" sz="2000" kern="0" spc="150" dirty="0">
                <a:solidFill>
                  <a:schemeClr val="bg1"/>
                </a:solidFill>
                <a:latin typeface="Noto Serif JP Regular" pitchFamily="34" charset="0"/>
                <a:ea typeface="Noto Serif JP Regular" pitchFamily="34" charset="-122"/>
                <a:cs typeface="Noto Serif JP Regular" pitchFamily="34" charset="-120"/>
                <a:hlinkClick r:id="rId25">
                  <a:extLst>
                    <a:ext uri="{A12FA001-AC4F-418D-AE19-62706E023703}">
                      <ahyp:hlinkClr xmlns:ahyp="http://schemas.microsoft.com/office/drawing/2018/hyperlinkcolor" val="tx"/>
                    </a:ext>
                  </a:extLst>
                </a:hlinkClick>
              </a:rPr>
              <a:t>https://order.tokyo-prime.jp/normal</a:t>
            </a:r>
            <a:endParaRPr lang="en-US" altLang="ja-JP" sz="200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29" name="Object28"/>
          <p:cNvSpPr/>
          <p:nvPr/>
        </p:nvSpPr>
        <p:spPr>
          <a:xfrm>
            <a:off x="581025" y="4464046"/>
            <a:ext cx="5723782"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エントリー終了後の販売方法</a:t>
            </a:r>
            <a:endParaRPr lang="en-US" sz="2800" dirty="0">
              <a:solidFill>
                <a:schemeClr val="bg1"/>
              </a:solidFill>
            </a:endParaRPr>
          </a:p>
        </p:txBody>
      </p:sp>
      <p:sp>
        <p:nvSpPr>
          <p:cNvPr id="30" name="Object29"/>
          <p:cNvSpPr/>
          <p:nvPr/>
        </p:nvSpPr>
        <p:spPr>
          <a:xfrm>
            <a:off x="581025" y="5262937"/>
            <a:ext cx="9832174"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2月24日(金</a:t>
            </a:r>
            <a:r>
              <a:rPr lang="en-US" kern="0" spc="150" dirty="0">
                <a:solidFill>
                  <a:schemeClr val="bg1"/>
                </a:solidFill>
                <a:latin typeface="Noto Serif JP Regular" pitchFamily="34" charset="0"/>
                <a:ea typeface="Noto Serif JP Regular" pitchFamily="34" charset="-122"/>
                <a:cs typeface="Noto Serif JP Regular" pitchFamily="34" charset="-120"/>
              </a:rPr>
              <a:t>)</a:t>
            </a:r>
            <a:r>
              <a:rPr lang="en-US" b="0" i="0" kern="0" spc="150" dirty="0">
                <a:solidFill>
                  <a:schemeClr val="bg1"/>
                </a:solidFill>
                <a:latin typeface="Noto Serif JP Regular" pitchFamily="34" charset="0"/>
                <a:ea typeface="Noto Serif JP Regular" pitchFamily="34" charset="-122"/>
                <a:cs typeface="Noto Serif JP Regular" pitchFamily="34" charset="-120"/>
              </a:rPr>
              <a:t>10時以降</a:t>
            </a:r>
            <a:r>
              <a:rPr lang="en-US" b="0" i="0" kern="0" spc="150" dirty="0">
                <a:solidFill>
                  <a:srgbClr val="FFFFFF"/>
                </a:solidFill>
                <a:latin typeface="Noto Serif JP Regular" pitchFamily="34" charset="0"/>
                <a:ea typeface="Noto Serif JP Regular" pitchFamily="34" charset="-122"/>
                <a:cs typeface="Noto Serif JP Regular" pitchFamily="34" charset="-120"/>
              </a:rPr>
              <a:t>、空き枠に対する仮押さえ・申込の受付を開始致します。</a:t>
            </a:r>
            <a:endParaRPr lang="en-US" dirty="0"/>
          </a:p>
        </p:txBody>
      </p:sp>
      <p:sp>
        <p:nvSpPr>
          <p:cNvPr id="31" name="Object30"/>
          <p:cNvSpPr/>
          <p:nvPr/>
        </p:nvSpPr>
        <p:spPr>
          <a:xfrm>
            <a:off x="15862763" y="2314228"/>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2023.02.01(水)</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10:00</a:t>
            </a:r>
            <a:endParaRPr lang="en-US" altLang="ja-JP" sz="1600" dirty="0">
              <a:solidFill>
                <a:srgbClr val="02022E"/>
              </a:solidFill>
            </a:endParaRPr>
          </a:p>
        </p:txBody>
      </p:sp>
      <p:sp>
        <p:nvSpPr>
          <p:cNvPr id="33" name="Object32"/>
          <p:cNvSpPr/>
          <p:nvPr/>
        </p:nvSpPr>
        <p:spPr>
          <a:xfrm>
            <a:off x="15862763" y="3343753"/>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2023.02.03(金)</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altLang="ja-JP" sz="1600" dirty="0">
              <a:solidFill>
                <a:srgbClr val="02022E"/>
              </a:solidFill>
            </a:endParaRPr>
          </a:p>
        </p:txBody>
      </p:sp>
      <p:sp>
        <p:nvSpPr>
          <p:cNvPr id="35" name="Object34"/>
          <p:cNvSpPr/>
          <p:nvPr/>
        </p:nvSpPr>
        <p:spPr>
          <a:xfrm>
            <a:off x="15862763" y="4391021"/>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2023.02.08(水)</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13:00以降</a:t>
            </a:r>
          </a:p>
        </p:txBody>
      </p:sp>
      <p:sp>
        <p:nvSpPr>
          <p:cNvPr id="37" name="Object36"/>
          <p:cNvSpPr/>
          <p:nvPr/>
        </p:nvSpPr>
        <p:spPr>
          <a:xfrm>
            <a:off x="15865801" y="8711458"/>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2023.02.28(</a:t>
            </a:r>
            <a:r>
              <a:rPr lang="en-US" sz="1600" kern="0" spc="158" dirty="0">
                <a:solidFill>
                  <a:srgbClr val="02022E"/>
                </a:solidFill>
                <a:latin typeface="Noto Serif JP Regular" pitchFamily="34" charset="0"/>
                <a:ea typeface="Noto Serif JP Regular" pitchFamily="34" charset="-122"/>
                <a:cs typeface="Noto Serif JP Regular" pitchFamily="34" charset="-120"/>
              </a:rPr>
              <a:t>火</a:t>
            </a:r>
            <a:r>
              <a:rPr lang="en-US" sz="1600" b="0" i="0" kern="0" spc="158" dirty="0">
                <a:solidFill>
                  <a:srgbClr val="02022E"/>
                </a:solidFill>
                <a:latin typeface="Noto Serif JP Regular" pitchFamily="34" charset="0"/>
                <a:ea typeface="Noto Serif JP Regular" pitchFamily="34" charset="-122"/>
                <a:cs typeface="Noto Serif JP Regular" pitchFamily="34" charset="-120"/>
              </a:rPr>
              <a:t>)</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altLang="ja-JP" sz="1600" dirty="0">
              <a:solidFill>
                <a:srgbClr val="02022E"/>
              </a:solidFill>
            </a:endParaRPr>
          </a:p>
        </p:txBody>
      </p:sp>
      <p:sp>
        <p:nvSpPr>
          <p:cNvPr id="39" name="Object38"/>
          <p:cNvSpPr/>
          <p:nvPr/>
        </p:nvSpPr>
        <p:spPr>
          <a:xfrm>
            <a:off x="13192125" y="1238250"/>
            <a:ext cx="43243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通常エントリースケジュール</a:t>
            </a:r>
            <a:endParaRPr lang="en-US" sz="2400" dirty="0">
              <a:solidFill>
                <a:srgbClr val="02022E"/>
              </a:solidFill>
            </a:endParaRPr>
          </a:p>
        </p:txBody>
      </p:sp>
      <p:sp>
        <p:nvSpPr>
          <p:cNvPr id="40" name="Object39"/>
          <p:cNvSpPr/>
          <p:nvPr/>
        </p:nvSpPr>
        <p:spPr>
          <a:xfrm>
            <a:off x="12382500" y="4671221"/>
            <a:ext cx="2930422"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ご成約可否</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連絡（一次）</a:t>
            </a:r>
            <a:endParaRPr lang="en-US" sz="1600" dirty="0">
              <a:solidFill>
                <a:srgbClr val="02022E"/>
              </a:solidFill>
            </a:endParaRPr>
          </a:p>
        </p:txBody>
      </p:sp>
      <p:sp>
        <p:nvSpPr>
          <p:cNvPr id="41" name="Object40"/>
          <p:cNvSpPr/>
          <p:nvPr/>
        </p:nvSpPr>
        <p:spPr>
          <a:xfrm>
            <a:off x="12360172" y="3630108"/>
            <a:ext cx="2952750"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終了（一次）</a:t>
            </a:r>
            <a:endParaRPr lang="en-US" sz="1600" dirty="0">
              <a:solidFill>
                <a:srgbClr val="02022E"/>
              </a:solidFill>
            </a:endParaRPr>
          </a:p>
        </p:txBody>
      </p:sp>
      <p:sp>
        <p:nvSpPr>
          <p:cNvPr id="42" name="Object41"/>
          <p:cNvSpPr/>
          <p:nvPr/>
        </p:nvSpPr>
        <p:spPr>
          <a:xfrm>
            <a:off x="12382500" y="2414821"/>
            <a:ext cx="2930422" cy="732958"/>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開始（一次）</a:t>
            </a:r>
            <a:endParaRPr lang="en-US" sz="1600" dirty="0">
              <a:solidFill>
                <a:srgbClr val="02022E"/>
              </a:solidFill>
            </a:endParaRPr>
          </a:p>
        </p:txBody>
      </p:sp>
      <p:sp>
        <p:nvSpPr>
          <p:cNvPr id="45" name="Object44"/>
          <p:cNvSpPr/>
          <p:nvPr/>
        </p:nvSpPr>
        <p:spPr>
          <a:xfrm>
            <a:off x="12529791" y="8847245"/>
            <a:ext cx="2626315"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成約枠の</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申込期日</a:t>
            </a:r>
            <a:endParaRPr lang="en-US" sz="1600" dirty="0">
              <a:solidFill>
                <a:srgbClr val="02022E"/>
              </a:solidFill>
            </a:endParaRPr>
          </a:p>
        </p:txBody>
      </p:sp>
      <p:sp>
        <p:nvSpPr>
          <p:cNvPr id="46" name="テキスト プレースホルダー 45">
            <a:extLst>
              <a:ext uri="{FF2B5EF4-FFF2-40B4-BE49-F238E27FC236}">
                <a16:creationId xmlns:a16="http://schemas.microsoft.com/office/drawing/2014/main" id="{9B4C4818-C6DE-FB00-E565-61AFF539D490}"/>
              </a:ext>
            </a:extLst>
          </p:cNvPr>
          <p:cNvSpPr>
            <a:spLocks noGrp="1"/>
          </p:cNvSpPr>
          <p:nvPr>
            <p:ph type="body" sz="quarter" idx="10"/>
          </p:nvPr>
        </p:nvSpPr>
        <p:spPr>
          <a:xfrm>
            <a:off x="674805" y="129266"/>
            <a:ext cx="3258840" cy="639762"/>
          </a:xfrm>
        </p:spPr>
        <p:txBody>
          <a:bodyPr/>
          <a:lstStyle/>
          <a:p>
            <a:r>
              <a:rPr lang="ja-JP" altLang="en-US"/>
              <a:t>通常エントリー</a:t>
            </a:r>
          </a:p>
        </p:txBody>
      </p:sp>
      <p:sp>
        <p:nvSpPr>
          <p:cNvPr id="47" name="テキスト プレースホルダー 46">
            <a:extLst>
              <a:ext uri="{FF2B5EF4-FFF2-40B4-BE49-F238E27FC236}">
                <a16:creationId xmlns:a16="http://schemas.microsoft.com/office/drawing/2014/main" id="{C2E4C109-1EA7-271A-9470-7084DD9A5EF1}"/>
              </a:ext>
            </a:extLst>
          </p:cNvPr>
          <p:cNvSpPr>
            <a:spLocks noGrp="1"/>
          </p:cNvSpPr>
          <p:nvPr>
            <p:ph type="body" sz="quarter" idx="11"/>
          </p:nvPr>
        </p:nvSpPr>
        <p:spPr>
          <a:xfrm>
            <a:off x="4071667" y="126167"/>
            <a:ext cx="14024945" cy="639762"/>
          </a:xfrm>
        </p:spPr>
        <p:txBody>
          <a:bodyPr/>
          <a:lstStyle/>
          <a:p>
            <a:r>
              <a:rPr lang="en-US" altLang="ja-JP" dirty="0"/>
              <a:t>2023</a:t>
            </a:r>
            <a:r>
              <a:rPr lang="ja-JP" altLang="en-US"/>
              <a:t>年</a:t>
            </a:r>
            <a:r>
              <a:rPr lang="en-US" altLang="ja-JP" dirty="0"/>
              <a:t>4</a:t>
            </a:r>
            <a:r>
              <a:rPr lang="ja-JP" altLang="en-US"/>
              <a:t>月から</a:t>
            </a:r>
            <a:r>
              <a:rPr lang="en-US" altLang="ja-JP" dirty="0"/>
              <a:t>9</a:t>
            </a:r>
            <a:r>
              <a:rPr lang="ja-JP" altLang="en-US"/>
              <a:t>月の広告枠に関して“買い切りエントリー”の対象ではない広告枠や、</a:t>
            </a:r>
            <a:r>
              <a:rPr lang="en-US" altLang="ja-JP" dirty="0"/>
              <a:t>”</a:t>
            </a:r>
            <a:r>
              <a:rPr lang="ja-JP" altLang="en-US"/>
              <a:t>買い切りエントリー”で残った広告枠に対して通常販売前にエントリーを受け付けます</a:t>
            </a:r>
            <a:r>
              <a:rPr lang="en-US" altLang="ja-JP" sz="1050" dirty="0"/>
              <a:t>※</a:t>
            </a:r>
            <a:r>
              <a:rPr lang="ja-JP" altLang="en-US" sz="1050"/>
              <a:t>買い切りエントリーの対象広告枠に関しても通常エントリー用に一定数確保しております</a:t>
            </a:r>
          </a:p>
        </p:txBody>
      </p:sp>
      <p:pic>
        <p:nvPicPr>
          <p:cNvPr id="50" name="Object 6" descr="preencoded.png">
            <a:extLst>
              <a:ext uri="{FF2B5EF4-FFF2-40B4-BE49-F238E27FC236}">
                <a16:creationId xmlns:a16="http://schemas.microsoft.com/office/drawing/2014/main" id="{28F7F15D-47B7-CD3D-8193-790F9F53CC78}"/>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338322" y="5421902"/>
            <a:ext cx="2952750" cy="1081500"/>
          </a:xfrm>
          <a:prstGeom prst="rect">
            <a:avLst/>
          </a:prstGeom>
        </p:spPr>
      </p:pic>
      <p:pic>
        <p:nvPicPr>
          <p:cNvPr id="51" name="Object 6" descr="preencoded.png">
            <a:extLst>
              <a:ext uri="{FF2B5EF4-FFF2-40B4-BE49-F238E27FC236}">
                <a16:creationId xmlns:a16="http://schemas.microsoft.com/office/drawing/2014/main" id="{4146DEA5-09F1-E195-2E11-C57FC1BA3703}"/>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335250" y="6444867"/>
            <a:ext cx="2952750" cy="1081500"/>
          </a:xfrm>
          <a:prstGeom prst="rect">
            <a:avLst/>
          </a:prstGeom>
        </p:spPr>
      </p:pic>
      <p:pic>
        <p:nvPicPr>
          <p:cNvPr id="52" name="Object 6" descr="preencoded.png">
            <a:extLst>
              <a:ext uri="{FF2B5EF4-FFF2-40B4-BE49-F238E27FC236}">
                <a16:creationId xmlns:a16="http://schemas.microsoft.com/office/drawing/2014/main" id="{8CBAEC57-027D-FD8E-538E-CF5BCA76DD71}"/>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335250" y="7457943"/>
            <a:ext cx="2952750" cy="1081500"/>
          </a:xfrm>
          <a:prstGeom prst="rect">
            <a:avLst/>
          </a:prstGeom>
        </p:spPr>
      </p:pic>
      <p:sp>
        <p:nvSpPr>
          <p:cNvPr id="53" name="Object39">
            <a:extLst>
              <a:ext uri="{FF2B5EF4-FFF2-40B4-BE49-F238E27FC236}">
                <a16:creationId xmlns:a16="http://schemas.microsoft.com/office/drawing/2014/main" id="{5109C19E-3847-23A0-7FA1-CE1BC15FA673}"/>
              </a:ext>
            </a:extLst>
          </p:cNvPr>
          <p:cNvSpPr/>
          <p:nvPr/>
        </p:nvSpPr>
        <p:spPr>
          <a:xfrm>
            <a:off x="12401756" y="7782597"/>
            <a:ext cx="2930422"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ご成約可否</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連絡（二次）</a:t>
            </a:r>
            <a:endParaRPr lang="en-US" sz="1600" dirty="0">
              <a:solidFill>
                <a:srgbClr val="02022E"/>
              </a:solidFill>
            </a:endParaRPr>
          </a:p>
        </p:txBody>
      </p:sp>
      <p:sp>
        <p:nvSpPr>
          <p:cNvPr id="54" name="Object40">
            <a:extLst>
              <a:ext uri="{FF2B5EF4-FFF2-40B4-BE49-F238E27FC236}">
                <a16:creationId xmlns:a16="http://schemas.microsoft.com/office/drawing/2014/main" id="{2A2FE4B2-E23D-CFF3-B474-0B299116FC61}"/>
              </a:ext>
            </a:extLst>
          </p:cNvPr>
          <p:cNvSpPr/>
          <p:nvPr/>
        </p:nvSpPr>
        <p:spPr>
          <a:xfrm>
            <a:off x="12379428" y="6741484"/>
            <a:ext cx="2952750"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終了（二次）</a:t>
            </a:r>
            <a:endParaRPr lang="en-US" sz="1600" dirty="0">
              <a:solidFill>
                <a:srgbClr val="02022E"/>
              </a:solidFill>
            </a:endParaRPr>
          </a:p>
        </p:txBody>
      </p:sp>
      <p:sp>
        <p:nvSpPr>
          <p:cNvPr id="55" name="Object41">
            <a:extLst>
              <a:ext uri="{FF2B5EF4-FFF2-40B4-BE49-F238E27FC236}">
                <a16:creationId xmlns:a16="http://schemas.microsoft.com/office/drawing/2014/main" id="{2615013D-6094-8C9C-35BB-1C8E617E670E}"/>
              </a:ext>
            </a:extLst>
          </p:cNvPr>
          <p:cNvSpPr/>
          <p:nvPr/>
        </p:nvSpPr>
        <p:spPr>
          <a:xfrm>
            <a:off x="12401756" y="5742097"/>
            <a:ext cx="2930422" cy="732958"/>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開始（二次）</a:t>
            </a:r>
            <a:endParaRPr lang="en-US" sz="1600" dirty="0">
              <a:solidFill>
                <a:srgbClr val="02022E"/>
              </a:solidFill>
            </a:endParaRPr>
          </a:p>
        </p:txBody>
      </p:sp>
      <p:sp>
        <p:nvSpPr>
          <p:cNvPr id="56" name="Object30">
            <a:extLst>
              <a:ext uri="{FF2B5EF4-FFF2-40B4-BE49-F238E27FC236}">
                <a16:creationId xmlns:a16="http://schemas.microsoft.com/office/drawing/2014/main" id="{23C30E4B-5159-878C-664C-8E259FA53FB8}"/>
              </a:ext>
            </a:extLst>
          </p:cNvPr>
          <p:cNvSpPr/>
          <p:nvPr/>
        </p:nvSpPr>
        <p:spPr>
          <a:xfrm>
            <a:off x="15862763" y="5464651"/>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2023.02.09(</a:t>
            </a:r>
            <a:r>
              <a:rPr lang="en-US" sz="1600" kern="0" spc="158" dirty="0">
                <a:solidFill>
                  <a:srgbClr val="02022E"/>
                </a:solidFill>
                <a:latin typeface="Noto Serif JP Regular" pitchFamily="34" charset="0"/>
                <a:ea typeface="Noto Serif JP Regular" pitchFamily="34" charset="-122"/>
                <a:cs typeface="Noto Serif JP Regular" pitchFamily="34" charset="-120"/>
              </a:rPr>
              <a:t>木</a:t>
            </a:r>
            <a:r>
              <a:rPr lang="en-US" sz="1600" b="0" i="0" kern="0" spc="158" dirty="0">
                <a:solidFill>
                  <a:srgbClr val="02022E"/>
                </a:solidFill>
                <a:latin typeface="Noto Serif JP Regular" pitchFamily="34" charset="0"/>
                <a:ea typeface="Noto Serif JP Regular" pitchFamily="34" charset="-122"/>
                <a:cs typeface="Noto Serif JP Regular" pitchFamily="34" charset="-120"/>
              </a:rPr>
              <a:t>)</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10:00</a:t>
            </a:r>
            <a:endParaRPr lang="en-US" altLang="ja-JP" sz="1600" dirty="0">
              <a:solidFill>
                <a:srgbClr val="02022E"/>
              </a:solidFill>
            </a:endParaRPr>
          </a:p>
        </p:txBody>
      </p:sp>
      <p:sp>
        <p:nvSpPr>
          <p:cNvPr id="57" name="Object32">
            <a:extLst>
              <a:ext uri="{FF2B5EF4-FFF2-40B4-BE49-F238E27FC236}">
                <a16:creationId xmlns:a16="http://schemas.microsoft.com/office/drawing/2014/main" id="{BCB419B4-1A93-626B-4B0B-FB2641AA30E6}"/>
              </a:ext>
            </a:extLst>
          </p:cNvPr>
          <p:cNvSpPr/>
          <p:nvPr/>
        </p:nvSpPr>
        <p:spPr>
          <a:xfrm>
            <a:off x="15862763" y="6494176"/>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2023.02.17(金)</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altLang="ja-JP" sz="1600" dirty="0">
              <a:solidFill>
                <a:srgbClr val="02022E"/>
              </a:solidFill>
            </a:endParaRPr>
          </a:p>
        </p:txBody>
      </p:sp>
      <p:sp>
        <p:nvSpPr>
          <p:cNvPr id="58" name="Object34">
            <a:extLst>
              <a:ext uri="{FF2B5EF4-FFF2-40B4-BE49-F238E27FC236}">
                <a16:creationId xmlns:a16="http://schemas.microsoft.com/office/drawing/2014/main" id="{17D8C942-5439-DE0D-B476-AF0085389CBE}"/>
              </a:ext>
            </a:extLst>
          </p:cNvPr>
          <p:cNvSpPr/>
          <p:nvPr/>
        </p:nvSpPr>
        <p:spPr>
          <a:xfrm>
            <a:off x="15862763" y="7554144"/>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2023.02.22(水)</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13:00以降</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bg>
      <p:bgPr>
        <a:solidFill>
          <a:srgbClr val="02022E"/>
        </a:solidFill>
        <a:effectLst/>
      </p:bgPr>
    </p:bg>
    <p:spTree>
      <p:nvGrpSpPr>
        <p:cNvPr id="1" name=""/>
        <p:cNvGrpSpPr/>
        <p:nvPr/>
      </p:nvGrpSpPr>
      <p:grpSpPr>
        <a:xfrm>
          <a:off x="0" y="0"/>
          <a:ext cx="0" cy="0"/>
          <a:chOff x="0" y="0"/>
          <a:chExt cx="0" cy="0"/>
        </a:xfrm>
      </p:grpSpPr>
      <p:pic>
        <p:nvPicPr>
          <p:cNvPr id="3" name="図 2" descr="屋内, テーブル, 座る, 机 が含まれている画像&#10;&#10;自動的に生成された説明">
            <a:extLst>
              <a:ext uri="{FF2B5EF4-FFF2-40B4-BE49-F238E27FC236}">
                <a16:creationId xmlns:a16="http://schemas.microsoft.com/office/drawing/2014/main" id="{5BC583AE-CB85-38B8-0291-8062DA8BBD71}"/>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1868656B-2543-EB72-057A-D0E616B4339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C4E32B89-3000-C100-0757-D3D896D9761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9BFDA4A4-0040-75DD-83E0-8D06A7D39ADB}"/>
              </a:ext>
            </a:extLst>
          </p:cNvPr>
          <p:cNvSpPr txBox="1"/>
          <p:nvPr/>
        </p:nvSpPr>
        <p:spPr>
          <a:xfrm>
            <a:off x="17490125" y="9840602"/>
            <a:ext cx="309700" cy="369332"/>
          </a:xfrm>
          <a:prstGeom prst="rect">
            <a:avLst/>
          </a:prstGeom>
          <a:noFill/>
        </p:spPr>
        <p:txBody>
          <a:bodyPr wrap="none" rtlCol="0">
            <a:spAutoFit/>
          </a:bodyPr>
          <a:lstStyle/>
          <a:p>
            <a:pPr algn="ctr"/>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pPr algn="ctr"/>
              <a:t>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3FDAA9C6-8B92-B2A7-0B50-71A6CA1DFB27}"/>
              </a:ext>
            </a:extLst>
          </p:cNvPr>
          <p:cNvSpPr/>
          <p:nvPr/>
        </p:nvSpPr>
        <p:spPr>
          <a:xfrm>
            <a:off x="831273" y="8390520"/>
            <a:ext cx="5126182" cy="876300"/>
          </a:xfrm>
          <a:prstGeom prst="rect">
            <a:avLst/>
          </a:prstGeom>
          <a:noFill/>
          <a:ln/>
        </p:spPr>
        <p:txBody>
          <a:bodyPr wrap="square" lIns="0" tIns="0" rIns="0" bIns="0" rtlCol="0" anchor="t">
            <a:noAutofit/>
          </a:bodyPr>
          <a:lstStyle/>
          <a:p>
            <a:pPr algn="ct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メディア概要</a:t>
            </a:r>
            <a:endParaRPr lang="en-US" sz="5400" dirty="0"/>
          </a:p>
        </p:txBody>
      </p:sp>
      <p:sp>
        <p:nvSpPr>
          <p:cNvPr id="15" name="Object5">
            <a:extLst>
              <a:ext uri="{FF2B5EF4-FFF2-40B4-BE49-F238E27FC236}">
                <a16:creationId xmlns:a16="http://schemas.microsoft.com/office/drawing/2014/main" id="{54D4B32B-FAAB-6250-1973-4B4FC49E9C10}"/>
              </a:ext>
            </a:extLst>
          </p:cNvPr>
          <p:cNvSpPr/>
          <p:nvPr/>
        </p:nvSpPr>
        <p:spPr>
          <a:xfrm>
            <a:off x="1044321" y="776148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2</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
    <p:bg>
      <p:bgPr>
        <a:solidFill>
          <a:srgbClr val="02022E"/>
        </a:solidFill>
        <a:effectLst/>
      </p:bgPr>
    </p:bg>
    <p:spTree>
      <p:nvGrpSpPr>
        <p:cNvPr id="1" name=""/>
        <p:cNvGrpSpPr/>
        <p:nvPr/>
      </p:nvGrpSpPr>
      <p:grpSpPr>
        <a:xfrm>
          <a:off x="0" y="0"/>
          <a:ext cx="0" cy="0"/>
          <a:chOff x="0" y="0"/>
          <a:chExt cx="0" cy="0"/>
        </a:xfrm>
      </p:grpSpPr>
      <p:pic>
        <p:nvPicPr>
          <p:cNvPr id="22" name="図 21" descr="マップ&#10;&#10;自動的に生成された説明">
            <a:extLst>
              <a:ext uri="{FF2B5EF4-FFF2-40B4-BE49-F238E27FC236}">
                <a16:creationId xmlns:a16="http://schemas.microsoft.com/office/drawing/2014/main" id="{4586D22A-EB88-C5A3-002B-AA3BA3179640}"/>
              </a:ext>
            </a:extLst>
          </p:cNvPr>
          <p:cNvPicPr>
            <a:picLocks noChangeAspect="1"/>
          </p:cNvPicPr>
          <p:nvPr/>
        </p:nvPicPr>
        <p:blipFill>
          <a:blip r:embed="rId3"/>
          <a:stretch>
            <a:fillRect/>
          </a:stretch>
        </p:blipFill>
        <p:spPr>
          <a:xfrm>
            <a:off x="10198100" y="1378861"/>
            <a:ext cx="7772400" cy="7903817"/>
          </a:xfrm>
          <a:prstGeom prst="rect">
            <a:avLst/>
          </a:prstGeom>
        </p:spPr>
      </p:pic>
      <p:pic>
        <p:nvPicPr>
          <p:cNvPr id="4" name="Object 3" descr="preencoded.png"/>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04800" y="266700"/>
            <a:ext cx="386507" cy="386497"/>
          </a:xfrm>
          <a:prstGeom prst="rect">
            <a:avLst/>
          </a:prstGeom>
        </p:spPr>
      </p:pic>
      <p:pic>
        <p:nvPicPr>
          <p:cNvPr id="5" name="Object 4"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133475" y="2914650"/>
            <a:ext cx="728663" cy="552450"/>
          </a:xfrm>
          <a:prstGeom prst="rect">
            <a:avLst/>
          </a:prstGeom>
        </p:spPr>
      </p:pic>
      <p:pic>
        <p:nvPicPr>
          <p:cNvPr id="7" name="Object 6" descr="preencoded.png"/>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981075" y="1619250"/>
            <a:ext cx="863798" cy="409958"/>
          </a:xfrm>
          <a:prstGeom prst="rect">
            <a:avLst/>
          </a:prstGeom>
        </p:spPr>
      </p:pic>
      <p:pic>
        <p:nvPicPr>
          <p:cNvPr id="9" name="Object 8"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667112" y="1650239"/>
            <a:ext cx="2793547" cy="509588"/>
          </a:xfrm>
          <a:prstGeom prst="rect">
            <a:avLst/>
          </a:prstGeom>
        </p:spPr>
      </p:pic>
      <p:sp>
        <p:nvSpPr>
          <p:cNvPr id="10" name="Object9"/>
          <p:cNvSpPr/>
          <p:nvPr/>
        </p:nvSpPr>
        <p:spPr>
          <a:xfrm>
            <a:off x="2238375" y="1540762"/>
            <a:ext cx="397031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サイネージ導入台数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1" name="Object10"/>
          <p:cNvSpPr/>
          <p:nvPr/>
        </p:nvSpPr>
        <p:spPr>
          <a:xfrm>
            <a:off x="2238375" y="2886075"/>
            <a:ext cx="264687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月間リーチ数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2" name="Object11"/>
          <p:cNvSpPr/>
          <p:nvPr/>
        </p:nvSpPr>
        <p:spPr>
          <a:xfrm>
            <a:off x="6419088" y="1247775"/>
            <a:ext cx="298132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66,000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台</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3" name="Object12"/>
          <p:cNvSpPr/>
          <p:nvPr/>
        </p:nvSpPr>
        <p:spPr>
          <a:xfrm>
            <a:off x="5465135" y="2590800"/>
            <a:ext cx="467677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33,000,000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人〜</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5" name="Object14"/>
          <p:cNvSpPr/>
          <p:nvPr/>
        </p:nvSpPr>
        <p:spPr>
          <a:xfrm>
            <a:off x="1000126" y="4337773"/>
            <a:ext cx="677108" cy="359073"/>
          </a:xfrm>
          <a:prstGeom prst="rect">
            <a:avLst/>
          </a:prstGeom>
          <a:noFill/>
          <a:ln/>
        </p:spPr>
        <p:txBody>
          <a:bodyPr wrap="none" lIns="0" tIns="0" rIns="0" bIns="0" rtlCol="0" anchor="t">
            <a:spAutoFit/>
          </a:bodyPr>
          <a:lstStyle/>
          <a:p>
            <a:pPr algn="l">
              <a:lnSpc>
                <a:spcPts val="2775"/>
              </a:lnSpc>
            </a:pPr>
            <a:r>
              <a:rPr lang="en-US" sz="2400" kern="0" spc="240" dirty="0" err="1">
                <a:solidFill>
                  <a:schemeClr val="bg1"/>
                </a:solidFill>
                <a:latin typeface="Noto Serif JP" panose="02020400000000000000" pitchFamily="18" charset="-128"/>
                <a:ea typeface="Noto Serif JP" panose="02020400000000000000" pitchFamily="18" charset="-128"/>
                <a:cs typeface="Noto Serif JP Medium" pitchFamily="34" charset="-120"/>
              </a:rPr>
              <a:t>全国</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19" name="Object18"/>
          <p:cNvSpPr/>
          <p:nvPr/>
        </p:nvSpPr>
        <p:spPr>
          <a:xfrm>
            <a:off x="2562980" y="5006720"/>
            <a:ext cx="1408719" cy="2254143"/>
          </a:xfrm>
          <a:prstGeom prst="rect">
            <a:avLst/>
          </a:prstGeom>
          <a:noFill/>
          <a:ln/>
        </p:spPr>
        <p:txBody>
          <a:bodyPr wrap="none" lIns="0" tIns="0" rIns="0" bIns="0" rtlCol="0" anchor="t">
            <a:spAutoFit/>
          </a:bodyPr>
          <a:lstStyle/>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kern="0" spc="120" dirty="0">
              <a:solidFill>
                <a:schemeClr val="bg1"/>
              </a:solidFill>
              <a:latin typeface="Noto Serif JP" panose="02020400000000000000" pitchFamily="18" charset="-128"/>
              <a:ea typeface="Noto Serif JP" panose="02020400000000000000" pitchFamily="18" charset="-128"/>
            </a:endParaRP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約25,500台</a:t>
            </a:r>
          </a:p>
          <a:p>
            <a:pPr algn="r">
              <a:lnSpc>
                <a:spcPct val="150000"/>
              </a:lnSpc>
            </a:pPr>
            <a:r>
              <a:rPr lang="en-US" sz="2000" dirty="0">
                <a:solidFill>
                  <a:schemeClr val="bg1"/>
                </a:solidFill>
                <a:latin typeface="Noto Serif JP" panose="02020400000000000000" pitchFamily="18" charset="-128"/>
                <a:ea typeface="Noto Serif JP" panose="02020400000000000000" pitchFamily="18" charset="-128"/>
              </a:rPr>
              <a:t>約7,600台</a:t>
            </a:r>
          </a:p>
          <a:p>
            <a:pPr algn="r">
              <a:lnSpc>
                <a:spcPct val="150000"/>
              </a:lnSpc>
            </a:pPr>
            <a:r>
              <a:rPr lang="en-US" sz="2000" dirty="0">
                <a:solidFill>
                  <a:schemeClr val="bg1"/>
                </a:solidFill>
                <a:latin typeface="Noto Serif JP" panose="02020400000000000000" pitchFamily="18" charset="-128"/>
                <a:ea typeface="Noto Serif JP" panose="02020400000000000000" pitchFamily="18" charset="-128"/>
              </a:rPr>
              <a:t>約3,000台</a:t>
            </a:r>
          </a:p>
          <a:p>
            <a:pPr algn="r">
              <a:lnSpc>
                <a:spcPct val="150000"/>
              </a:lnSpc>
            </a:pPr>
            <a:r>
              <a:rPr lang="en-US" altLang="ja-JP" sz="2000" dirty="0">
                <a:solidFill>
                  <a:schemeClr val="bg1"/>
                </a:solidFill>
                <a:latin typeface="Noto Serif JP" panose="02020400000000000000" pitchFamily="18" charset="-128"/>
                <a:ea typeface="Noto Serif JP" panose="02020400000000000000" pitchFamily="18" charset="-128"/>
              </a:rPr>
              <a:t>約3,000台</a:t>
            </a:r>
          </a:p>
        </p:txBody>
      </p:sp>
      <p:sp>
        <p:nvSpPr>
          <p:cNvPr id="43" name="Object42"/>
          <p:cNvSpPr/>
          <p:nvPr/>
        </p:nvSpPr>
        <p:spPr>
          <a:xfrm>
            <a:off x="9856252" y="1911633"/>
            <a:ext cx="492443" cy="194284"/>
          </a:xfrm>
          <a:prstGeom prst="rect">
            <a:avLst/>
          </a:prstGeom>
          <a:noFill/>
          <a:ln/>
        </p:spPr>
        <p:txBody>
          <a:bodyPr wrap="none" lIns="0" tIns="0" rIns="0" bIns="0" rtlCol="0" anchor="t">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4" name="Object43"/>
          <p:cNvSpPr/>
          <p:nvPr/>
        </p:nvSpPr>
        <p:spPr>
          <a:xfrm>
            <a:off x="10468574" y="1891651"/>
            <a:ext cx="1858522" cy="232628"/>
          </a:xfrm>
          <a:prstGeom prst="rect">
            <a:avLst/>
          </a:prstGeom>
          <a:noFill/>
          <a:ln/>
        </p:spPr>
        <p:txBody>
          <a:bodyPr wrap="none" lIns="0" tIns="0" rIns="0" bIns="0" rtlCol="0" anchor="ctr" anchorCtr="0">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3200" kern="0" spc="165" dirty="0">
                <a:solidFill>
                  <a:schemeClr val="bg1"/>
                </a:solidFill>
                <a:latin typeface="Noto Serif JP" panose="02020400000000000000" pitchFamily="18" charset="-128"/>
                <a:ea typeface="Noto Serif JP" panose="02020400000000000000" pitchFamily="18" charset="-128"/>
                <a:cs typeface="Noto Serif JP Regular" pitchFamily="34" charset="-120"/>
              </a:rPr>
              <a:t>25,500</a:t>
            </a: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6" name="Object14">
            <a:extLst>
              <a:ext uri="{FF2B5EF4-FFF2-40B4-BE49-F238E27FC236}">
                <a16:creationId xmlns:a16="http://schemas.microsoft.com/office/drawing/2014/main" id="{D1660043-3E6A-4D47-A612-F5DDAAAFA284}"/>
              </a:ext>
            </a:extLst>
          </p:cNvPr>
          <p:cNvSpPr/>
          <p:nvPr/>
        </p:nvSpPr>
        <p:spPr>
          <a:xfrm>
            <a:off x="3252305" y="4309569"/>
            <a:ext cx="2369880" cy="359073"/>
          </a:xfrm>
          <a:prstGeom prst="rect">
            <a:avLst/>
          </a:prstGeom>
          <a:noFill/>
          <a:ln/>
        </p:spPr>
        <p:txBody>
          <a:bodyPr wrap="none" lIns="0" tIns="0" rIns="0" bIns="0" rtlCol="0" anchor="t">
            <a:spAutoFit/>
          </a:bodyPr>
          <a:lstStyle/>
          <a:p>
            <a:pPr algn="l">
              <a:lnSpc>
                <a:spcPts val="2775"/>
              </a:lnSpc>
            </a:pPr>
            <a:r>
              <a:rPr lang="en-US" sz="2400" kern="0" spc="240" dirty="0" err="1">
                <a:solidFill>
                  <a:schemeClr val="bg1"/>
                </a:solidFill>
                <a:latin typeface="Noto Serif JP" panose="02020400000000000000" pitchFamily="18" charset="-128"/>
                <a:ea typeface="Noto Serif JP" panose="02020400000000000000" pitchFamily="18" charset="-128"/>
                <a:cs typeface="Noto Serif JP Medium" pitchFamily="34" charset="-120"/>
              </a:rPr>
              <a:t>都道府県に展開</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48" name="Object11">
            <a:extLst>
              <a:ext uri="{FF2B5EF4-FFF2-40B4-BE49-F238E27FC236}">
                <a16:creationId xmlns:a16="http://schemas.microsoft.com/office/drawing/2014/main" id="{771B5E17-1F85-0080-50A4-15CDA539E70F}"/>
              </a:ext>
            </a:extLst>
          </p:cNvPr>
          <p:cNvSpPr/>
          <p:nvPr/>
        </p:nvSpPr>
        <p:spPr>
          <a:xfrm>
            <a:off x="2149450" y="3764516"/>
            <a:ext cx="907300" cy="1049390"/>
          </a:xfrm>
          <a:prstGeom prst="rect">
            <a:avLst/>
          </a:prstGeom>
          <a:noFill/>
          <a:ln/>
        </p:spPr>
        <p:txBody>
          <a:bodyPr wrap="none" lIns="0" tIns="0" rIns="0" bIns="0" rtlCol="0" anchor="t">
            <a:sp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rPr>
              <a:t>30</a:t>
            </a:r>
            <a:endParaRPr lang="en-US" sz="6000" dirty="0">
              <a:solidFill>
                <a:srgbClr val="A48C59"/>
              </a:solidFill>
              <a:latin typeface="Noto Serif JP" panose="02020400000000000000" pitchFamily="18" charset="-128"/>
              <a:ea typeface="Noto Serif JP" panose="02020400000000000000" pitchFamily="18" charset="-128"/>
            </a:endParaRPr>
          </a:p>
        </p:txBody>
      </p:sp>
      <p:sp>
        <p:nvSpPr>
          <p:cNvPr id="53" name="テキスト プレースホルダー 52">
            <a:extLst>
              <a:ext uri="{FF2B5EF4-FFF2-40B4-BE49-F238E27FC236}">
                <a16:creationId xmlns:a16="http://schemas.microsoft.com/office/drawing/2014/main" id="{C8B16301-4B18-737C-E085-6F9173B10623}"/>
              </a:ext>
            </a:extLst>
          </p:cNvPr>
          <p:cNvSpPr>
            <a:spLocks noGrp="1"/>
          </p:cNvSpPr>
          <p:nvPr>
            <p:ph type="body" sz="quarter" idx="10"/>
          </p:nvPr>
        </p:nvSpPr>
        <p:spPr>
          <a:xfrm>
            <a:off x="674804" y="129266"/>
            <a:ext cx="4536383" cy="639762"/>
          </a:xfrm>
        </p:spPr>
        <p:txBody>
          <a:bodyPr/>
          <a:lstStyle/>
          <a:p>
            <a:r>
              <a:rPr lang="ja-JP" altLang="en-US"/>
              <a:t>全国</a:t>
            </a:r>
            <a:r>
              <a:rPr lang="en-US" altLang="ja-JP" dirty="0"/>
              <a:t>30</a:t>
            </a:r>
            <a:r>
              <a:rPr lang="ja-JP" altLang="en-US"/>
              <a:t>都道府県に展開</a:t>
            </a:r>
          </a:p>
        </p:txBody>
      </p:sp>
      <p:sp>
        <p:nvSpPr>
          <p:cNvPr id="54" name="テキスト プレースホルダー 53">
            <a:extLst>
              <a:ext uri="{FF2B5EF4-FFF2-40B4-BE49-F238E27FC236}">
                <a16:creationId xmlns:a16="http://schemas.microsoft.com/office/drawing/2014/main" id="{E697E690-107F-FCFF-AD84-FF183FDB7FC6}"/>
              </a:ext>
            </a:extLst>
          </p:cNvPr>
          <p:cNvSpPr>
            <a:spLocks noGrp="1"/>
          </p:cNvSpPr>
          <p:nvPr>
            <p:ph type="body" sz="quarter" idx="11"/>
          </p:nvPr>
        </p:nvSpPr>
        <p:spPr>
          <a:xfrm>
            <a:off x="5276152" y="127194"/>
            <a:ext cx="9138348" cy="639762"/>
          </a:xfrm>
        </p:spPr>
        <p:txBody>
          <a:bodyPr/>
          <a:lstStyle/>
          <a:p>
            <a:r>
              <a:rPr lang="es-ES" altLang="ja-JP" dirty="0"/>
              <a:t>Tokyo Prime</a:t>
            </a:r>
            <a:r>
              <a:rPr lang="ja-JP" altLang="en-US"/>
              <a:t>は東京および国内設置台数</a:t>
            </a:r>
            <a:r>
              <a:rPr lang="es-ES" altLang="ja-JP" dirty="0"/>
              <a:t>No.1</a:t>
            </a:r>
            <a:r>
              <a:rPr lang="ja-JP" altLang="en-US"/>
              <a:t>のタクシーサイネージメディアです。</a:t>
            </a:r>
          </a:p>
        </p:txBody>
      </p:sp>
      <p:pic>
        <p:nvPicPr>
          <p:cNvPr id="47" name="Object 3" descr="preencoded.png">
            <a:extLst>
              <a:ext uri="{FF2B5EF4-FFF2-40B4-BE49-F238E27FC236}">
                <a16:creationId xmlns:a16="http://schemas.microsoft.com/office/drawing/2014/main" id="{3695F740-EA96-07E4-EEF7-3957968BD6E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088460"/>
            <a:ext cx="308379" cy="308371"/>
          </a:xfrm>
          <a:prstGeom prst="rect">
            <a:avLst/>
          </a:prstGeom>
        </p:spPr>
      </p:pic>
      <p:pic>
        <p:nvPicPr>
          <p:cNvPr id="49" name="Object 3" descr="preencoded.png">
            <a:extLst>
              <a:ext uri="{FF2B5EF4-FFF2-40B4-BE49-F238E27FC236}">
                <a16:creationId xmlns:a16="http://schemas.microsoft.com/office/drawing/2014/main" id="{59D3DC9A-8497-76E4-CEEB-6A92A6A5CF06}"/>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557777"/>
            <a:ext cx="308379" cy="308371"/>
          </a:xfrm>
          <a:prstGeom prst="rect">
            <a:avLst/>
          </a:prstGeom>
        </p:spPr>
      </p:pic>
      <p:pic>
        <p:nvPicPr>
          <p:cNvPr id="50" name="Object 3" descr="preencoded.png">
            <a:extLst>
              <a:ext uri="{FF2B5EF4-FFF2-40B4-BE49-F238E27FC236}">
                <a16:creationId xmlns:a16="http://schemas.microsoft.com/office/drawing/2014/main" id="{5EF5C55A-FF37-E1D3-2674-28FD88506CD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6031406"/>
            <a:ext cx="308379" cy="308371"/>
          </a:xfrm>
          <a:prstGeom prst="rect">
            <a:avLst/>
          </a:prstGeom>
        </p:spPr>
      </p:pic>
      <p:pic>
        <p:nvPicPr>
          <p:cNvPr id="51" name="Object 3" descr="preencoded.png">
            <a:extLst>
              <a:ext uri="{FF2B5EF4-FFF2-40B4-BE49-F238E27FC236}">
                <a16:creationId xmlns:a16="http://schemas.microsoft.com/office/drawing/2014/main" id="{4E88EAEC-FAEB-9D13-5AB4-9ACB210AC3F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002208" y="6487790"/>
            <a:ext cx="308379" cy="308371"/>
          </a:xfrm>
          <a:prstGeom prst="rect">
            <a:avLst/>
          </a:prstGeom>
        </p:spPr>
      </p:pic>
      <p:pic>
        <p:nvPicPr>
          <p:cNvPr id="52" name="Object 3" descr="preencoded.png">
            <a:extLst>
              <a:ext uri="{FF2B5EF4-FFF2-40B4-BE49-F238E27FC236}">
                <a16:creationId xmlns:a16="http://schemas.microsoft.com/office/drawing/2014/main" id="{8BBFE14E-DC0F-5DF4-CDF6-D00B607B5459}"/>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6931707"/>
            <a:ext cx="308379" cy="308371"/>
          </a:xfrm>
          <a:prstGeom prst="rect">
            <a:avLst/>
          </a:prstGeom>
        </p:spPr>
      </p:pic>
      <p:sp>
        <p:nvSpPr>
          <p:cNvPr id="14" name="Object19">
            <a:extLst>
              <a:ext uri="{FF2B5EF4-FFF2-40B4-BE49-F238E27FC236}">
                <a16:creationId xmlns:a16="http://schemas.microsoft.com/office/drawing/2014/main" id="{29A1B93E-EB0C-80A6-7529-44CABAA5B34F}"/>
              </a:ext>
            </a:extLst>
          </p:cNvPr>
          <p:cNvSpPr/>
          <p:nvPr/>
        </p:nvSpPr>
        <p:spPr>
          <a:xfrm>
            <a:off x="1460228" y="5000212"/>
            <a:ext cx="1311533" cy="2254143"/>
          </a:xfrm>
          <a:prstGeom prst="rect">
            <a:avLst/>
          </a:prstGeom>
          <a:noFill/>
          <a:ln/>
        </p:spPr>
        <p:txBody>
          <a:bodyPr wrap="square" lIns="0" tIns="0" rIns="0" bIns="0" rtlCol="0" anchor="t">
            <a:spAutoFit/>
          </a:bodyPr>
          <a:lstStyle/>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札幌</a:t>
            </a:r>
            <a:endParaRPr lang="en-US" sz="2000" kern="0" spc="150" dirty="0">
              <a:solidFill>
                <a:schemeClr val="bg1"/>
              </a:solidFill>
              <a:latin typeface="Noto Serif JP" panose="02020400000000000000" pitchFamily="18" charset="-128"/>
              <a:ea typeface="Noto Serif JP" panose="02020400000000000000" pitchFamily="18" charset="-128"/>
            </a:endParaRP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東京</a:t>
            </a:r>
          </a:p>
          <a:p>
            <a:pPr algn="l">
              <a:lnSpc>
                <a:spcPct val="150000"/>
              </a:lnSpc>
            </a:pPr>
            <a:r>
              <a:rPr lang="en-US" sz="2000" dirty="0">
                <a:solidFill>
                  <a:schemeClr val="bg1"/>
                </a:solidFill>
                <a:latin typeface="Noto Serif JP" panose="02020400000000000000" pitchFamily="18" charset="-128"/>
                <a:ea typeface="Noto Serif JP" panose="02020400000000000000" pitchFamily="18" charset="-128"/>
              </a:rPr>
              <a:t>神奈川</a:t>
            </a:r>
          </a:p>
          <a:p>
            <a:pPr algn="l">
              <a:lnSpc>
                <a:spcPct val="150000"/>
              </a:lnSpc>
            </a:pPr>
            <a:r>
              <a:rPr lang="en-US" sz="2000" dirty="0">
                <a:solidFill>
                  <a:schemeClr val="bg1"/>
                </a:solidFill>
                <a:latin typeface="Noto Serif JP" panose="02020400000000000000" pitchFamily="18" charset="-128"/>
                <a:ea typeface="Noto Serif JP" panose="02020400000000000000" pitchFamily="18" charset="-128"/>
              </a:rPr>
              <a:t>埼玉</a:t>
            </a:r>
          </a:p>
          <a:p>
            <a:pPr algn="l">
              <a:lnSpc>
                <a:spcPct val="150000"/>
              </a:lnSpc>
            </a:pPr>
            <a:r>
              <a:rPr lang="en-US" sz="2000" dirty="0">
                <a:solidFill>
                  <a:schemeClr val="bg1"/>
                </a:solidFill>
                <a:latin typeface="Noto Serif JP" panose="02020400000000000000" pitchFamily="18" charset="-128"/>
                <a:ea typeface="Noto Serif JP" panose="02020400000000000000" pitchFamily="18" charset="-128"/>
              </a:rPr>
              <a:t>千葉</a:t>
            </a:r>
          </a:p>
        </p:txBody>
      </p:sp>
      <p:sp>
        <p:nvSpPr>
          <p:cNvPr id="16" name="Object33">
            <a:extLst>
              <a:ext uri="{FF2B5EF4-FFF2-40B4-BE49-F238E27FC236}">
                <a16:creationId xmlns:a16="http://schemas.microsoft.com/office/drawing/2014/main" id="{EEDB2D3B-DDB3-22CF-348C-ABEE336B8A89}"/>
              </a:ext>
            </a:extLst>
          </p:cNvPr>
          <p:cNvSpPr/>
          <p:nvPr/>
        </p:nvSpPr>
        <p:spPr>
          <a:xfrm>
            <a:off x="5211187" y="5013052"/>
            <a:ext cx="827150" cy="2254143"/>
          </a:xfrm>
          <a:prstGeom prst="rect">
            <a:avLst/>
          </a:prstGeom>
          <a:noFill/>
          <a:ln/>
        </p:spPr>
        <p:txBody>
          <a:bodyPr wrap="none" lIns="0" tIns="0" rIns="0" bIns="0" rtlCol="0" anchor="t">
            <a:spAutoFit/>
          </a:bodyPr>
          <a:lstStyle/>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名古屋</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京都</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大阪</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神戸</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福岡</a:t>
            </a:r>
          </a:p>
        </p:txBody>
      </p:sp>
      <p:pic>
        <p:nvPicPr>
          <p:cNvPr id="17" name="Object 3" descr="preencoded.png">
            <a:extLst>
              <a:ext uri="{FF2B5EF4-FFF2-40B4-BE49-F238E27FC236}">
                <a16:creationId xmlns:a16="http://schemas.microsoft.com/office/drawing/2014/main" id="{8E347827-BB51-1051-13B2-5BA5D4E8F34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5083468"/>
            <a:ext cx="308379" cy="308371"/>
          </a:xfrm>
          <a:prstGeom prst="rect">
            <a:avLst/>
          </a:prstGeom>
        </p:spPr>
      </p:pic>
      <p:pic>
        <p:nvPicPr>
          <p:cNvPr id="18" name="Object 3" descr="preencoded.png">
            <a:extLst>
              <a:ext uri="{FF2B5EF4-FFF2-40B4-BE49-F238E27FC236}">
                <a16:creationId xmlns:a16="http://schemas.microsoft.com/office/drawing/2014/main" id="{C37089D3-93B5-3987-F77D-DB10E5C930F1}"/>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5552785"/>
            <a:ext cx="308379" cy="308371"/>
          </a:xfrm>
          <a:prstGeom prst="rect">
            <a:avLst/>
          </a:prstGeom>
        </p:spPr>
      </p:pic>
      <p:pic>
        <p:nvPicPr>
          <p:cNvPr id="45" name="Object 3" descr="preencoded.png">
            <a:extLst>
              <a:ext uri="{FF2B5EF4-FFF2-40B4-BE49-F238E27FC236}">
                <a16:creationId xmlns:a16="http://schemas.microsoft.com/office/drawing/2014/main" id="{51AD5BFF-0418-D1AA-214F-71450D2B6B4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6026414"/>
            <a:ext cx="308379" cy="308371"/>
          </a:xfrm>
          <a:prstGeom prst="rect">
            <a:avLst/>
          </a:prstGeom>
        </p:spPr>
      </p:pic>
      <p:pic>
        <p:nvPicPr>
          <p:cNvPr id="64" name="Object 3" descr="preencoded.png">
            <a:extLst>
              <a:ext uri="{FF2B5EF4-FFF2-40B4-BE49-F238E27FC236}">
                <a16:creationId xmlns:a16="http://schemas.microsoft.com/office/drawing/2014/main" id="{73322D1E-61B8-EF7A-B4F5-B41A4CA1E458}"/>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60364" y="6482798"/>
            <a:ext cx="308379" cy="308371"/>
          </a:xfrm>
          <a:prstGeom prst="rect">
            <a:avLst/>
          </a:prstGeom>
        </p:spPr>
      </p:pic>
      <p:pic>
        <p:nvPicPr>
          <p:cNvPr id="65" name="Object 3" descr="preencoded.png">
            <a:extLst>
              <a:ext uri="{FF2B5EF4-FFF2-40B4-BE49-F238E27FC236}">
                <a16:creationId xmlns:a16="http://schemas.microsoft.com/office/drawing/2014/main" id="{60F9B602-B4CF-0E2E-156D-67F402D5F5C1}"/>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6926715"/>
            <a:ext cx="308379" cy="308371"/>
          </a:xfrm>
          <a:prstGeom prst="rect">
            <a:avLst/>
          </a:prstGeom>
        </p:spPr>
      </p:pic>
      <p:sp>
        <p:nvSpPr>
          <p:cNvPr id="66" name="Object32">
            <a:extLst>
              <a:ext uri="{FF2B5EF4-FFF2-40B4-BE49-F238E27FC236}">
                <a16:creationId xmlns:a16="http://schemas.microsoft.com/office/drawing/2014/main" id="{F80F73B3-B458-A11C-BE94-160DE8D13D6A}"/>
              </a:ext>
            </a:extLst>
          </p:cNvPr>
          <p:cNvSpPr/>
          <p:nvPr/>
        </p:nvSpPr>
        <p:spPr>
          <a:xfrm>
            <a:off x="6444779" y="5013052"/>
            <a:ext cx="1274708" cy="2254143"/>
          </a:xfrm>
          <a:prstGeom prst="rect">
            <a:avLst/>
          </a:prstGeom>
          <a:noFill/>
          <a:ln/>
        </p:spPr>
        <p:txBody>
          <a:bodyPr wrap="none" lIns="0" tIns="0" rIns="0" bIns="0" rtlCol="0" anchor="t">
            <a:spAutoFit/>
          </a:bodyPr>
          <a:lstStyle/>
          <a:p>
            <a:pPr algn="r">
              <a:lnSpc>
                <a:spcPct val="150000"/>
              </a:lnSpc>
            </a:pPr>
            <a:r>
              <a:rPr lang="en-US" altLang="ja-JP"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altLang="ja-JP"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4,000</a:t>
            </a:r>
            <a:r>
              <a:rPr lang="en-US" altLang="ja-JP"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endParaRP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3,100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約8,500台</a:t>
            </a: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約3,000台</a:t>
            </a: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約2,300台</a:t>
            </a:r>
          </a:p>
        </p:txBody>
      </p:sp>
      <p:sp>
        <p:nvSpPr>
          <p:cNvPr id="6" name="Object33">
            <a:extLst>
              <a:ext uri="{FF2B5EF4-FFF2-40B4-BE49-F238E27FC236}">
                <a16:creationId xmlns:a16="http://schemas.microsoft.com/office/drawing/2014/main" id="{3DEAC351-B0FF-B270-730A-DDBBFC9B4F0C}"/>
              </a:ext>
            </a:extLst>
          </p:cNvPr>
          <p:cNvSpPr/>
          <p:nvPr/>
        </p:nvSpPr>
        <p:spPr>
          <a:xfrm>
            <a:off x="1418595" y="7605652"/>
            <a:ext cx="827150" cy="407484"/>
          </a:xfrm>
          <a:prstGeom prst="rect">
            <a:avLst/>
          </a:prstGeom>
          <a:noFill/>
          <a:ln/>
        </p:spPr>
        <p:txBody>
          <a:bodyPr wrap="none" lIns="0" tIns="0" rIns="0" bIns="0" rtlCol="0" anchor="t">
            <a:spAutoFit/>
          </a:bodyPr>
          <a:lstStyle/>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その他</a:t>
            </a:r>
            <a:endParaRPr lang="en-US" sz="2000" dirty="0">
              <a:solidFill>
                <a:schemeClr val="bg1"/>
              </a:solidFill>
              <a:latin typeface="Noto Serif JP" panose="02020400000000000000" pitchFamily="18" charset="-128"/>
              <a:ea typeface="Noto Serif JP" panose="02020400000000000000" pitchFamily="18" charset="-128"/>
            </a:endParaRPr>
          </a:p>
        </p:txBody>
      </p:sp>
      <p:pic>
        <p:nvPicPr>
          <p:cNvPr id="8" name="Object 3" descr="preencoded.png">
            <a:extLst>
              <a:ext uri="{FF2B5EF4-FFF2-40B4-BE49-F238E27FC236}">
                <a16:creationId xmlns:a16="http://schemas.microsoft.com/office/drawing/2014/main" id="{981B11E6-B999-F65E-780A-5C896D61716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006500" y="7688157"/>
            <a:ext cx="308379" cy="308371"/>
          </a:xfrm>
          <a:prstGeom prst="rect">
            <a:avLst/>
          </a:prstGeom>
        </p:spPr>
      </p:pic>
      <p:sp>
        <p:nvSpPr>
          <p:cNvPr id="20" name="Object32">
            <a:extLst>
              <a:ext uri="{FF2B5EF4-FFF2-40B4-BE49-F238E27FC236}">
                <a16:creationId xmlns:a16="http://schemas.microsoft.com/office/drawing/2014/main" id="{E59E003E-C626-A77A-9FF1-0597C10214F9}"/>
              </a:ext>
            </a:extLst>
          </p:cNvPr>
          <p:cNvSpPr/>
          <p:nvPr/>
        </p:nvSpPr>
        <p:spPr>
          <a:xfrm>
            <a:off x="2716227" y="7605652"/>
            <a:ext cx="1255472" cy="407484"/>
          </a:xfrm>
          <a:prstGeom prst="rect">
            <a:avLst/>
          </a:prstGeom>
          <a:noFill/>
          <a:ln/>
        </p:spPr>
        <p:txBody>
          <a:bodyPr wrap="none" lIns="0" tIns="0" rIns="0" bIns="0" rtlCol="0" anchor="t">
            <a:spAutoFit/>
          </a:bodyPr>
          <a:lstStyle/>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約4,000台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4" name="テキスト ボックス 23">
            <a:extLst>
              <a:ext uri="{FF2B5EF4-FFF2-40B4-BE49-F238E27FC236}">
                <a16:creationId xmlns:a16="http://schemas.microsoft.com/office/drawing/2014/main" id="{2AF558FE-B215-154F-9875-F252F84CB537}"/>
              </a:ext>
            </a:extLst>
          </p:cNvPr>
          <p:cNvSpPr txBox="1"/>
          <p:nvPr/>
        </p:nvSpPr>
        <p:spPr>
          <a:xfrm>
            <a:off x="1324574" y="8121591"/>
            <a:ext cx="7892075" cy="1161087"/>
          </a:xfrm>
          <a:prstGeom prst="rect">
            <a:avLst/>
          </a:prstGeom>
          <a:noFill/>
        </p:spPr>
        <p:txBody>
          <a:bodyPr wrap="square">
            <a:spAutoFit/>
          </a:bodyPr>
          <a:lstStyle/>
          <a:p>
            <a:pPr>
              <a:lnSpc>
                <a:spcPct val="150000"/>
              </a:lnSpc>
            </a:pPr>
            <a:r>
              <a:rPr lang="ja-JP" altLang="en-US" sz="1600" kern="0" spc="150">
                <a:solidFill>
                  <a:schemeClr val="bg1"/>
                </a:solidFill>
                <a:latin typeface="Noto Serif JP Regular" pitchFamily="34" charset="0"/>
                <a:ea typeface="Noto Serif JP Regular" pitchFamily="34" charset="-122"/>
                <a:cs typeface="Noto Serif JP Regular" pitchFamily="34" charset="-120"/>
              </a:rPr>
              <a:t>北海道</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札幌を除く</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、岩手県、宮城県、秋田県、福島県、茨城県、栃木県、群馬県、新潟県、長野県、岐阜県、静岡県、愛知県</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名古屋を除く</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、三重県滋賀県、奈良県、広島県、愛媛県、佐賀県、長崎県、熊本県、沖縄県</a:t>
            </a:r>
            <a:endParaRPr lang="ja-JP" altLang="en-US" sz="1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276975" y="6362700"/>
            <a:ext cx="351979" cy="451104"/>
          </a:xfrm>
          <a:prstGeom prst="rect">
            <a:avLst/>
          </a:prstGeom>
        </p:spPr>
      </p:pic>
      <p:pic>
        <p:nvPicPr>
          <p:cNvPr id="5" name="Object 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238875" y="1533525"/>
            <a:ext cx="361950" cy="598658"/>
          </a:xfrm>
          <a:prstGeom prst="rect">
            <a:avLst/>
          </a:prstGeom>
        </p:spPr>
      </p:pic>
      <p:pic>
        <p:nvPicPr>
          <p:cNvPr id="6" name="Object 5"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441960" y="1533525"/>
            <a:ext cx="497253" cy="594018"/>
          </a:xfrm>
          <a:prstGeom prst="rect">
            <a:avLst/>
          </a:prstGeom>
        </p:spPr>
      </p:pic>
      <p:pic>
        <p:nvPicPr>
          <p:cNvPr id="7" name="Object 6"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5867400" y="2362200"/>
            <a:ext cx="61912" cy="38100"/>
          </a:xfrm>
          <a:prstGeom prst="rect">
            <a:avLst/>
          </a:prstGeom>
        </p:spPr>
      </p:pic>
      <p:pic>
        <p:nvPicPr>
          <p:cNvPr id="8" name="Object 7"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19100" y="6315075"/>
            <a:ext cx="434560" cy="514349"/>
          </a:xfrm>
          <a:prstGeom prst="rect">
            <a:avLst/>
          </a:prstGeom>
        </p:spPr>
      </p:pic>
      <p:pic>
        <p:nvPicPr>
          <p:cNvPr id="10" name="Object 9" descr="preencoded.png"/>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762000" y="5762625"/>
            <a:ext cx="9701213" cy="28575"/>
          </a:xfrm>
          <a:prstGeom prst="rect">
            <a:avLst/>
          </a:prstGeom>
        </p:spPr>
      </p:pic>
      <p:pic>
        <p:nvPicPr>
          <p:cNvPr id="11" name="Object 10"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5591175" y="1438275"/>
            <a:ext cx="28575" cy="7920038"/>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6315075" y="1771650"/>
            <a:ext cx="221456" cy="363202"/>
          </a:xfrm>
          <a:prstGeom prst="rect">
            <a:avLst/>
          </a:prstGeom>
        </p:spPr>
      </p:pic>
      <p:pic>
        <p:nvPicPr>
          <p:cNvPr id="13" name="Object 12"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6381750" y="2085975"/>
            <a:ext cx="94338" cy="50448"/>
          </a:xfrm>
          <a:prstGeom prst="rect">
            <a:avLst/>
          </a:prstGeom>
        </p:spPr>
      </p:pic>
      <p:pic>
        <p:nvPicPr>
          <p:cNvPr id="14" name="Object 13"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6343650" y="1809750"/>
            <a:ext cx="170985" cy="248407"/>
          </a:xfrm>
          <a:prstGeom prst="rect">
            <a:avLst/>
          </a:prstGeom>
        </p:spPr>
      </p:pic>
      <p:sp>
        <p:nvSpPr>
          <p:cNvPr id="18" name="Object17"/>
          <p:cNvSpPr/>
          <p:nvPr/>
        </p:nvSpPr>
        <p:spPr>
          <a:xfrm>
            <a:off x="1061084" y="1744980"/>
            <a:ext cx="2497503" cy="362150"/>
          </a:xfrm>
          <a:prstGeom prst="rect">
            <a:avLst/>
          </a:prstGeom>
          <a:noFill/>
          <a:ln/>
        </p:spPr>
        <p:txBody>
          <a:bodyPr wrap="square" lIns="0" tIns="0" rIns="0" bIns="0" rtlCol="0" anchor="t">
            <a:spAutoFit/>
          </a:bodyPr>
          <a:lstStyle/>
          <a:p>
            <a:pPr algn="ct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オフィスビル</a:t>
            </a:r>
            <a:endParaRPr lang="en-US" sz="2800" dirty="0">
              <a:latin typeface="Noto Serif JP" panose="02020400000000000000" pitchFamily="18" charset="-128"/>
              <a:ea typeface="Noto Serif JP" panose="02020400000000000000" pitchFamily="18" charset="-128"/>
            </a:endParaRPr>
          </a:p>
        </p:txBody>
      </p:sp>
      <p:sp>
        <p:nvSpPr>
          <p:cNvPr id="19" name="Object18"/>
          <p:cNvSpPr/>
          <p:nvPr/>
        </p:nvSpPr>
        <p:spPr>
          <a:xfrm>
            <a:off x="6768216" y="1745265"/>
            <a:ext cx="1885038"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複合施設</a:t>
            </a:r>
            <a:endParaRPr lang="en-US" sz="2800" dirty="0">
              <a:latin typeface="Noto Serif JP" panose="02020400000000000000" pitchFamily="18" charset="-128"/>
              <a:ea typeface="Noto Serif JP" panose="02020400000000000000" pitchFamily="18" charset="-128"/>
            </a:endParaRPr>
          </a:p>
        </p:txBody>
      </p:sp>
      <p:sp>
        <p:nvSpPr>
          <p:cNvPr id="20" name="Object19"/>
          <p:cNvSpPr/>
          <p:nvPr/>
        </p:nvSpPr>
        <p:spPr>
          <a:xfrm>
            <a:off x="1024641" y="6460683"/>
            <a:ext cx="2339586"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高級ホテル</a:t>
            </a:r>
            <a:endParaRPr lang="en-US" sz="2800" dirty="0">
              <a:latin typeface="Noto Serif JP" panose="02020400000000000000" pitchFamily="18" charset="-128"/>
              <a:ea typeface="Noto Serif JP" panose="02020400000000000000" pitchFamily="18" charset="-128"/>
            </a:endParaRPr>
          </a:p>
        </p:txBody>
      </p:sp>
      <p:sp>
        <p:nvSpPr>
          <p:cNvPr id="21" name="Object20"/>
          <p:cNvSpPr/>
          <p:nvPr/>
        </p:nvSpPr>
        <p:spPr>
          <a:xfrm>
            <a:off x="6816669" y="6460683"/>
            <a:ext cx="949204"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病院</a:t>
            </a:r>
            <a:endParaRPr lang="en-US" sz="2800" dirty="0">
              <a:latin typeface="Noto Serif JP" panose="02020400000000000000" pitchFamily="18" charset="-128"/>
              <a:ea typeface="Noto Serif JP" panose="02020400000000000000" pitchFamily="18" charset="-128"/>
            </a:endParaRPr>
          </a:p>
        </p:txBody>
      </p:sp>
      <p:sp>
        <p:nvSpPr>
          <p:cNvPr id="22" name="Object21"/>
          <p:cNvSpPr/>
          <p:nvPr/>
        </p:nvSpPr>
        <p:spPr>
          <a:xfrm>
            <a:off x="466725" y="2381250"/>
            <a:ext cx="5514973" cy="3044680"/>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六本木ヒルズ
- 虎ノ門ヒルズ
- 大手町フィナンシャルシティ グランキューブ
- 東京日本橋タワー
- 東京汐留ビルディング
- 東京ガーデンテラス紀尾井町</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汐留シティセンター</a:t>
            </a:r>
            <a:endParaRPr lang="en-US" sz="1600" dirty="0">
              <a:latin typeface="Noto Serif JP" panose="02020400000000000000" pitchFamily="18" charset="-128"/>
              <a:ea typeface="Noto Serif JP" panose="02020400000000000000" pitchFamily="18" charset="-128"/>
            </a:endParaRPr>
          </a:p>
        </p:txBody>
      </p:sp>
      <p:sp>
        <p:nvSpPr>
          <p:cNvPr id="23" name="Object22"/>
          <p:cNvSpPr/>
          <p:nvPr/>
        </p:nvSpPr>
        <p:spPr>
          <a:xfrm>
            <a:off x="541020" y="7077075"/>
            <a:ext cx="3641082" cy="1271887"/>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グランドハイアット東京
- ザ・リッツ・カールトン東京
- シャングリ・ラ・ホテル東京</a:t>
            </a:r>
            <a:endParaRPr lang="en-US" sz="1600" dirty="0">
              <a:latin typeface="Noto Serif JP" panose="02020400000000000000" pitchFamily="18" charset="-128"/>
              <a:ea typeface="Noto Serif JP" panose="02020400000000000000" pitchFamily="18" charset="-128"/>
            </a:endParaRPr>
          </a:p>
        </p:txBody>
      </p:sp>
      <p:sp>
        <p:nvSpPr>
          <p:cNvPr id="24" name="Object23"/>
          <p:cNvSpPr/>
          <p:nvPr/>
        </p:nvSpPr>
        <p:spPr>
          <a:xfrm>
            <a:off x="6303645" y="2381250"/>
            <a:ext cx="3629025"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代官山T-SITE</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銀座ナイン3号館内
- 東京ミッドタウン</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中野セントラルパークサウス</a:t>
            </a:r>
            <a:endParaRPr lang="en-US" sz="1600" dirty="0">
              <a:latin typeface="Noto Serif JP" panose="02020400000000000000" pitchFamily="18" charset="-128"/>
              <a:ea typeface="Noto Serif JP" panose="02020400000000000000" pitchFamily="18" charset="-128"/>
            </a:endParaRPr>
          </a:p>
        </p:txBody>
      </p:sp>
      <p:sp>
        <p:nvSpPr>
          <p:cNvPr id="25" name="Object24"/>
          <p:cNvSpPr/>
          <p:nvPr/>
        </p:nvSpPr>
        <p:spPr>
          <a:xfrm>
            <a:off x="6332220" y="7077075"/>
            <a:ext cx="3122649"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虎ノ門病院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慶應義塾大学病院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東京警察病院
- 日本赤十字医療センター</a:t>
            </a:r>
            <a:endParaRPr lang="en-US" sz="1600" dirty="0">
              <a:latin typeface="Noto Serif JP" panose="02020400000000000000" pitchFamily="18" charset="-128"/>
              <a:ea typeface="Noto Serif JP" panose="02020400000000000000" pitchFamily="18" charset="-128"/>
            </a:endParaRPr>
          </a:p>
        </p:txBody>
      </p:sp>
      <p:sp>
        <p:nvSpPr>
          <p:cNvPr id="33" name="テキスト プレースホルダー 32">
            <a:extLst>
              <a:ext uri="{FF2B5EF4-FFF2-40B4-BE49-F238E27FC236}">
                <a16:creationId xmlns:a16="http://schemas.microsoft.com/office/drawing/2014/main" id="{55042103-8A9A-3493-7C71-E5A5770340BD}"/>
              </a:ext>
            </a:extLst>
          </p:cNvPr>
          <p:cNvSpPr>
            <a:spLocks noGrp="1"/>
          </p:cNvSpPr>
          <p:nvPr>
            <p:ph type="body" sz="quarter" idx="10"/>
          </p:nvPr>
        </p:nvSpPr>
        <p:spPr>
          <a:xfrm>
            <a:off x="674804" y="129266"/>
            <a:ext cx="9008218" cy="639762"/>
          </a:xfrm>
        </p:spPr>
        <p:txBody>
          <a:bodyPr/>
          <a:lstStyle/>
          <a:p>
            <a:r>
              <a:rPr lang="ja-JP" altLang="en-US"/>
              <a:t>富裕層・ビジネス層が多く乗降する専用乗り場</a:t>
            </a:r>
          </a:p>
        </p:txBody>
      </p:sp>
      <p:sp>
        <p:nvSpPr>
          <p:cNvPr id="34" name="テキスト プレースホルダー 33">
            <a:extLst>
              <a:ext uri="{FF2B5EF4-FFF2-40B4-BE49-F238E27FC236}">
                <a16:creationId xmlns:a16="http://schemas.microsoft.com/office/drawing/2014/main" id="{E9A3D941-0F8E-C409-544D-C0EBA4B1B80D}"/>
              </a:ext>
            </a:extLst>
          </p:cNvPr>
          <p:cNvSpPr>
            <a:spLocks noGrp="1"/>
          </p:cNvSpPr>
          <p:nvPr>
            <p:ph type="body" sz="quarter" idx="11"/>
          </p:nvPr>
        </p:nvSpPr>
        <p:spPr>
          <a:xfrm>
            <a:off x="9683022" y="127194"/>
            <a:ext cx="8300178" cy="639762"/>
          </a:xfrm>
        </p:spPr>
        <p:txBody>
          <a:bodyPr/>
          <a:lstStyle/>
          <a:p>
            <a:r>
              <a:rPr lang="es-ES" altLang="ja-JP" dirty="0"/>
              <a:t>Tokyo Prime</a:t>
            </a:r>
            <a:r>
              <a:rPr lang="ja-JP" altLang="en-US"/>
              <a:t>を搭載するのは「業界最大手」の日本交通をはじめとするタクシー会社。その中でも厳選された会社のみが保有する専用乗り場に、多くの富裕層・ビジネス層が乗降します。</a:t>
            </a:r>
          </a:p>
        </p:txBody>
      </p:sp>
      <p:pic>
        <p:nvPicPr>
          <p:cNvPr id="9" name="図 8" descr="トラックの荷台に乗る人&#10;&#10;低い精度で自動的に生成された説明">
            <a:extLst>
              <a:ext uri="{FF2B5EF4-FFF2-40B4-BE49-F238E27FC236}">
                <a16:creationId xmlns:a16="http://schemas.microsoft.com/office/drawing/2014/main" id="{BA109AE5-B01C-508B-8FE3-7D9923DB7051}"/>
              </a:ext>
            </a:extLst>
          </p:cNvPr>
          <p:cNvPicPr>
            <a:picLocks noChangeAspect="1"/>
          </p:cNvPicPr>
          <p:nvPr/>
        </p:nvPicPr>
        <p:blipFill>
          <a:blip r:embed="rId25"/>
          <a:stretch>
            <a:fillRect/>
          </a:stretch>
        </p:blipFill>
        <p:spPr>
          <a:xfrm>
            <a:off x="10855325" y="870026"/>
            <a:ext cx="7432675" cy="8865711"/>
          </a:xfrm>
          <a:prstGeom prst="rect">
            <a:avLst/>
          </a:prstGeom>
        </p:spPr>
      </p:pic>
      <p:sp>
        <p:nvSpPr>
          <p:cNvPr id="28" name="Object27"/>
          <p:cNvSpPr/>
          <p:nvPr/>
        </p:nvSpPr>
        <p:spPr>
          <a:xfrm>
            <a:off x="16040394" y="9416974"/>
            <a:ext cx="2019300" cy="161925"/>
          </a:xfrm>
          <a:prstGeom prst="rect">
            <a:avLst/>
          </a:prstGeom>
          <a:noFill/>
          <a:ln/>
        </p:spPr>
        <p:txBody>
          <a:bodyPr wrap="square" lIns="0" tIns="0" rIns="0" bIns="0" rtlCol="0" anchor="t"/>
          <a:lstStyle/>
          <a:p>
            <a:pPr algn="ctr">
              <a:lnSpc>
                <a:spcPts val="1050"/>
              </a:lnSpc>
            </a:pPr>
            <a:r>
              <a:rPr lang="en-US" sz="900" b="0" i="0" kern="0" spc="90" dirty="0">
                <a:solidFill>
                  <a:srgbClr val="000000"/>
                </a:solidFill>
                <a:latin typeface="Noto Serif JP Regular" pitchFamily="34" charset="0"/>
                <a:ea typeface="Noto Serif JP Regular" pitchFamily="34" charset="-122"/>
                <a:cs typeface="Noto Serif JP Regular" pitchFamily="34" charset="-120"/>
              </a:rPr>
              <a:t>撮影協力：グランドハイアット東京</a:t>
            </a:r>
            <a:endParaRPr lang="en-US" sz="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93798</TotalTime>
  <Words>7352</Words>
  <Application>Microsoft Macintosh PowerPoint</Application>
  <PresentationFormat>ユーザー設定</PresentationFormat>
  <Paragraphs>1459</Paragraphs>
  <Slides>44</Slides>
  <Notes>44</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44</vt:i4>
      </vt:variant>
    </vt:vector>
  </HeadingPairs>
  <TitlesOfParts>
    <vt:vector size="56" baseType="lpstr">
      <vt:lpstr>Noto Serif JP Regular</vt:lpstr>
      <vt:lpstr>Noto Serif JP</vt:lpstr>
      <vt:lpstr>Calibri</vt:lpstr>
      <vt:lpstr>Noto Serif JP Medium</vt:lpstr>
      <vt:lpstr>游ゴシック</vt:lpstr>
      <vt:lpstr>Noto Serif JP SemiBold</vt:lpstr>
      <vt:lpstr>Noto Serif JP Bold</vt:lpstr>
      <vt:lpstr>Arial</vt:lpstr>
      <vt:lpstr>Noto Sans JP Light</vt:lpstr>
      <vt:lpstr>システムフォント（レギュラー）</vt:lpstr>
      <vt:lpstr>Noto Serif JP Light</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Kanzaki Ryohei</cp:lastModifiedBy>
  <cp:revision>117</cp:revision>
  <dcterms:created xsi:type="dcterms:W3CDTF">2022-05-29T09:30:28Z</dcterms:created>
  <dcterms:modified xsi:type="dcterms:W3CDTF">2023-01-04T09:07:12Z</dcterms:modified>
</cp:coreProperties>
</file>