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267" r:id="rId2"/>
    <p:sldId id="256" r:id="rId3"/>
    <p:sldId id="311" r:id="rId4"/>
    <p:sldId id="271" r:id="rId5"/>
    <p:sldId id="257" r:id="rId6"/>
    <p:sldId id="258" r:id="rId7"/>
    <p:sldId id="259" r:id="rId8"/>
    <p:sldId id="314" r:id="rId9"/>
    <p:sldId id="312" r:id="rId10"/>
    <p:sldId id="316" r:id="rId11"/>
    <p:sldId id="313" r:id="rId12"/>
    <p:sldId id="262" r:id="rId13"/>
    <p:sldId id="276" r:id="rId14"/>
    <p:sldId id="301" r:id="rId15"/>
    <p:sldId id="279" r:id="rId16"/>
    <p:sldId id="322" r:id="rId17"/>
    <p:sldId id="340" r:id="rId18"/>
    <p:sldId id="304" r:id="rId19"/>
    <p:sldId id="320" r:id="rId20"/>
    <p:sldId id="326" r:id="rId21"/>
    <p:sldId id="334" r:id="rId22"/>
    <p:sldId id="335" r:id="rId23"/>
    <p:sldId id="342" r:id="rId24"/>
    <p:sldId id="289" r:id="rId25"/>
    <p:sldId id="317" r:id="rId26"/>
    <p:sldId id="265" r:id="rId27"/>
    <p:sldId id="338" r:id="rId28"/>
    <p:sldId id="341" r:id="rId29"/>
    <p:sldId id="318" r:id="rId30"/>
    <p:sldId id="323" r:id="rId31"/>
    <p:sldId id="290" r:id="rId32"/>
    <p:sldId id="321" r:id="rId33"/>
    <p:sldId id="309" r:id="rId34"/>
    <p:sldId id="310" r:id="rId35"/>
    <p:sldId id="294" r:id="rId36"/>
    <p:sldId id="291" r:id="rId37"/>
    <p:sldId id="295" r:id="rId38"/>
    <p:sldId id="328" r:id="rId39"/>
    <p:sldId id="329" r:id="rId40"/>
    <p:sldId id="296" r:id="rId41"/>
    <p:sldId id="298" r:id="rId42"/>
    <p:sldId id="299" r:id="rId43"/>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386"/>
    <p:restoredTop sz="96973" autoAdjust="0"/>
  </p:normalViewPr>
  <p:slideViewPr>
    <p:cSldViewPr snapToGrid="0" snapToObjects="1">
      <p:cViewPr varScale="1">
        <p:scale>
          <a:sx n="138" d="100"/>
          <a:sy n="138" d="100"/>
        </p:scale>
        <p:origin x="2592" y="192"/>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2021/12/23</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2021/12/23</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868022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25</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473306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489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31</a:t>
            </a:fld>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35</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36</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2022.01-2022.03</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hyperlink" Target="https://fout.box.com/s/mf8yt2oaxtfpywi7tyjiv3zhxj5bp8ag"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1.emf"/><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5.gif"/></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fout.box.com/s/3ar2zus0kfft9rnw57abzntf5eurz071"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66.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Yu Mincho" panose="02020400000000000000" pitchFamily="18" charset="-128"/>
                <a:ea typeface="Yu Mincho" panose="02020400000000000000" pitchFamily="18" charset="-128"/>
              </a:rPr>
              <a:t>Media Sheet</a:t>
            </a:r>
            <a:br>
              <a:rPr lang="en-US" altLang="ja-JP" sz="2000" dirty="0">
                <a:latin typeface="Yu Mincho" panose="02020400000000000000" pitchFamily="18" charset="-128"/>
                <a:ea typeface="Yu Mincho" panose="02020400000000000000" pitchFamily="18" charset="-128"/>
              </a:rPr>
            </a:br>
            <a:r>
              <a:rPr lang="en-US" altLang="ja-JP" sz="1800" dirty="0">
                <a:latin typeface="Yu Mincho" panose="02020400000000000000" pitchFamily="18" charset="-128"/>
                <a:ea typeface="Yu Mincho" panose="02020400000000000000" pitchFamily="18" charset="-128"/>
              </a:rPr>
              <a:t>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1</a:t>
            </a:r>
            <a:r>
              <a:rPr lang="ja-JP" altLang="en-US" sz="1800">
                <a:latin typeface="Yu Mincho" panose="02020400000000000000" pitchFamily="18" charset="-128"/>
                <a:ea typeface="Yu Mincho" panose="02020400000000000000" pitchFamily="18" charset="-128"/>
              </a:rPr>
              <a:t>月</a:t>
            </a:r>
            <a:r>
              <a:rPr lang="en-US" altLang="ja-JP" sz="1800" dirty="0">
                <a:latin typeface="Yu Mincho" panose="02020400000000000000" pitchFamily="18" charset="-128"/>
                <a:ea typeface="Yu Mincho" panose="02020400000000000000" pitchFamily="18" charset="-128"/>
              </a:rPr>
              <a:t>- 2022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3</a:t>
            </a:r>
            <a:r>
              <a:rPr lang="ja-JP" altLang="en-US" sz="1800">
                <a:latin typeface="Yu Mincho" panose="02020400000000000000" pitchFamily="18" charset="-128"/>
                <a:ea typeface="Yu Mincho" panose="02020400000000000000" pitchFamily="18" charset="-128"/>
              </a:rPr>
              <a:t>月</a:t>
            </a:r>
            <a:br>
              <a:rPr lang="en-US" altLang="ja-JP" sz="1050" dirty="0">
                <a:latin typeface="Yu Mincho" panose="02020400000000000000" pitchFamily="18" charset="-128"/>
                <a:ea typeface="Yu Mincho" panose="02020400000000000000" pitchFamily="18" charset="-128"/>
              </a:rPr>
            </a:br>
            <a:br>
              <a:rPr lang="en-US" altLang="ja-JP" sz="700" dirty="0">
                <a:latin typeface="Yu Mincho" panose="02020400000000000000" pitchFamily="18" charset="-128"/>
                <a:ea typeface="Yu Mincho" panose="02020400000000000000" pitchFamily="18" charset="-128"/>
              </a:rPr>
            </a:br>
            <a:r>
              <a:rPr lang="en-US" altLang="ja-JP" sz="1400" dirty="0">
                <a:latin typeface="Yu Mincho" panose="02020400000000000000" pitchFamily="18" charset="-128"/>
                <a:ea typeface="Yu Mincho"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タクシーで移動する利用者が</a:t>
            </a: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のオーディエンス。</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全国主要都市のタクシー利用者には、</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6" name="テキスト ボックス 5">
            <a:extLst>
              <a:ext uri="{FF2B5EF4-FFF2-40B4-BE49-F238E27FC236}">
                <a16:creationId xmlns:a16="http://schemas.microsoft.com/office/drawing/2014/main" id="{2A49F26A-B785-1844-A0CE-A05D76A8851E}"/>
              </a:ext>
            </a:extLst>
          </p:cNvPr>
          <p:cNvSpPr txBox="1"/>
          <p:nvPr/>
        </p:nvSpPr>
        <p:spPr>
          <a:xfrm>
            <a:off x="779463" y="1947895"/>
            <a:ext cx="8555037" cy="5032147"/>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政治関連（政治家</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元政治家の出演も含む）</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
        <p:nvSpPr>
          <p:cNvPr id="8" name="テキスト ボックス 7">
            <a:extLst>
              <a:ext uri="{FF2B5EF4-FFF2-40B4-BE49-F238E27FC236}">
                <a16:creationId xmlns:a16="http://schemas.microsoft.com/office/drawing/2014/main" id="{7EB7A6BA-948D-F649-84BF-EA5E8B7BA7D0}"/>
              </a:ext>
            </a:extLst>
          </p:cNvPr>
          <p:cNvSpPr txBox="1"/>
          <p:nvPr/>
        </p:nvSpPr>
        <p:spPr>
          <a:xfrm>
            <a:off x="777214" y="1958463"/>
            <a:ext cx="4457700" cy="5493812"/>
          </a:xfrm>
          <a:prstGeom prst="rect">
            <a:avLst/>
          </a:prstGeom>
          <a:noFill/>
        </p:spPr>
        <p:txBody>
          <a:bodyPr>
            <a:spAutoFit/>
          </a:bodyPr>
          <a:lstStyle/>
          <a:p>
            <a:pPr eaLnBrk="1" fontAlgn="auto" hangingPunct="1">
              <a:spcBef>
                <a:spcPts val="0"/>
              </a:spcBef>
              <a:spcAft>
                <a:spcPts val="0"/>
              </a:spcAft>
              <a:defRPr/>
            </a:pPr>
            <a:r>
              <a:rPr lang="en-US" altLang="ja-JP" sz="14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4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4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恐怖を感じる可能性があるもの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9" name="テキスト ボックス 10">
            <a:extLst>
              <a:ext uri="{FF2B5EF4-FFF2-40B4-BE49-F238E27FC236}">
                <a16:creationId xmlns:a16="http://schemas.microsoft.com/office/drawing/2014/main" id="{3708E208-2581-5E49-ACEF-3FD7F090BE67}"/>
              </a:ext>
            </a:extLst>
          </p:cNvPr>
          <p:cNvSpPr txBox="1">
            <a:spLocks noChangeArrowheads="1"/>
          </p:cNvSpPr>
          <p:nvPr/>
        </p:nvSpPr>
        <p:spPr bwMode="auto">
          <a:xfrm>
            <a:off x="5700205" y="2303274"/>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広告メニュー</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テーブル&#10;&#10;自動的に生成された説明">
            <a:extLst>
              <a:ext uri="{FF2B5EF4-FFF2-40B4-BE49-F238E27FC236}">
                <a16:creationId xmlns:a16="http://schemas.microsoft.com/office/drawing/2014/main" id="{8145111F-8AF3-2641-BA81-584476C47EA0}"/>
              </a:ext>
            </a:extLst>
          </p:cNvPr>
          <p:cNvPicPr>
            <a:picLocks noChangeAspect="1"/>
          </p:cNvPicPr>
          <p:nvPr/>
        </p:nvPicPr>
        <p:blipFill>
          <a:blip r:embed="rId3"/>
          <a:stretch>
            <a:fillRect/>
          </a:stretch>
        </p:blipFill>
        <p:spPr>
          <a:xfrm>
            <a:off x="567476" y="696709"/>
            <a:ext cx="9567124" cy="2590525"/>
          </a:xfrm>
          <a:prstGeom prst="rect">
            <a:avLst/>
          </a:prstGeom>
        </p:spPr>
      </p:pic>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95410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chemeClr val="tx1">
                    <a:lumMod val="75000"/>
                    <a:lumOff val="25000"/>
                  </a:schemeClr>
                </a:solidFill>
                <a:latin typeface="游明朝 Demibold" panose="02020600000000000000" pitchFamily="18" charset="-128"/>
                <a:ea typeface="游明朝 Demibold" panose="02020600000000000000" pitchFamily="18" charset="-128"/>
              </a:rPr>
              <a:t>広告枠の構成</a:t>
            </a:r>
          </a:p>
        </p:txBody>
      </p:sp>
    </p:spTree>
    <p:extLst>
      <p:ext uri="{BB962C8B-B14F-4D97-AF65-F5344CB8AC3E}">
        <p14:creationId xmlns:p14="http://schemas.microsoft.com/office/powerpoint/2010/main" val="1190174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903701"/>
            <a:ext cx="10097771" cy="1446550"/>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のコンテンツを広告主がメディアとタイアップした映像（</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）へ任意に変更することができます。ただし、</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は週に</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枠までとなり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a:t>
            </a: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11,000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49" y="249133"/>
            <a:ext cx="9126538" cy="868361"/>
            <a:chOff x="682625" y="41636"/>
            <a:chExt cx="9127393" cy="866511"/>
          </a:xfrm>
        </p:grpSpPr>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41636"/>
              <a:ext cx="2116483" cy="33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355009"/>
              <a:ext cx="9127393" cy="5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Tie-up Contents</a:t>
              </a:r>
              <a:r>
                <a:rPr lang="ja-JP" altLang="en-US" sz="1200">
                  <a:solidFill>
                    <a:srgbClr val="595959"/>
                  </a:solidFill>
                  <a:latin typeface="Yu Mincho" panose="02020400000000000000" pitchFamily="18" charset="-128"/>
                  <a:ea typeface="Yu Mincho" panose="02020400000000000000" pitchFamily="18" charset="-128"/>
                </a:rPr>
                <a:t>の詳細は</a:t>
              </a:r>
              <a:r>
                <a:rPr lang="en-US" altLang="ja-JP" sz="1200" dirty="0">
                  <a:solidFill>
                    <a:srgbClr val="595959"/>
                  </a:solidFill>
                  <a:latin typeface="Yu Mincho" panose="02020400000000000000" pitchFamily="18" charset="-128"/>
                  <a:ea typeface="Yu Mincho" panose="02020400000000000000" pitchFamily="18" charset="-128"/>
                </a:rPr>
                <a:t>P.22</a:t>
              </a:r>
              <a:r>
                <a:rPr lang="ja-JP" altLang="en-US" sz="1200">
                  <a:solidFill>
                    <a:srgbClr val="595959"/>
                  </a:solidFill>
                  <a:latin typeface="Yu Mincho" panose="02020400000000000000" pitchFamily="18" charset="-128"/>
                  <a:ea typeface="Yu Mincho" panose="02020400000000000000" pitchFamily="18" charset="-128"/>
                </a:rPr>
                <a:t>、</a:t>
              </a:r>
              <a:r>
                <a:rPr lang="en-US" altLang="ja-JP" sz="1200" dirty="0">
                  <a:solidFill>
                    <a:srgbClr val="595959"/>
                  </a:solidFill>
                  <a:latin typeface="Yu Mincho" panose="02020400000000000000" pitchFamily="18" charset="-128"/>
                  <a:ea typeface="Yu Mincho" panose="02020400000000000000" pitchFamily="18" charset="-128"/>
                </a:rPr>
                <a:t>23</a:t>
              </a:r>
              <a:r>
                <a:rPr lang="ja-JP" altLang="en-US" sz="1200">
                  <a:solidFill>
                    <a:srgbClr val="595959"/>
                  </a:solidFill>
                  <a:latin typeface="Yu Mincho" panose="02020400000000000000" pitchFamily="18" charset="-128"/>
                  <a:ea typeface="Yu Mincho" panose="02020400000000000000" pitchFamily="18" charset="-128"/>
                </a:rPr>
                <a:t>をご参照ください</a:t>
              </a:r>
              <a:endParaRPr lang="ja-JP" altLang="en-US" sz="1200">
                <a:solidFill>
                  <a:srgbClr val="595959"/>
                </a:solidFill>
                <a:latin typeface="游明朝" panose="02020400000000000000" pitchFamily="18" charset="-128"/>
                <a:ea typeface="游明朝" panose="02020400000000000000" pitchFamily="18" charset="-128"/>
              </a:endParaRP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 詳細</a:t>
            </a:r>
          </a:p>
        </p:txBody>
      </p:sp>
      <p:graphicFrame>
        <p:nvGraphicFramePr>
          <p:cNvPr id="13" name="表 12">
            <a:extLst>
              <a:ext uri="{FF2B5EF4-FFF2-40B4-BE49-F238E27FC236}">
                <a16:creationId xmlns:a16="http://schemas.microsoft.com/office/drawing/2014/main" id="{A6DCA24D-5BC3-8041-BBB9-735DB8D7A3CE}"/>
              </a:ext>
            </a:extLst>
          </p:cNvPr>
          <p:cNvGraphicFramePr>
            <a:graphicFrameLocks noGrp="1"/>
          </p:cNvGraphicFramePr>
          <p:nvPr>
            <p:extLst>
              <p:ext uri="{D42A27DB-BD31-4B8C-83A1-F6EECF244321}">
                <p14:modId xmlns:p14="http://schemas.microsoft.com/office/powerpoint/2010/main" val="3709995119"/>
              </p:ext>
            </p:extLst>
          </p:nvPr>
        </p:nvGraphicFramePr>
        <p:xfrm>
          <a:off x="538189" y="1203631"/>
          <a:ext cx="9796020" cy="3605218"/>
        </p:xfrm>
        <a:graphic>
          <a:graphicData uri="http://schemas.openxmlformats.org/drawingml/2006/table">
            <a:tbl>
              <a:tblPr/>
              <a:tblGrid>
                <a:gridCol w="1621283">
                  <a:extLst>
                    <a:ext uri="{9D8B030D-6E8A-4147-A177-3AD203B41FA5}">
                      <a16:colId xmlns:a16="http://schemas.microsoft.com/office/drawing/2014/main" val="557081604"/>
                    </a:ext>
                  </a:extLst>
                </a:gridCol>
                <a:gridCol w="566928">
                  <a:extLst>
                    <a:ext uri="{9D8B030D-6E8A-4147-A177-3AD203B41FA5}">
                      <a16:colId xmlns:a16="http://schemas.microsoft.com/office/drawing/2014/main" val="2493490605"/>
                    </a:ext>
                  </a:extLst>
                </a:gridCol>
                <a:gridCol w="1207008">
                  <a:extLst>
                    <a:ext uri="{9D8B030D-6E8A-4147-A177-3AD203B41FA5}">
                      <a16:colId xmlns:a16="http://schemas.microsoft.com/office/drawing/2014/main" val="1324804032"/>
                    </a:ext>
                  </a:extLst>
                </a:gridCol>
                <a:gridCol w="1133856">
                  <a:extLst>
                    <a:ext uri="{9D8B030D-6E8A-4147-A177-3AD203B41FA5}">
                      <a16:colId xmlns:a16="http://schemas.microsoft.com/office/drawing/2014/main" val="3763936178"/>
                    </a:ext>
                  </a:extLst>
                </a:gridCol>
                <a:gridCol w="969264">
                  <a:extLst>
                    <a:ext uri="{9D8B030D-6E8A-4147-A177-3AD203B41FA5}">
                      <a16:colId xmlns:a16="http://schemas.microsoft.com/office/drawing/2014/main" val="1786339053"/>
                    </a:ext>
                  </a:extLst>
                </a:gridCol>
                <a:gridCol w="740664">
                  <a:extLst>
                    <a:ext uri="{9D8B030D-6E8A-4147-A177-3AD203B41FA5}">
                      <a16:colId xmlns:a16="http://schemas.microsoft.com/office/drawing/2014/main" val="1179847838"/>
                    </a:ext>
                  </a:extLst>
                </a:gridCol>
                <a:gridCol w="1042416">
                  <a:extLst>
                    <a:ext uri="{9D8B030D-6E8A-4147-A177-3AD203B41FA5}">
                      <a16:colId xmlns:a16="http://schemas.microsoft.com/office/drawing/2014/main" val="1570089323"/>
                    </a:ext>
                  </a:extLst>
                </a:gridCol>
                <a:gridCol w="502920">
                  <a:extLst>
                    <a:ext uri="{9D8B030D-6E8A-4147-A177-3AD203B41FA5}">
                      <a16:colId xmlns:a16="http://schemas.microsoft.com/office/drawing/2014/main" val="2748956502"/>
                    </a:ext>
                  </a:extLst>
                </a:gridCol>
                <a:gridCol w="713232">
                  <a:extLst>
                    <a:ext uri="{9D8B030D-6E8A-4147-A177-3AD203B41FA5}">
                      <a16:colId xmlns:a16="http://schemas.microsoft.com/office/drawing/2014/main" val="3485483488"/>
                    </a:ext>
                  </a:extLst>
                </a:gridCol>
                <a:gridCol w="1298449">
                  <a:extLst>
                    <a:ext uri="{9D8B030D-6E8A-4147-A177-3AD203B41FA5}">
                      <a16:colId xmlns:a16="http://schemas.microsoft.com/office/drawing/2014/main" val="2573360661"/>
                    </a:ext>
                  </a:extLst>
                </a:gridCol>
              </a:tblGrid>
              <a:tr h="319270">
                <a:tc gridSpan="2">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メニュー名</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hMerge="1">
                  <a:txBody>
                    <a:bodyPr/>
                    <a:lstStyle/>
                    <a:p>
                      <a:endParaRPr kumimoji="1" lang="ja-JP" altLang="en-US"/>
                    </a:p>
                  </a:txBody>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形式</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dirty="0">
                          <a:solidFill>
                            <a:srgbClr val="FFFFFF"/>
                          </a:solidFill>
                          <a:effectLst/>
                          <a:latin typeface="游明朝" panose="02020400000000000000" pitchFamily="18" charset="-128"/>
                          <a:ea typeface="游明朝" panose="02020400000000000000" pitchFamily="18" charset="-128"/>
                        </a:rPr>
                        <a:t>タイミング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保証形態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掲載期間</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想定表示回数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枠数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台数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広告料金</a:t>
                      </a:r>
                      <a:br>
                        <a:rPr lang="ja-JP" altLang="en-US" sz="1000" b="1" i="0" u="none" strike="noStrike">
                          <a:solidFill>
                            <a:srgbClr val="FFFFFF"/>
                          </a:solidFill>
                          <a:effectLst/>
                          <a:latin typeface="游明朝" panose="02020400000000000000" pitchFamily="18" charset="-128"/>
                          <a:ea typeface="游明朝" panose="02020400000000000000" pitchFamily="18" charset="-128"/>
                        </a:rPr>
                      </a:b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1"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p>
                  </a:txBody>
                  <a:tcPr marL="5017" marR="5017" marT="5017" marB="0" anchor="ctr">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03706555"/>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Premium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60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発車直後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期間掲載保証</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週間</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月曜日</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午前</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0</a:t>
                      </a:r>
                      <a:r>
                        <a:rPr lang="ja-JP" altLang="en-US" sz="800" b="0" i="0" u="none" strike="noStrike">
                          <a:solidFill>
                            <a:srgbClr val="2B3A5B"/>
                          </a:solidFill>
                          <a:effectLst/>
                          <a:latin typeface="游明朝" panose="02020400000000000000" pitchFamily="18" charset="-128"/>
                          <a:ea typeface="游明朝" panose="02020400000000000000" pitchFamily="18" charset="-128"/>
                        </a:rPr>
                        <a:t>時</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掲載開始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3,400,000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1,200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@3.5</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667224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1,700,000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650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@3.8</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4938136"/>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Collaboration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4">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Tie-up Contents</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発車から</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2</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7</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2,550,000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6</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00965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1,275,000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390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6386497"/>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Standard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vMerge="1">
                  <a:txBody>
                    <a:bodyPr/>
                    <a:lstStyle/>
                    <a:p>
                      <a:endParaRPr kumimoji="1" lang="ja-JP" altLang="en-US"/>
                    </a:p>
                  </a:txBody>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430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93334347"/>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240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20921652"/>
                  </a:ext>
                </a:extLst>
              </a:tr>
              <a:tr h="410272">
                <a:tc>
                  <a:txBody>
                    <a:bodyPr/>
                    <a:lstStyle/>
                    <a:p>
                      <a:pPr marL="13493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Tie-up Contents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もしくは</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静止画 音声なし</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15</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コンテンツ枠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5</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180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97253894"/>
                  </a:ext>
                </a:extLst>
              </a:tr>
              <a:tr h="414044">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pPr algn="ctr" rtl="0" fontAlgn="ctr"/>
                      <a:r>
                        <a:rPr lang="ja-JP" altLang="en-US" sz="400" b="0" i="0" u="none" strike="noStrike">
                          <a:solidFill>
                            <a:srgbClr val="2B3A5B"/>
                          </a:solidFill>
                          <a:effectLst/>
                          <a:latin typeface="游明朝" panose="02020400000000000000" pitchFamily="18" charset="-128"/>
                          <a:ea typeface="游明朝" panose="02020400000000000000" pitchFamily="18" charset="-128"/>
                        </a:rPr>
                        <a:t>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9D9D9"/>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10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100</a:t>
                      </a:r>
                      <a:r>
                        <a:rPr lang="ja-JP" altLang="en-US" sz="1200" b="0" i="0" u="none" strike="noStrike" dirty="0">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dirty="0">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@1.3</a:t>
                      </a:r>
                      <a:r>
                        <a:rPr lang="ja-JP" altLang="en-US" sz="700" b="0" i="0" u="none" strike="noStrike" dirty="0">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dirty="0">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3141188"/>
                  </a:ext>
                </a:extLst>
              </a:tr>
            </a:tbl>
          </a:graphicData>
        </a:graphic>
      </p:graphicFrame>
    </p:spTree>
    <p:extLst>
      <p:ext uri="{BB962C8B-B14F-4D97-AF65-F5344CB8AC3E}">
        <p14:creationId xmlns:p14="http://schemas.microsoft.com/office/powerpoint/2010/main" val="4051191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207170247"/>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@4.1</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11,000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180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地域別 広告メニュー 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2800406557"/>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529301109"/>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54,000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@6.7</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476922"/>
            <a:ext cx="9522142" cy="1110560"/>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エントリー専用の</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を下記</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よりダウンロードいただき、</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担当営業と</a:t>
            </a:r>
            <a:r>
              <a:rPr lang="en-US" altLang="ja-JP" sz="900" u="sng" dirty="0" err="1">
                <a:solidFill>
                  <a:schemeClr val="accent1"/>
                </a:solidFill>
                <a:latin typeface="游明朝" panose="02020400000000000000" pitchFamily="18" charset="-128"/>
                <a:ea typeface="游明朝" panose="02020400000000000000" pitchFamily="18" charset="-128"/>
              </a:rPr>
              <a:t>entry@tokyo-prime.jp</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宛に</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を添付の上、メールにてエントリーをお願いいたします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900" dirty="0">
                <a:solidFill>
                  <a:srgbClr val="0563C1"/>
                </a:solidFill>
                <a:latin typeface="游明朝" panose="02020400000000000000" pitchFamily="18" charset="-128"/>
                <a:ea typeface="游明朝" panose="02020400000000000000" pitchFamily="18" charset="-128"/>
                <a:hlinkClick r:id="rId3">
                  <a:extLst>
                    <a:ext uri="{A12FA001-AC4F-418D-AE19-62706E023703}">
                      <ahyp:hlinkClr xmlns:ahyp="http://schemas.microsoft.com/office/drawing/2018/hyperlinkcolor" val="tx"/>
                    </a:ext>
                  </a:extLst>
                </a:hlinkClick>
              </a:rPr>
              <a:t>https://fout.box.com/s/mf8yt2oaxtfpywi7tyjiv3zhxj5bp8ag</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5080547"/>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925513" y="6142589"/>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30</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925513" y="1161010"/>
            <a:ext cx="3070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925513" y="262310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925513" y="4740814"/>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925513" y="5461551"/>
            <a:ext cx="3508694"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7" y="3254924"/>
            <a:ext cx="8810217" cy="865139"/>
            <a:chOff x="721852" y="3323566"/>
            <a:chExt cx="8808615" cy="865445"/>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3323566"/>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15</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2" y="3701525"/>
              <a:ext cx="8808615" cy="487486"/>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別途お申込みを頂戴いたしますが、成約可否連絡をもって契約の成立とし、キャンセル規定に則ったキャンセル料を頂戴いたします（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35" name="テキスト ボックス 9">
            <a:extLst>
              <a:ext uri="{FF2B5EF4-FFF2-40B4-BE49-F238E27FC236}">
                <a16:creationId xmlns:a16="http://schemas.microsoft.com/office/drawing/2014/main" id="{9DE907F1-5BEF-864C-A8DC-AC9D911EAB42}"/>
              </a:ext>
            </a:extLst>
          </p:cNvPr>
          <p:cNvSpPr txBox="1">
            <a:spLocks noChangeArrowheads="1"/>
          </p:cNvSpPr>
          <p:nvPr/>
        </p:nvSpPr>
        <p:spPr bwMode="auto">
          <a:xfrm>
            <a:off x="4062763" y="118244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8" name="テキスト ボックス 9">
            <a:extLst>
              <a:ext uri="{FF2B5EF4-FFF2-40B4-BE49-F238E27FC236}">
                <a16:creationId xmlns:a16="http://schemas.microsoft.com/office/drawing/2014/main" id="{0E1FB112-E7AA-4E45-BECE-773E46AF08EB}"/>
              </a:ext>
            </a:extLst>
          </p:cNvPr>
          <p:cNvSpPr txBox="1">
            <a:spLocks noChangeArrowheads="1"/>
          </p:cNvSpPr>
          <p:nvPr/>
        </p:nvSpPr>
        <p:spPr bwMode="auto">
          <a:xfrm>
            <a:off x="4062763" y="2664609"/>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9" name="テキスト ボックス 9">
            <a:extLst>
              <a:ext uri="{FF2B5EF4-FFF2-40B4-BE49-F238E27FC236}">
                <a16:creationId xmlns:a16="http://schemas.microsoft.com/office/drawing/2014/main" id="{619D1BFB-9C2A-C44B-ABEB-715BFBD6F23D}"/>
              </a:ext>
            </a:extLst>
          </p:cNvPr>
          <p:cNvSpPr txBox="1">
            <a:spLocks noChangeArrowheads="1"/>
          </p:cNvSpPr>
          <p:nvPr/>
        </p:nvSpPr>
        <p:spPr bwMode="auto">
          <a:xfrm>
            <a:off x="4062763" y="328693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sp>
        <p:nvSpPr>
          <p:cNvPr id="41" name="テキスト ボックス 9">
            <a:extLst>
              <a:ext uri="{FF2B5EF4-FFF2-40B4-BE49-F238E27FC236}">
                <a16:creationId xmlns:a16="http://schemas.microsoft.com/office/drawing/2014/main" id="{5F914319-03F5-A840-97AE-ECAC4B672892}"/>
              </a:ext>
            </a:extLst>
          </p:cNvPr>
          <p:cNvSpPr txBox="1">
            <a:spLocks noChangeArrowheads="1"/>
          </p:cNvSpPr>
          <p:nvPr/>
        </p:nvSpPr>
        <p:spPr bwMode="auto">
          <a:xfrm>
            <a:off x="4062763" y="4767694"/>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sp>
        <p:nvSpPr>
          <p:cNvPr id="42" name="テキスト ボックス 9">
            <a:extLst>
              <a:ext uri="{FF2B5EF4-FFF2-40B4-BE49-F238E27FC236}">
                <a16:creationId xmlns:a16="http://schemas.microsoft.com/office/drawing/2014/main" id="{3F2ECC83-3B28-0C44-AA5C-46511E3A5AEE}"/>
              </a:ext>
            </a:extLst>
          </p:cNvPr>
          <p:cNvSpPr txBox="1">
            <a:spLocks noChangeArrowheads="1"/>
          </p:cNvSpPr>
          <p:nvPr/>
        </p:nvSpPr>
        <p:spPr bwMode="auto">
          <a:xfrm>
            <a:off x="4062763" y="5483573"/>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43" name="テキスト ボックス 9">
            <a:extLst>
              <a:ext uri="{FF2B5EF4-FFF2-40B4-BE49-F238E27FC236}">
                <a16:creationId xmlns:a16="http://schemas.microsoft.com/office/drawing/2014/main" id="{0D15227B-0F67-714C-A79E-8518958E92AF}"/>
              </a:ext>
            </a:extLst>
          </p:cNvPr>
          <p:cNvSpPr txBox="1">
            <a:spLocks noChangeArrowheads="1"/>
          </p:cNvSpPr>
          <p:nvPr/>
        </p:nvSpPr>
        <p:spPr bwMode="auto">
          <a:xfrm>
            <a:off x="4062763" y="6164610"/>
            <a:ext cx="188083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2857340055"/>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期間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1000">
                          <a:solidFill>
                            <a:srgbClr val="2B3A5B"/>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1</a:t>
                      </a:r>
                      <a:r>
                        <a:rPr kumimoji="1" lang="ja-JP" altLang="en-US" sz="1000">
                          <a:solidFill>
                            <a:srgbClr val="2B3A5B"/>
                          </a:solidFill>
                          <a:latin typeface="Yu Mincho" panose="02020400000000000000" pitchFamily="18" charset="-128"/>
                          <a:ea typeface="Yu Mincho" panose="02020400000000000000" pitchFamily="18" charset="-128"/>
                        </a:rPr>
                        <a:t>週間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月曜日</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午前</a:t>
                      </a:r>
                      <a:r>
                        <a:rPr kumimoji="1" lang="en-US" altLang="ja-JP" sz="700" dirty="0">
                          <a:solidFill>
                            <a:srgbClr val="2B3A5B"/>
                          </a:solidFill>
                          <a:latin typeface="Yu Mincho" panose="02020400000000000000" pitchFamily="18" charset="-128"/>
                          <a:ea typeface="Yu Mincho" panose="02020400000000000000" pitchFamily="18" charset="-128"/>
                        </a:rPr>
                        <a:t>0</a:t>
                      </a:r>
                      <a:r>
                        <a:rPr kumimoji="1" lang="ja-JP" altLang="en-US" sz="700">
                          <a:solidFill>
                            <a:srgbClr val="2B3A5B"/>
                          </a:solidFill>
                          <a:latin typeface="Yu Mincho" panose="02020400000000000000" pitchFamily="18" charset="-128"/>
                          <a:ea typeface="Yu Mincho" panose="02020400000000000000" pitchFamily="18" charset="-128"/>
                        </a:rPr>
                        <a:t>時</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約</a:t>
                      </a:r>
                      <a:r>
                        <a:rPr kumimoji="1" lang="en-US" altLang="ja-JP" sz="1000" dirty="0">
                          <a:solidFill>
                            <a:srgbClr val="2B3A5B"/>
                          </a:solidFill>
                          <a:latin typeface="Yu Mincho" panose="02020400000000000000" pitchFamily="18" charset="-128"/>
                          <a:ea typeface="Yu Mincho" panose="02020400000000000000" pitchFamily="18" charset="-128"/>
                        </a:rPr>
                        <a:t>50,000</a:t>
                      </a:r>
                      <a:r>
                        <a:rPr kumimoji="1" lang="ja-JP" altLang="en-US" sz="1000">
                          <a:solidFill>
                            <a:srgbClr val="2B3A5B"/>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200" dirty="0">
                          <a:solidFill>
                            <a:srgbClr val="2B3A5B"/>
                          </a:solidFill>
                          <a:latin typeface="Yu Mincho" panose="02020400000000000000" pitchFamily="18" charset="-128"/>
                          <a:ea typeface="Yu Mincho" panose="02020400000000000000" pitchFamily="18" charset="-128"/>
                        </a:rPr>
                        <a:t>180</a:t>
                      </a:r>
                      <a:r>
                        <a:rPr kumimoji="1" lang="ja-JP" altLang="en-US" sz="1000">
                          <a:solidFill>
                            <a:srgbClr val="2B3A5B"/>
                          </a:solidFill>
                          <a:latin typeface="Yu Mincho" panose="02020400000000000000" pitchFamily="18" charset="-128"/>
                          <a:ea typeface="Yu Mincho" panose="02020400000000000000" pitchFamily="18" charset="-128"/>
                        </a:rPr>
                        <a:t>万円</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en-US" altLang="ja-JP" sz="700" dirty="0">
                          <a:solidFill>
                            <a:srgbClr val="2B3A5B"/>
                          </a:solidFill>
                          <a:latin typeface="Yu Mincho" panose="02020400000000000000" pitchFamily="18" charset="-128"/>
                          <a:ea typeface="Yu Mincho" panose="02020400000000000000" pitchFamily="18" charset="-128"/>
                        </a:rPr>
                        <a:t>@0.6</a:t>
                      </a:r>
                      <a:r>
                        <a:rPr kumimoji="1" lang="ja-JP" altLang="en-US" sz="700">
                          <a:solidFill>
                            <a:srgbClr val="2B3A5B"/>
                          </a:solidFill>
                          <a:latin typeface="Yu Mincho" panose="02020400000000000000" pitchFamily="18" charset="-128"/>
                          <a:ea typeface="Yu Mincho" panose="02020400000000000000" pitchFamily="18" charset="-128"/>
                        </a:rPr>
                        <a:t>円</a:t>
                      </a:r>
                      <a:r>
                        <a:rPr kumimoji="1" lang="en-US" altLang="ja-JP" sz="700" dirty="0">
                          <a:solidFill>
                            <a:srgbClr val="2B3A5B"/>
                          </a:solidFill>
                          <a:latin typeface="Yu Mincho" panose="02020400000000000000" pitchFamily="18" charset="-128"/>
                          <a:ea typeface="Yu Mincho" panose="02020400000000000000" pitchFamily="18" charset="-128"/>
                        </a:rPr>
                        <a:t>※</a:t>
                      </a:r>
                      <a:r>
                        <a:rPr kumimoji="1" lang="ja-JP" altLang="en-US" sz="700">
                          <a:solidFill>
                            <a:srgbClr val="2B3A5B"/>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24" name="正方形/長方形 13">
            <a:extLst>
              <a:ext uri="{FF2B5EF4-FFF2-40B4-BE49-F238E27FC236}">
                <a16:creationId xmlns:a16="http://schemas.microsoft.com/office/drawing/2014/main" id="{FA627DFE-D9A1-1144-B351-1F0B5C640681}"/>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6" name="テキスト ボックス 5">
            <a:extLst>
              <a:ext uri="{FF2B5EF4-FFF2-40B4-BE49-F238E27FC236}">
                <a16:creationId xmlns:a16="http://schemas.microsoft.com/office/drawing/2014/main" id="{5E4F673A-63DC-7B4B-8856-2AE885635A00}"/>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29" name="図 20">
            <a:extLst>
              <a:ext uri="{FF2B5EF4-FFF2-40B4-BE49-F238E27FC236}">
                <a16:creationId xmlns:a16="http://schemas.microsoft.com/office/drawing/2014/main" id="{CCD97CC5-D450-1046-81F3-E3174BA879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35">
            <a:extLst>
              <a:ext uri="{FF2B5EF4-FFF2-40B4-BE49-F238E27FC236}">
                <a16:creationId xmlns:a16="http://schemas.microsoft.com/office/drawing/2014/main" id="{AF22D8C4-D327-C14A-9B36-FEBF0E69A7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39">
            <a:extLst>
              <a:ext uri="{FF2B5EF4-FFF2-40B4-BE49-F238E27FC236}">
                <a16:creationId xmlns:a16="http://schemas.microsoft.com/office/drawing/2014/main" id="{5F1656E8-F3E1-2D46-8757-9FCFF0FD996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3">
            <a:extLst>
              <a:ext uri="{FF2B5EF4-FFF2-40B4-BE49-F238E27FC236}">
                <a16:creationId xmlns:a16="http://schemas.microsoft.com/office/drawing/2014/main" id="{B42D3091-052A-9948-8345-3BFF471ADBC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5" descr="物体 が含まれている画像&#10;&#10;自動的に生成された説明">
            <a:extLst>
              <a:ext uri="{FF2B5EF4-FFF2-40B4-BE49-F238E27FC236}">
                <a16:creationId xmlns:a16="http://schemas.microsoft.com/office/drawing/2014/main" id="{9EBDD432-CDBC-AE45-914D-63CFFD7D7EA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2" descr="挿絵 が含まれている画像&#10;&#10;自動的に生成された説明">
            <a:extLst>
              <a:ext uri="{FF2B5EF4-FFF2-40B4-BE49-F238E27FC236}">
                <a16:creationId xmlns:a16="http://schemas.microsoft.com/office/drawing/2014/main" id="{09760B00-7908-9B48-9FE6-95112BB49CC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2" descr="挿絵 が含まれている画像&#10;&#10;自動的に生成された説明">
            <a:extLst>
              <a:ext uri="{FF2B5EF4-FFF2-40B4-BE49-F238E27FC236}">
                <a16:creationId xmlns:a16="http://schemas.microsoft.com/office/drawing/2014/main" id="{446DFBF6-B636-D740-99E3-CE6365626AA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17" descr="挿絵 が含まれている画像&#10;&#10;自動的に生成された説明">
            <a:extLst>
              <a:ext uri="{FF2B5EF4-FFF2-40B4-BE49-F238E27FC236}">
                <a16:creationId xmlns:a16="http://schemas.microsoft.com/office/drawing/2014/main" id="{97A03C7B-1AD1-294D-BC19-83CF4A79A25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85809" y="1862202"/>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11">
            <a:extLst>
              <a:ext uri="{FF2B5EF4-FFF2-40B4-BE49-F238E27FC236}">
                <a16:creationId xmlns:a16="http://schemas.microsoft.com/office/drawing/2014/main" id="{EB242837-1FF6-C24A-A802-FDA806267A33}"/>
              </a:ext>
            </a:extLst>
          </p:cNvPr>
          <p:cNvSpPr txBox="1">
            <a:spLocks noChangeArrowheads="1"/>
          </p:cNvSpPr>
          <p:nvPr/>
        </p:nvSpPr>
        <p:spPr bwMode="auto">
          <a:xfrm>
            <a:off x="747444" y="2731871"/>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44" name="テキスト ボックス 11">
            <a:extLst>
              <a:ext uri="{FF2B5EF4-FFF2-40B4-BE49-F238E27FC236}">
                <a16:creationId xmlns:a16="http://schemas.microsoft.com/office/drawing/2014/main" id="{1D46F723-C9C2-8743-BC95-3920E79886BB}"/>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46" name="テキスト ボックス 11">
            <a:extLst>
              <a:ext uri="{FF2B5EF4-FFF2-40B4-BE49-F238E27FC236}">
                <a16:creationId xmlns:a16="http://schemas.microsoft.com/office/drawing/2014/main" id="{A5CF031B-DC53-EA46-9174-53EE3D75D4A1}"/>
              </a:ext>
            </a:extLst>
          </p:cNvPr>
          <p:cNvSpPr txBox="1">
            <a:spLocks noChangeArrowheads="1"/>
          </p:cNvSpPr>
          <p:nvPr/>
        </p:nvSpPr>
        <p:spPr bwMode="auto">
          <a:xfrm>
            <a:off x="4027043"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47" name="テキスト ボックス 11">
            <a:extLst>
              <a:ext uri="{FF2B5EF4-FFF2-40B4-BE49-F238E27FC236}">
                <a16:creationId xmlns:a16="http://schemas.microsoft.com/office/drawing/2014/main" id="{BAF685F6-5031-914D-82C7-F0DEB73DBD50}"/>
              </a:ext>
            </a:extLst>
          </p:cNvPr>
          <p:cNvSpPr txBox="1">
            <a:spLocks noChangeArrowheads="1"/>
          </p:cNvSpPr>
          <p:nvPr/>
        </p:nvSpPr>
        <p:spPr bwMode="auto">
          <a:xfrm>
            <a:off x="3631162" y="3105895"/>
            <a:ext cx="3429487"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000">
                <a:solidFill>
                  <a:srgbClr val="595959"/>
                </a:solidFill>
                <a:latin typeface="游明朝" panose="02020400000000000000" pitchFamily="18" charset="-128"/>
                <a:ea typeface="游明朝" panose="02020400000000000000" pitchFamily="18" charset="-128"/>
              </a:rPr>
              <a:t>Tokyo Prime </a:t>
            </a:r>
            <a:r>
              <a:rPr lang="ja-JP" altLang="en-US" sz="1000">
                <a:solidFill>
                  <a:srgbClr val="595959"/>
                </a:solidFill>
                <a:latin typeface="游明朝" panose="02020400000000000000" pitchFamily="18" charset="-128"/>
                <a:ea typeface="游明朝" panose="02020400000000000000" pitchFamily="18" charset="-128"/>
              </a:rPr>
              <a:t>と </a:t>
            </a:r>
            <a:r>
              <a:rPr lang="ja-JP" altLang="ja-JP" sz="1000">
                <a:solidFill>
                  <a:srgbClr val="595959"/>
                </a:solidFill>
                <a:latin typeface="游明朝" panose="02020400000000000000" pitchFamily="18" charset="-128"/>
                <a:ea typeface="游明朝" panose="02020400000000000000" pitchFamily="18" charset="-128"/>
              </a:rPr>
              <a:t>ONE MEDIA </a:t>
            </a:r>
            <a:r>
              <a:rPr lang="ja-JP" altLang="en-US" sz="10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sp>
        <p:nvSpPr>
          <p:cNvPr id="49" name="テキスト ボックス 11">
            <a:extLst>
              <a:ext uri="{FF2B5EF4-FFF2-40B4-BE49-F238E27FC236}">
                <a16:creationId xmlns:a16="http://schemas.microsoft.com/office/drawing/2014/main" id="{10B201B2-CEE8-CA4E-B8C0-50891422650F}"/>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50" name="テキスト ボックス 11">
            <a:extLst>
              <a:ext uri="{FF2B5EF4-FFF2-40B4-BE49-F238E27FC236}">
                <a16:creationId xmlns:a16="http://schemas.microsoft.com/office/drawing/2014/main" id="{FEE26A0F-781C-464C-A118-AC6D0D3A3540}"/>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51" name="図 3">
            <a:extLst>
              <a:ext uri="{FF2B5EF4-FFF2-40B4-BE49-F238E27FC236}">
                <a16:creationId xmlns:a16="http://schemas.microsoft.com/office/drawing/2014/main" id="{FB701BFE-2EBF-6245-A0A8-A315EC8CC57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a:extLst>
              <a:ext uri="{FF2B5EF4-FFF2-40B4-BE49-F238E27FC236}">
                <a16:creationId xmlns:a16="http://schemas.microsoft.com/office/drawing/2014/main" id="{9A22BF95-2829-7F41-A6A3-45733D2E7A9B}"/>
              </a:ext>
            </a:extLst>
          </p:cNvPr>
          <p:cNvGrpSpPr/>
          <p:nvPr/>
        </p:nvGrpSpPr>
        <p:grpSpPr>
          <a:xfrm>
            <a:off x="3126558" y="1355613"/>
            <a:ext cx="4777171" cy="469900"/>
            <a:chOff x="3210168" y="1289887"/>
            <a:chExt cx="4777171" cy="469900"/>
          </a:xfrm>
        </p:grpSpPr>
        <p:pic>
          <p:nvPicPr>
            <p:cNvPr id="53" name="図 2">
              <a:extLst>
                <a:ext uri="{FF2B5EF4-FFF2-40B4-BE49-F238E27FC236}">
                  <a16:creationId xmlns:a16="http://schemas.microsoft.com/office/drawing/2014/main" id="{55B7CC7B-B899-8442-9C4A-A16A952400A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テキスト プレースホルダー 2">
              <a:extLst>
                <a:ext uri="{FF2B5EF4-FFF2-40B4-BE49-F238E27FC236}">
                  <a16:creationId xmlns:a16="http://schemas.microsoft.com/office/drawing/2014/main" id="{A10568E2-5476-594B-8D35-A7E240CF7EBD}"/>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latin typeface="游明朝 Demibold" panose="02020600000000000000" pitchFamily="18" charset="-128"/>
                  <a:ea typeface="游明朝 Demibold" panose="02020600000000000000" pitchFamily="18" charset="-128"/>
                </a:rPr>
                <a:t>オリジナルコンテンツ</a:t>
              </a:r>
              <a:endParaRPr lang="en" sz="2000" dirty="0">
                <a:latin typeface="游明朝 Demibold" panose="02020600000000000000" pitchFamily="18" charset="-128"/>
                <a:ea typeface="游明朝 Demibold" panose="02020600000000000000" pitchFamily="18" charset="-128"/>
              </a:endParaRPr>
            </a:p>
          </p:txBody>
        </p:sp>
      </p:grpSp>
      <p:sp>
        <p:nvSpPr>
          <p:cNvPr id="67" name="テキスト プレースホルダー 2">
            <a:extLst>
              <a:ext uri="{FF2B5EF4-FFF2-40B4-BE49-F238E27FC236}">
                <a16:creationId xmlns:a16="http://schemas.microsoft.com/office/drawing/2014/main" id="{4319BE56-882E-B44C-9DB5-3AD7F9BC144A}"/>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latin typeface="游明朝 Demibold" panose="02020600000000000000" pitchFamily="18" charset="-128"/>
                <a:ea typeface="游明朝 Demibold" panose="02020600000000000000" pitchFamily="18" charset="-128"/>
              </a:rPr>
              <a:t>コンテンツパートナー</a:t>
            </a:r>
            <a:endParaRPr lang="en" sz="2000" dirty="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894252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4077266840"/>
              </p:ext>
            </p:extLst>
          </p:nvPr>
        </p:nvGraphicFramePr>
        <p:xfrm>
          <a:off x="575804" y="1332483"/>
          <a:ext cx="9791197" cy="3487692"/>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43856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3090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スポーツイベントの告知、アニメ番組の告知、映画の公開告知、番組宣伝（アプリのダウンロードや会員登録を促すような表現は不可）、美術館の展示イベント告知、書籍の販売告知</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79590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自社メディアとのタイアップは不可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121573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週間までとし、再度掲載する場合は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週間の掲載インターバルを空けて頂くこととします。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endParaRPr lang="en-US" altLang="ja-JP" sz="8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79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0" name="正方形/長方形 19">
            <a:extLst>
              <a:ext uri="{FF2B5EF4-FFF2-40B4-BE49-F238E27FC236}">
                <a16:creationId xmlns:a16="http://schemas.microsoft.com/office/drawing/2014/main" id="{57FF3B89-42EB-9F4F-ABBA-DFD551CA7BD0}"/>
              </a:ext>
            </a:extLst>
          </p:cNvPr>
          <p:cNvSpPr/>
          <p:nvPr/>
        </p:nvSpPr>
        <p:spPr>
          <a:xfrm>
            <a:off x="538986" y="517879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23" name="図 1">
            <a:extLst>
              <a:ext uri="{FF2B5EF4-FFF2-40B4-BE49-F238E27FC236}">
                <a16:creationId xmlns:a16="http://schemas.microsoft.com/office/drawing/2014/main" id="{0943B1AB-87F7-ED42-B511-20F5770E33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1606" y="522434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グループ化 8">
            <a:extLst>
              <a:ext uri="{FF2B5EF4-FFF2-40B4-BE49-F238E27FC236}">
                <a16:creationId xmlns:a16="http://schemas.microsoft.com/office/drawing/2014/main" id="{4D89B41E-AFA6-FC4E-A821-FE699A2D2C47}"/>
              </a:ext>
            </a:extLst>
          </p:cNvPr>
          <p:cNvGrpSpPr>
            <a:grpSpLocks/>
          </p:cNvGrpSpPr>
          <p:nvPr/>
        </p:nvGrpSpPr>
        <p:grpSpPr bwMode="auto">
          <a:xfrm>
            <a:off x="6666976" y="5220204"/>
            <a:ext cx="1876732" cy="1055711"/>
            <a:chOff x="6016482" y="4307604"/>
            <a:chExt cx="2737868" cy="1546643"/>
          </a:xfrm>
        </p:grpSpPr>
        <p:sp>
          <p:nvSpPr>
            <p:cNvPr id="25" name="正方形/長方形 28">
              <a:extLst>
                <a:ext uri="{FF2B5EF4-FFF2-40B4-BE49-F238E27FC236}">
                  <a16:creationId xmlns:a16="http://schemas.microsoft.com/office/drawing/2014/main" id="{613D74DF-A6FC-E242-929F-3540CE288BC4}"/>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26" name="직사각형 22">
              <a:extLst>
                <a:ext uri="{FF2B5EF4-FFF2-40B4-BE49-F238E27FC236}">
                  <a16:creationId xmlns:a16="http://schemas.microsoft.com/office/drawing/2014/main" id="{14D1DF22-0C52-2F4D-A41C-77F8E5A2DA8E}"/>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27" name="二等辺三角形 26">
            <a:extLst>
              <a:ext uri="{FF2B5EF4-FFF2-40B4-BE49-F238E27FC236}">
                <a16:creationId xmlns:a16="http://schemas.microsoft.com/office/drawing/2014/main" id="{AED87378-D2C5-D540-A1E2-68A770D24BD1}"/>
              </a:ext>
            </a:extLst>
          </p:cNvPr>
          <p:cNvSpPr/>
          <p:nvPr/>
        </p:nvSpPr>
        <p:spPr>
          <a:xfrm rot="5400000">
            <a:off x="5258728" y="552103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28" name="正方形/長方形 29">
            <a:extLst>
              <a:ext uri="{FF2B5EF4-FFF2-40B4-BE49-F238E27FC236}">
                <a16:creationId xmlns:a16="http://schemas.microsoft.com/office/drawing/2014/main" id="{A2B37411-593D-B54A-827D-C8A83A809E7F}"/>
              </a:ext>
            </a:extLst>
          </p:cNvPr>
          <p:cNvSpPr>
            <a:spLocks noChangeArrowheads="1"/>
          </p:cNvSpPr>
          <p:nvPr/>
        </p:nvSpPr>
        <p:spPr bwMode="auto">
          <a:xfrm>
            <a:off x="6582991" y="600688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9" name="正方形/長方形 31">
            <a:extLst>
              <a:ext uri="{FF2B5EF4-FFF2-40B4-BE49-F238E27FC236}">
                <a16:creationId xmlns:a16="http://schemas.microsoft.com/office/drawing/2014/main" id="{2D843EB3-06E9-1041-AF6D-F46A1AE10460}"/>
              </a:ext>
            </a:extLst>
          </p:cNvPr>
          <p:cNvSpPr>
            <a:spLocks noChangeArrowheads="1"/>
          </p:cNvSpPr>
          <p:nvPr/>
        </p:nvSpPr>
        <p:spPr bwMode="auto">
          <a:xfrm>
            <a:off x="3832021" y="6003826"/>
            <a:ext cx="305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30" name="正方形/長方形 29">
            <a:extLst>
              <a:ext uri="{FF2B5EF4-FFF2-40B4-BE49-F238E27FC236}">
                <a16:creationId xmlns:a16="http://schemas.microsoft.com/office/drawing/2014/main" id="{2BD23C0E-3100-CA45-B602-13B20AA10507}"/>
              </a:ext>
            </a:extLst>
          </p:cNvPr>
          <p:cNvSpPr>
            <a:spLocks noChangeArrowheads="1"/>
          </p:cNvSpPr>
          <p:nvPr/>
        </p:nvSpPr>
        <p:spPr bwMode="auto">
          <a:xfrm>
            <a:off x="6582991" y="547598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31" name="직사각형 22">
            <a:extLst>
              <a:ext uri="{FF2B5EF4-FFF2-40B4-BE49-F238E27FC236}">
                <a16:creationId xmlns:a16="http://schemas.microsoft.com/office/drawing/2014/main" id="{119F51F9-3E80-1846-9874-DD345BAF19AD}"/>
              </a:ext>
            </a:extLst>
          </p:cNvPr>
          <p:cNvSpPr/>
          <p:nvPr/>
        </p:nvSpPr>
        <p:spPr>
          <a:xfrm rot="16200000">
            <a:off x="2764697" y="497623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32" name="正方形/長方形 24">
            <a:extLst>
              <a:ext uri="{FF2B5EF4-FFF2-40B4-BE49-F238E27FC236}">
                <a16:creationId xmlns:a16="http://schemas.microsoft.com/office/drawing/2014/main" id="{D211F044-E666-A340-B069-88149B596477}"/>
              </a:ext>
            </a:extLst>
          </p:cNvPr>
          <p:cNvSpPr>
            <a:spLocks noChangeArrowheads="1"/>
          </p:cNvSpPr>
          <p:nvPr/>
        </p:nvSpPr>
        <p:spPr bwMode="auto">
          <a:xfrm>
            <a:off x="1948819" y="591949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33" name="直線矢印コネクタ 32">
            <a:extLst>
              <a:ext uri="{FF2B5EF4-FFF2-40B4-BE49-F238E27FC236}">
                <a16:creationId xmlns:a16="http://schemas.microsoft.com/office/drawing/2014/main" id="{3246C61E-B3E3-BD4F-92ED-2B0DEC43F88C}"/>
              </a:ext>
            </a:extLst>
          </p:cNvPr>
          <p:cNvCxnSpPr>
            <a:cxnSpLocks/>
          </p:cNvCxnSpPr>
          <p:nvPr/>
        </p:nvCxnSpPr>
        <p:spPr>
          <a:xfrm>
            <a:off x="1975673" y="633477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DECC4122-981D-AB4B-8F4D-2F08523F9D0E}"/>
              </a:ext>
            </a:extLst>
          </p:cNvPr>
          <p:cNvSpPr txBox="1"/>
          <p:nvPr/>
        </p:nvSpPr>
        <p:spPr>
          <a:xfrm>
            <a:off x="468313" y="4872925"/>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extLst>
      <p:ext uri="{BB962C8B-B14F-4D97-AF65-F5344CB8AC3E}">
        <p14:creationId xmlns:p14="http://schemas.microsoft.com/office/powerpoint/2010/main" val="2959665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9">
            <a:extLst>
              <a:ext uri="{FF2B5EF4-FFF2-40B4-BE49-F238E27FC236}">
                <a16:creationId xmlns:a16="http://schemas.microsoft.com/office/drawing/2014/main" id="{60E1C908-9FCD-3C43-9E55-15E613FC52C1}"/>
              </a:ext>
            </a:extLst>
          </p:cNvPr>
          <p:cNvSpPr>
            <a:spLocks noChangeArrowheads="1"/>
          </p:cNvSpPr>
          <p:nvPr/>
        </p:nvSpPr>
        <p:spPr bwMode="auto">
          <a:xfrm>
            <a:off x="192699" y="566090"/>
            <a:ext cx="8832867" cy="69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lnSpc>
                <a:spcPct val="130000"/>
              </a:lnSpc>
              <a:spcBef>
                <a:spcPct val="0"/>
              </a:spcBef>
              <a:spcAft>
                <a:spcPct val="0"/>
              </a:spcAft>
            </a:pP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ビジネスマン人口の</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多い都内に点在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するタクシーシェルター（屋根付きタクシー</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乗り場） </a:t>
            </a: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8</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か所をジャックできるオプションメニューとなります。</a:t>
            </a:r>
            <a:b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b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Tokyo Prime</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の各メニューと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セットでご実施いただくことで、タクシーの待ち時間から乗車中まで継続して広告訴求が可能となります。</a:t>
            </a:r>
          </a:p>
          <a:p>
            <a:pPr defTabSz="390997" fontAlgn="base">
              <a:lnSpc>
                <a:spcPct val="130000"/>
              </a:lnSpc>
              <a:spcBef>
                <a:spcPct val="0"/>
              </a:spcBef>
              <a:spcAft>
                <a:spcPct val="0"/>
              </a:spcAft>
            </a:pPr>
            <a:endParaRPr lang="en-US" altLang="ja-JP" sz="1026" dirty="0">
              <a:solidFill>
                <a:prstClr val="black">
                  <a:lumMod val="65000"/>
                  <a:lumOff val="35000"/>
                </a:prstClr>
              </a:solidFill>
              <a:latin typeface="Yu Mincho" panose="02020400000000000000" pitchFamily="18" charset="-128"/>
              <a:ea typeface="Yu Mincho" panose="02020400000000000000" pitchFamily="18" charset="-128"/>
            </a:endParaRPr>
          </a:p>
        </p:txBody>
      </p:sp>
      <p:graphicFrame>
        <p:nvGraphicFramePr>
          <p:cNvPr id="7" name="表 6">
            <a:extLst>
              <a:ext uri="{FF2B5EF4-FFF2-40B4-BE49-F238E27FC236}">
                <a16:creationId xmlns:a16="http://schemas.microsoft.com/office/drawing/2014/main" id="{1DC37D84-6034-6C4F-888E-B517D7E160C4}"/>
              </a:ext>
            </a:extLst>
          </p:cNvPr>
          <p:cNvGraphicFramePr>
            <a:graphicFrameLocks noGrp="1"/>
          </p:cNvGraphicFramePr>
          <p:nvPr>
            <p:extLst>
              <p:ext uri="{D42A27DB-BD31-4B8C-83A1-F6EECF244321}">
                <p14:modId xmlns:p14="http://schemas.microsoft.com/office/powerpoint/2010/main" val="32567858"/>
              </p:ext>
            </p:extLst>
          </p:nvPr>
        </p:nvGraphicFramePr>
        <p:xfrm>
          <a:off x="6069209" y="1219632"/>
          <a:ext cx="3946292" cy="4616880"/>
        </p:xfrm>
        <a:graphic>
          <a:graphicData uri="http://schemas.openxmlformats.org/drawingml/2006/table">
            <a:tbl>
              <a:tblPr firstRow="1" bandRow="1">
                <a:tableStyleId>{2D5ABB26-0587-4C30-8999-92F81FD0307C}</a:tableStyleId>
              </a:tblPr>
              <a:tblGrid>
                <a:gridCol w="872339">
                  <a:extLst>
                    <a:ext uri="{9D8B030D-6E8A-4147-A177-3AD203B41FA5}">
                      <a16:colId xmlns:a16="http://schemas.microsoft.com/office/drawing/2014/main" val="20000"/>
                    </a:ext>
                  </a:extLst>
                </a:gridCol>
                <a:gridCol w="3073953">
                  <a:extLst>
                    <a:ext uri="{9D8B030D-6E8A-4147-A177-3AD203B41FA5}">
                      <a16:colId xmlns:a16="http://schemas.microsoft.com/office/drawing/2014/main" val="20001"/>
                    </a:ext>
                  </a:extLst>
                </a:gridCol>
              </a:tblGrid>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掲出枠数</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以下</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枠全てを</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ヶ月</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社で独占掲出</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793427">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掲出エリア</a:t>
                      </a:r>
                      <a:endParaRPr kumimoji="1" lang="en-US" altLang="ja-JP" sz="900" b="0" i="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詳細</a:t>
                      </a:r>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三田国際ビルヂング前／コレド日本橋前／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山王パークタワー前／ベルビー赤坂前／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代々木駅西口前／五反田駅西口前／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大井町駅西口前／イトーヨーカドー大井町店際</a:t>
                      </a:r>
                      <a:endParaRPr kumimoji="1" lang="ja-JP" altLang="en-US" sz="85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18261">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掲出方法</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ポスター（ユポ紙）出力したものを設置</a:t>
                      </a:r>
                      <a:endParaRPr kumimoji="1" lang="en-US" altLang="ja-JP"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点灯時間：</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14:00</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～翌</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a:t>
                      </a:r>
                      <a:endParaRPr kumimoji="1" lang="en-US" altLang="ja-JP" sz="6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平日の交通量</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約</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万人</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日　</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ヶ所合計</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047080">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掲出条件</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■掲載可否基準及び注意事項</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Tokyo Prime</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Pure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Area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東京指定</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ご実施の　　広告主様限定です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広告料金は手数料が含まれたグロス金額（税別）です</a:t>
                      </a: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実施には広告料金と設置料金が必要となります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掲載エリアを分割してのご購入はできかねます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全エリアともに、対象となる各行政に対し、広告掲載前に屋外広告物申請が必須となります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港区エリアに関しては屋外広告物申請の前に、景観事前協議が必要となります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endParaRPr kumimoji="1" lang="en-US" altLang="ja-JP" sz="5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■その他</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当該メニューの詳細情報は、以下資料をご確認ください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hlinkClick r:id="rId2"/>
                        </a:rPr>
                        <a:t>https://fout.box.com/s/3ar2zus0kfft9rnw57abzntf5eurz071</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お申込の際は、各営業担当までご連絡ください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8" name="正方形/長方形 7">
            <a:extLst>
              <a:ext uri="{FF2B5EF4-FFF2-40B4-BE49-F238E27FC236}">
                <a16:creationId xmlns:a16="http://schemas.microsoft.com/office/drawing/2014/main" id="{BDC2ACAE-E625-8841-9962-577D916CCEA8}"/>
              </a:ext>
            </a:extLst>
          </p:cNvPr>
          <p:cNvSpPr/>
          <p:nvPr/>
        </p:nvSpPr>
        <p:spPr>
          <a:xfrm>
            <a:off x="925213" y="4807596"/>
            <a:ext cx="3301887" cy="395430"/>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defTabSz="390997" eaLnBrk="0" fontAlgn="base" hangingPunct="0">
              <a:spcBef>
                <a:spcPct val="0"/>
              </a:spcBef>
              <a:spcAft>
                <a:spcPct val="0"/>
              </a:spcAft>
            </a:pPr>
            <a:endParaRPr kumimoji="1" lang="ja-JP" altLang="en-US" sz="1809">
              <a:solidFill>
                <a:prstClr val="white"/>
              </a:solidFill>
              <a:latin typeface="Cambria" panose="02040503050406030204"/>
              <a:ea typeface="HG明朝B" panose="02020809000000000000" pitchFamily="17" charset="-128"/>
            </a:endParaRPr>
          </a:p>
        </p:txBody>
      </p:sp>
      <p:sp>
        <p:nvSpPr>
          <p:cNvPr id="9" name="正方形/長方形 13">
            <a:extLst>
              <a:ext uri="{FF2B5EF4-FFF2-40B4-BE49-F238E27FC236}">
                <a16:creationId xmlns:a16="http://schemas.microsoft.com/office/drawing/2014/main" id="{FC6ABB6E-24C5-C646-96AE-BC4B55DEEA6F}"/>
              </a:ext>
            </a:extLst>
          </p:cNvPr>
          <p:cNvSpPr>
            <a:spLocks noChangeArrowheads="1"/>
          </p:cNvSpPr>
          <p:nvPr/>
        </p:nvSpPr>
        <p:spPr bwMode="auto">
          <a:xfrm>
            <a:off x="192699" y="292862"/>
            <a:ext cx="3517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ja-JP" altLang="ja-JP" sz="1600" b="1" dirty="0">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タクシーシェルター広告</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aphicFrame>
        <p:nvGraphicFramePr>
          <p:cNvPr id="10" name="表 6">
            <a:extLst>
              <a:ext uri="{FF2B5EF4-FFF2-40B4-BE49-F238E27FC236}">
                <a16:creationId xmlns:a16="http://schemas.microsoft.com/office/drawing/2014/main" id="{3FA356A4-A0DF-4643-A26D-856CAECE54AE}"/>
              </a:ext>
            </a:extLst>
          </p:cNvPr>
          <p:cNvGraphicFramePr>
            <a:graphicFrameLocks noGrp="1"/>
          </p:cNvGraphicFramePr>
          <p:nvPr>
            <p:extLst>
              <p:ext uri="{D42A27DB-BD31-4B8C-83A1-F6EECF244321}">
                <p14:modId xmlns:p14="http://schemas.microsoft.com/office/powerpoint/2010/main" val="1267175120"/>
              </p:ext>
            </p:extLst>
          </p:nvPr>
        </p:nvGraphicFramePr>
        <p:xfrm>
          <a:off x="598111" y="3522751"/>
          <a:ext cx="4583248" cy="929742"/>
        </p:xfrm>
        <a:graphic>
          <a:graphicData uri="http://schemas.openxmlformats.org/drawingml/2006/table">
            <a:tbl>
              <a:tblPr firstRow="1" bandRow="1">
                <a:tableStyleId>{F5AB1C69-6EDB-4FF4-983F-18BD219EF322}</a:tableStyleId>
              </a:tblPr>
              <a:tblGrid>
                <a:gridCol w="1251954">
                  <a:extLst>
                    <a:ext uri="{9D8B030D-6E8A-4147-A177-3AD203B41FA5}">
                      <a16:colId xmlns:a16="http://schemas.microsoft.com/office/drawing/2014/main" val="3296458513"/>
                    </a:ext>
                  </a:extLst>
                </a:gridCol>
                <a:gridCol w="830146">
                  <a:extLst>
                    <a:ext uri="{9D8B030D-6E8A-4147-A177-3AD203B41FA5}">
                      <a16:colId xmlns:a16="http://schemas.microsoft.com/office/drawing/2014/main" val="3621600783"/>
                    </a:ext>
                  </a:extLst>
                </a:gridCol>
                <a:gridCol w="792887">
                  <a:extLst>
                    <a:ext uri="{9D8B030D-6E8A-4147-A177-3AD203B41FA5}">
                      <a16:colId xmlns:a16="http://schemas.microsoft.com/office/drawing/2014/main" val="2829361384"/>
                    </a:ext>
                  </a:extLst>
                </a:gridCol>
                <a:gridCol w="736663">
                  <a:extLst>
                    <a:ext uri="{9D8B030D-6E8A-4147-A177-3AD203B41FA5}">
                      <a16:colId xmlns:a16="http://schemas.microsoft.com/office/drawing/2014/main" val="3177235041"/>
                    </a:ext>
                  </a:extLst>
                </a:gridCol>
                <a:gridCol w="971598">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メニュー名</a:t>
                      </a:r>
                    </a:p>
                  </a:txBody>
                  <a:tcPr marL="78203" marR="78203" marT="39101" marB="39101"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保証形態</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掲載期間</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掲出エリア</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広告料金</a:t>
                      </a:r>
                      <a:r>
                        <a:rPr kumimoji="1" lang="ja-JP" altLang="en-US" sz="700" b="0" dirty="0">
                          <a:latin typeface="Yu Mincho" panose="02020400000000000000" pitchFamily="18" charset="-128"/>
                          <a:ea typeface="Yu Mincho" panose="02020400000000000000" pitchFamily="18" charset="-128"/>
                        </a:rPr>
                        <a:t>（税抜）</a:t>
                      </a: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612587">
                <a:tc>
                  <a:txBody>
                    <a:bodyPr/>
                    <a:lstStyle/>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タクシーシェルター広告</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78203" marR="78203" marT="39101" marB="39101"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期間</a:t>
                      </a:r>
                      <a:endParaRPr kumimoji="1" lang="en-US" altLang="ja-JP" sz="900" dirty="0">
                        <a:solidFill>
                          <a:srgbClr val="2B3A5B"/>
                        </a:solidFill>
                        <a:latin typeface="Yu Mincho" panose="02020400000000000000" pitchFamily="18" charset="-128"/>
                        <a:ea typeface="Yu Mincho" panose="02020400000000000000" pitchFamily="18" charset="-128"/>
                      </a:endParaRPr>
                    </a:p>
                    <a:p>
                      <a:pPr algn="ctr"/>
                      <a:r>
                        <a:rPr kumimoji="1" lang="ja-JP" altLang="en-US" sz="900" dirty="0">
                          <a:solidFill>
                            <a:srgbClr val="2B3A5B"/>
                          </a:solidFill>
                          <a:latin typeface="Yu Mincho" panose="02020400000000000000" pitchFamily="18" charset="-128"/>
                          <a:ea typeface="Yu Mincho" panose="02020400000000000000" pitchFamily="18" charset="-128"/>
                        </a:rPr>
                        <a:t>掲載保証</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dirty="0">
                          <a:solidFill>
                            <a:srgbClr val="2B3A5B"/>
                          </a:solidFill>
                          <a:latin typeface="Yu Mincho" panose="02020400000000000000" pitchFamily="18" charset="-128"/>
                          <a:ea typeface="Yu Mincho" panose="02020400000000000000" pitchFamily="18" charset="-128"/>
                        </a:rPr>
                        <a:t>ヶ月</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東京都内</a:t>
                      </a:r>
                      <a:r>
                        <a:rPr kumimoji="1" lang="en-US" altLang="ja-JP" sz="900" dirty="0">
                          <a:solidFill>
                            <a:srgbClr val="2B3A5B"/>
                          </a:solidFill>
                          <a:latin typeface="Yu Mincho" panose="02020400000000000000" pitchFamily="18" charset="-128"/>
                          <a:ea typeface="Yu Mincho" panose="02020400000000000000" pitchFamily="18" charset="-128"/>
                        </a:rPr>
                        <a:t>8</a:t>
                      </a:r>
                      <a:r>
                        <a:rPr kumimoji="1" lang="ja-JP" altLang="en-US" sz="900" dirty="0">
                          <a:solidFill>
                            <a:srgbClr val="2B3A5B"/>
                          </a:solidFill>
                          <a:latin typeface="Yu Mincho" panose="02020400000000000000" pitchFamily="18" charset="-128"/>
                          <a:ea typeface="Yu Mincho" panose="02020400000000000000" pitchFamily="18" charset="-128"/>
                        </a:rPr>
                        <a:t>ヶ所</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250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1" name="タイトル 1">
            <a:extLst>
              <a:ext uri="{FF2B5EF4-FFF2-40B4-BE49-F238E27FC236}">
                <a16:creationId xmlns:a16="http://schemas.microsoft.com/office/drawing/2014/main" id="{39FF64AC-AC39-1140-BCA3-2AF0D817E78E}"/>
              </a:ext>
            </a:extLst>
          </p:cNvPr>
          <p:cNvSpPr>
            <a:spLocks noGrp="1" noChangeArrowheads="1"/>
          </p:cNvSpPr>
          <p:nvPr>
            <p:ph type="title"/>
          </p:nvPr>
        </p:nvSpPr>
        <p:spPr bwMode="auto">
          <a:xfrm>
            <a:off x="0" y="6623845"/>
            <a:ext cx="10691813" cy="4493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8203" tIns="39101" rIns="78203" bIns="39101"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タクシーシェルター広告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12" name="図 11">
            <a:extLst>
              <a:ext uri="{FF2B5EF4-FFF2-40B4-BE49-F238E27FC236}">
                <a16:creationId xmlns:a16="http://schemas.microsoft.com/office/drawing/2014/main" id="{8EAC2A0E-854C-D44B-8D49-89E58356F848}"/>
              </a:ext>
            </a:extLst>
          </p:cNvPr>
          <p:cNvPicPr>
            <a:picLocks noChangeAspect="1"/>
          </p:cNvPicPr>
          <p:nvPr/>
        </p:nvPicPr>
        <p:blipFill>
          <a:blip r:embed="rId3"/>
          <a:stretch>
            <a:fillRect/>
          </a:stretch>
        </p:blipFill>
        <p:spPr>
          <a:xfrm>
            <a:off x="598111" y="1219323"/>
            <a:ext cx="4583248" cy="1848803"/>
          </a:xfrm>
          <a:prstGeom prst="rect">
            <a:avLst/>
          </a:prstGeom>
        </p:spPr>
      </p:pic>
      <p:graphicFrame>
        <p:nvGraphicFramePr>
          <p:cNvPr id="13" name="表 6">
            <a:extLst>
              <a:ext uri="{FF2B5EF4-FFF2-40B4-BE49-F238E27FC236}">
                <a16:creationId xmlns:a16="http://schemas.microsoft.com/office/drawing/2014/main" id="{584F5E1E-366D-D444-94C1-33BB4E9CD347}"/>
              </a:ext>
            </a:extLst>
          </p:cNvPr>
          <p:cNvGraphicFramePr>
            <a:graphicFrameLocks noGrp="1"/>
          </p:cNvGraphicFramePr>
          <p:nvPr>
            <p:extLst>
              <p:ext uri="{D42A27DB-BD31-4B8C-83A1-F6EECF244321}">
                <p14:modId xmlns:p14="http://schemas.microsoft.com/office/powerpoint/2010/main" val="3949751735"/>
              </p:ext>
            </p:extLst>
          </p:nvPr>
        </p:nvGraphicFramePr>
        <p:xfrm>
          <a:off x="598111" y="4791894"/>
          <a:ext cx="4583248" cy="1044619"/>
        </p:xfrm>
        <a:graphic>
          <a:graphicData uri="http://schemas.openxmlformats.org/drawingml/2006/table">
            <a:tbl>
              <a:tblPr firstRow="1" bandRow="1">
                <a:tableStyleId>{F5AB1C69-6EDB-4FF4-983F-18BD219EF322}</a:tableStyleId>
              </a:tblPr>
              <a:tblGrid>
                <a:gridCol w="1869615">
                  <a:extLst>
                    <a:ext uri="{9D8B030D-6E8A-4147-A177-3AD203B41FA5}">
                      <a16:colId xmlns:a16="http://schemas.microsoft.com/office/drawing/2014/main" val="3621600783"/>
                    </a:ext>
                  </a:extLst>
                </a:gridCol>
                <a:gridCol w="1089619">
                  <a:extLst>
                    <a:ext uri="{9D8B030D-6E8A-4147-A177-3AD203B41FA5}">
                      <a16:colId xmlns:a16="http://schemas.microsoft.com/office/drawing/2014/main" val="2829361384"/>
                    </a:ext>
                  </a:extLst>
                </a:gridCol>
                <a:gridCol w="1624014">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ポスター出力取付費</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費用</a:t>
                      </a:r>
                      <a:r>
                        <a:rPr kumimoji="1" lang="ja-JP" altLang="en-US" sz="700" b="0">
                          <a:latin typeface="Yu Mincho" panose="02020400000000000000" pitchFamily="18" charset="-128"/>
                          <a:ea typeface="Yu Mincho" panose="02020400000000000000" pitchFamily="18" charset="-128"/>
                        </a:rPr>
                        <a:t>（税抜）</a:t>
                      </a:r>
                      <a:endParaRPr kumimoji="1" lang="en-US" altLang="ja-JP" sz="700" b="0" dirty="0">
                        <a:latin typeface="Yu Mincho" panose="02020400000000000000" pitchFamily="18" charset="-128"/>
                        <a:ea typeface="Yu Mincho" panose="02020400000000000000" pitchFamily="18" charset="-128"/>
                      </a:endParaRP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備考</a:t>
                      </a:r>
                      <a:endParaRPr kumimoji="1" lang="ja-JP" altLang="en-US" sz="700" b="0" dirty="0">
                        <a:latin typeface="Yu Mincho" panose="02020400000000000000" pitchFamily="18" charset="-128"/>
                        <a:ea typeface="Yu Mincho" panose="02020400000000000000" pitchFamily="18" charset="-128"/>
                      </a:endParaRP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67246">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両面同一ビジュアル同日作業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endParaRPr kumimoji="1" lang="ja-JP" altLang="en-US"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60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214439"/>
                  </a:ext>
                </a:extLst>
              </a:tr>
              <a:tr h="360218">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両面別ビジュアル同日作業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76</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4" name="正方形/長方形 13">
            <a:extLst>
              <a:ext uri="{FF2B5EF4-FFF2-40B4-BE49-F238E27FC236}">
                <a16:creationId xmlns:a16="http://schemas.microsoft.com/office/drawing/2014/main" id="{EBD7DE67-CFF4-0346-BBE3-A2E61C45C36D}"/>
              </a:ext>
            </a:extLst>
          </p:cNvPr>
          <p:cNvSpPr>
            <a:spLocks noChangeArrowheads="1"/>
          </p:cNvSpPr>
          <p:nvPr/>
        </p:nvSpPr>
        <p:spPr bwMode="auto">
          <a:xfrm>
            <a:off x="583923" y="3255562"/>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広告料金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5" name="正方形/長方形 13">
            <a:extLst>
              <a:ext uri="{FF2B5EF4-FFF2-40B4-BE49-F238E27FC236}">
                <a16:creationId xmlns:a16="http://schemas.microsoft.com/office/drawing/2014/main" id="{A4E7A7BA-05D2-E04C-8118-C04E4D5ED92C}"/>
              </a:ext>
            </a:extLst>
          </p:cNvPr>
          <p:cNvSpPr>
            <a:spLocks noChangeArrowheads="1"/>
          </p:cNvSpPr>
          <p:nvPr/>
        </p:nvSpPr>
        <p:spPr bwMode="auto">
          <a:xfrm>
            <a:off x="583923" y="4513923"/>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設置料金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9" name="テキスト ボックス 18">
            <a:extLst>
              <a:ext uri="{FF2B5EF4-FFF2-40B4-BE49-F238E27FC236}">
                <a16:creationId xmlns:a16="http://schemas.microsoft.com/office/drawing/2014/main" id="{133A78CE-2D69-8545-8E4C-7D36332B3574}"/>
              </a:ext>
            </a:extLst>
          </p:cNvPr>
          <p:cNvSpPr txBox="1"/>
          <p:nvPr/>
        </p:nvSpPr>
        <p:spPr>
          <a:xfrm>
            <a:off x="583923" y="5897942"/>
            <a:ext cx="8946895" cy="204928"/>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ミニ校正とは縮小版で印刷した色校正見本で行う校正です</a:t>
            </a:r>
          </a:p>
        </p:txBody>
      </p:sp>
    </p:spTree>
    <p:extLst>
      <p:ext uri="{BB962C8B-B14F-4D97-AF65-F5344CB8AC3E}">
        <p14:creationId xmlns:p14="http://schemas.microsoft.com/office/powerpoint/2010/main" val="3629289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グロス</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1,000</a:t>
            </a:r>
            <a:r>
              <a:rPr lang="ja-JP" altLang="en-US">
                <a:solidFill>
                  <a:schemeClr val="tx1">
                    <a:lumMod val="75000"/>
                    <a:lumOff val="25000"/>
                  </a:schemeClr>
                </a:solidFill>
                <a:latin typeface="游明朝" panose="02020400000000000000" pitchFamily="18" charset="-128"/>
                <a:ea typeface="游明朝" panose="02020400000000000000" pitchFamily="18" charset="-128"/>
              </a:rPr>
              <a:t>万円以上（</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回</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広告効果検証オプション</a:t>
            </a:r>
          </a:p>
        </p:txBody>
      </p:sp>
      <p:sp>
        <p:nvSpPr>
          <p:cNvPr id="10" name="正方形/長方形 9">
            <a:extLst>
              <a:ext uri="{FF2B5EF4-FFF2-40B4-BE49-F238E27FC236}">
                <a16:creationId xmlns:a16="http://schemas.microsoft.com/office/drawing/2014/main" id="{0102F418-661F-D645-AF38-79B0C73C1D55}"/>
              </a:ext>
            </a:extLst>
          </p:cNvPr>
          <p:cNvSpPr/>
          <p:nvPr/>
        </p:nvSpPr>
        <p:spPr>
          <a:xfrm>
            <a:off x="1046163" y="5307275"/>
            <a:ext cx="8597899" cy="9106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1" name="テキスト ボックス 10">
            <a:extLst>
              <a:ext uri="{FF2B5EF4-FFF2-40B4-BE49-F238E27FC236}">
                <a16:creationId xmlns:a16="http://schemas.microsoft.com/office/drawing/2014/main" id="{8629B012-A324-4345-8E65-427BE9E44894}"/>
              </a:ext>
            </a:extLst>
          </p:cNvPr>
          <p:cNvSpPr txBox="1">
            <a:spLocks noChangeArrowheads="1"/>
          </p:cNvSpPr>
          <p:nvPr/>
        </p:nvSpPr>
        <p:spPr bwMode="auto">
          <a:xfrm>
            <a:off x="1046163" y="621795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12" name="テキスト ボックス 11">
            <a:extLst>
              <a:ext uri="{FF2B5EF4-FFF2-40B4-BE49-F238E27FC236}">
                <a16:creationId xmlns:a16="http://schemas.microsoft.com/office/drawing/2014/main" id="{4620DF3A-4D5C-A142-9708-5A63CF8D9C6F}"/>
              </a:ext>
            </a:extLst>
          </p:cNvPr>
          <p:cNvSpPr txBox="1"/>
          <p:nvPr/>
        </p:nvSpPr>
        <p:spPr>
          <a:xfrm>
            <a:off x="1025244" y="5338039"/>
            <a:ext cx="1980029" cy="289375"/>
          </a:xfrm>
          <a:prstGeom prst="rect">
            <a:avLst/>
          </a:prstGeom>
        </p:spPr>
        <p:txBody>
          <a:bodyPr wrap="none" rtlCol="0">
            <a:spAutoFit/>
          </a:bodyPr>
          <a:lstStyle/>
          <a:p>
            <a:pPr marL="0" marR="0" indent="0" algn="ctr" defTabSz="1006475" rtl="0" eaLnBrk="1" fontAlgn="base" latinLnBrk="0" hangingPunct="1">
              <a:lnSpc>
                <a:spcPct val="90000"/>
              </a:lnSpc>
              <a:spcBef>
                <a:spcPct val="0"/>
              </a:spcBef>
              <a:spcAft>
                <a:spcPct val="0"/>
              </a:spcAft>
              <a:buClrTx/>
              <a:buSzTx/>
              <a:buFontTx/>
              <a:buNone/>
              <a:tabLst/>
            </a:pPr>
            <a:r>
              <a:rPr kumimoji="1" lang="ja-JP" altLang="en-US" sz="1400" i="0">
                <a:solidFill>
                  <a:schemeClr val="bg1"/>
                </a:solidFill>
                <a:latin typeface="Yu Mincho Demibold" panose="02020400000000000000" pitchFamily="18" charset="-128"/>
                <a:ea typeface="Yu Mincho Demibold" panose="02020400000000000000" pitchFamily="18" charset="-128"/>
              </a:rPr>
              <a:t>リサーチスケジュール</a:t>
            </a:r>
          </a:p>
        </p:txBody>
      </p:sp>
      <p:sp>
        <p:nvSpPr>
          <p:cNvPr id="13" name="テキスト ボックス 12">
            <a:extLst>
              <a:ext uri="{FF2B5EF4-FFF2-40B4-BE49-F238E27FC236}">
                <a16:creationId xmlns:a16="http://schemas.microsoft.com/office/drawing/2014/main" id="{24C50AB9-5F7D-0949-A52A-4B48E0557796}"/>
              </a:ext>
            </a:extLst>
          </p:cNvPr>
          <p:cNvSpPr txBox="1"/>
          <p:nvPr/>
        </p:nvSpPr>
        <p:spPr>
          <a:xfrm>
            <a:off x="3553127" y="5372758"/>
            <a:ext cx="1467068"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①</a:t>
            </a:r>
            <a:r>
              <a:rPr kumimoji="1" lang="ja-JP" altLang="en-US" sz="1000">
                <a:solidFill>
                  <a:schemeClr val="bg1"/>
                </a:solidFill>
                <a:latin typeface="Yu Mincho" panose="02020400000000000000" pitchFamily="18" charset="-128"/>
                <a:ea typeface="Yu Mincho" panose="02020400000000000000" pitchFamily="18" charset="-128"/>
              </a:rPr>
              <a:t>調査申込</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②</a:t>
            </a:r>
            <a:r>
              <a:rPr kumimoji="1" lang="ja-JP" altLang="en-US" sz="1000">
                <a:solidFill>
                  <a:schemeClr val="bg1"/>
                </a:solidFill>
                <a:latin typeface="Yu Mincho" panose="02020400000000000000" pitchFamily="18" charset="-128"/>
                <a:ea typeface="Yu Mincho" panose="02020400000000000000" pitchFamily="18" charset="-128"/>
              </a:rPr>
              <a:t>調査票入稿</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③</a:t>
            </a:r>
            <a:r>
              <a:rPr kumimoji="1" lang="ja-JP" altLang="en-US" sz="1000">
                <a:solidFill>
                  <a:schemeClr val="bg1"/>
                </a:solidFill>
                <a:latin typeface="Yu Mincho" panose="02020400000000000000" pitchFamily="18" charset="-128"/>
                <a:ea typeface="Yu Mincho" panose="02020400000000000000" pitchFamily="18" charset="-128"/>
              </a:rPr>
              <a:t>スクリーニング調査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④</a:t>
            </a:r>
            <a:r>
              <a:rPr kumimoji="1" lang="ja-JP" altLang="en-US" sz="1000">
                <a:solidFill>
                  <a:schemeClr val="bg1"/>
                </a:solidFill>
                <a:latin typeface="Yu Mincho" panose="02020400000000000000" pitchFamily="18" charset="-128"/>
                <a:ea typeface="Yu Mincho" panose="02020400000000000000" pitchFamily="18" charset="-128"/>
              </a:rPr>
              <a:t>本調査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⑤</a:t>
            </a:r>
            <a:r>
              <a:rPr kumimoji="1" lang="ja-JP" altLang="en-US" sz="1000">
                <a:solidFill>
                  <a:schemeClr val="bg1"/>
                </a:solidFill>
                <a:latin typeface="Yu Mincho" panose="02020400000000000000" pitchFamily="18" charset="-128"/>
                <a:ea typeface="Yu Mincho" panose="02020400000000000000" pitchFamily="18" charset="-128"/>
              </a:rPr>
              <a:t>レポート納品</a:t>
            </a:r>
          </a:p>
        </p:txBody>
      </p:sp>
      <p:sp>
        <p:nvSpPr>
          <p:cNvPr id="14" name="テキスト ボックス 13">
            <a:extLst>
              <a:ext uri="{FF2B5EF4-FFF2-40B4-BE49-F238E27FC236}">
                <a16:creationId xmlns:a16="http://schemas.microsoft.com/office/drawing/2014/main" id="{3C88C0B0-2DDD-4C4F-8F56-AF4066E279E7}"/>
              </a:ext>
            </a:extLst>
          </p:cNvPr>
          <p:cNvSpPr txBox="1"/>
          <p:nvPr/>
        </p:nvSpPr>
        <p:spPr>
          <a:xfrm>
            <a:off x="5196357" y="5365465"/>
            <a:ext cx="2749471"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：広告申込時</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a:t>
            </a:r>
            <a:r>
              <a:rPr kumimoji="1" lang="en-US" altLang="ja-JP" sz="1000" dirty="0">
                <a:solidFill>
                  <a:schemeClr val="bg1"/>
                </a:solidFill>
                <a:latin typeface="Yu Mincho" panose="02020400000000000000" pitchFamily="18" charset="-128"/>
                <a:ea typeface="Yu Mincho" panose="02020400000000000000" pitchFamily="18" charset="-128"/>
              </a:rPr>
              <a:t>5</a:t>
            </a:r>
            <a:r>
              <a:rPr kumimoji="1" lang="ja-JP" altLang="en-US" sz="1000">
                <a:solidFill>
                  <a:schemeClr val="bg1"/>
                </a:solidFill>
                <a:latin typeface="Yu Mincho" panose="02020400000000000000" pitchFamily="18" charset="-128"/>
                <a:ea typeface="Yu Mincho" panose="02020400000000000000" pitchFamily="18" charset="-128"/>
              </a:rPr>
              <a:t>営業日前まで</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：スクリーニング調査終了から３営業日以内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：本調査終了から</a:t>
            </a:r>
            <a:r>
              <a:rPr kumimoji="1" lang="en-US" altLang="ja-JP" sz="1000" dirty="0">
                <a:solidFill>
                  <a:schemeClr val="bg1"/>
                </a:solidFill>
                <a:latin typeface="Yu Mincho" panose="02020400000000000000" pitchFamily="18" charset="-128"/>
                <a:ea typeface="Yu Mincho" panose="02020400000000000000" pitchFamily="18" charset="-128"/>
              </a:rPr>
              <a:t>10</a:t>
            </a:r>
            <a:r>
              <a:rPr kumimoji="1" lang="ja-JP" altLang="en-US" sz="1000">
                <a:solidFill>
                  <a:schemeClr val="bg1"/>
                </a:solidFill>
                <a:latin typeface="Yu Mincho" panose="02020400000000000000" pitchFamily="18" charset="-128"/>
                <a:ea typeface="Yu Mincho" panose="02020400000000000000" pitchFamily="18" charset="-128"/>
              </a:rPr>
              <a:t>営業日以内</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制作メニュー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16893" y="426022"/>
            <a:ext cx="2749471" cy="44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a:t>
            </a:r>
            <a:endParaRPr lang="en-US" altLang="ja-JP" sz="800" b="1" dirty="0">
              <a:solidFill>
                <a:srgbClr val="595959"/>
              </a:solidFill>
              <a:latin typeface="游明朝 Demibold" panose="02020600000000000000" pitchFamily="18" charset="-128"/>
              <a:ea typeface="游明朝 Demibold" panose="02020600000000000000" pitchFamily="18" charset="-128"/>
            </a:endParaRPr>
          </a:p>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インタビューをお届けする自社番組</a:t>
            </a:r>
          </a:p>
        </p:txBody>
      </p:sp>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20550" y="133852"/>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12844" b="20500"/>
          <a:stretch/>
        </p:blipFill>
        <p:spPr bwMode="auto">
          <a:xfrm>
            <a:off x="3837936" y="68164"/>
            <a:ext cx="2887715" cy="43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72894" y="68164"/>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4176355" y="616569"/>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7156477" y="623093"/>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6" name="図 1">
            <a:extLst>
              <a:ext uri="{FF2B5EF4-FFF2-40B4-BE49-F238E27FC236}">
                <a16:creationId xmlns:a16="http://schemas.microsoft.com/office/drawing/2014/main" id="{63897555-242E-FA43-8FD8-7B07EC737B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6893" y="870079"/>
            <a:ext cx="2840633" cy="15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BAD65C54-8C96-1246-8B35-D4D97D71C89A}"/>
              </a:ext>
            </a:extLst>
          </p:cNvPr>
          <p:cNvPicPr>
            <a:picLocks noChangeAspect="1"/>
          </p:cNvPicPr>
          <p:nvPr/>
        </p:nvPicPr>
        <p:blipFill>
          <a:blip r:embed="rId7"/>
          <a:stretch>
            <a:fillRect/>
          </a:stretch>
        </p:blipFill>
        <p:spPr>
          <a:xfrm>
            <a:off x="7499049" y="870079"/>
            <a:ext cx="2990191" cy="1651338"/>
          </a:xfrm>
          <a:prstGeom prst="rect">
            <a:avLst/>
          </a:prstGeom>
        </p:spPr>
      </p:pic>
      <p:sp>
        <p:nvSpPr>
          <p:cNvPr id="22" name="正方形/長方形 17">
            <a:extLst>
              <a:ext uri="{FF2B5EF4-FFF2-40B4-BE49-F238E27FC236}">
                <a16:creationId xmlns:a16="http://schemas.microsoft.com/office/drawing/2014/main" id="{DD58FAA1-C4F8-C046-9FA8-CD0C5BEA242B}"/>
              </a:ext>
            </a:extLst>
          </p:cNvPr>
          <p:cNvSpPr>
            <a:spLocks noChangeArrowheads="1"/>
          </p:cNvSpPr>
          <p:nvPr/>
        </p:nvSpPr>
        <p:spPr bwMode="auto">
          <a:xfrm>
            <a:off x="412164" y="2460298"/>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pic>
        <p:nvPicPr>
          <p:cNvPr id="27" name="図 2" descr="人, 男, 持つ, フロント が含まれている画像&#10;&#10;自動的に生成された説明">
            <a:extLst>
              <a:ext uri="{FF2B5EF4-FFF2-40B4-BE49-F238E27FC236}">
                <a16:creationId xmlns:a16="http://schemas.microsoft.com/office/drawing/2014/main" id="{174BF2B3-42C8-1245-BD0B-5B318F80FEB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933429" y="874836"/>
            <a:ext cx="2887714" cy="162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正方形/長方形 13">
            <a:extLst>
              <a:ext uri="{FF2B5EF4-FFF2-40B4-BE49-F238E27FC236}">
                <a16:creationId xmlns:a16="http://schemas.microsoft.com/office/drawing/2014/main" id="{36EFF135-553D-B443-A3C2-CED55235295A}"/>
              </a:ext>
            </a:extLst>
          </p:cNvPr>
          <p:cNvSpPr>
            <a:spLocks noChangeArrowheads="1"/>
          </p:cNvSpPr>
          <p:nvPr/>
        </p:nvSpPr>
        <p:spPr bwMode="auto">
          <a:xfrm>
            <a:off x="3837936" y="2521417"/>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1" name="タイトル 1">
            <a:extLst>
              <a:ext uri="{FF2B5EF4-FFF2-40B4-BE49-F238E27FC236}">
                <a16:creationId xmlns:a16="http://schemas.microsoft.com/office/drawing/2014/main" id="{69232942-8567-3F4F-AEC2-49C5F59C8210}"/>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（撮影あり）</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35" name="表 34">
            <a:extLst>
              <a:ext uri="{FF2B5EF4-FFF2-40B4-BE49-F238E27FC236}">
                <a16:creationId xmlns:a16="http://schemas.microsoft.com/office/drawing/2014/main" id="{4E7365EB-B654-2546-9E98-BEC76B746238}"/>
              </a:ext>
            </a:extLst>
          </p:cNvPr>
          <p:cNvGraphicFramePr>
            <a:graphicFrameLocks noGrp="1"/>
          </p:cNvGraphicFramePr>
          <p:nvPr>
            <p:extLst>
              <p:ext uri="{D42A27DB-BD31-4B8C-83A1-F6EECF244321}">
                <p14:modId xmlns:p14="http://schemas.microsoft.com/office/powerpoint/2010/main" val="935296956"/>
              </p:ext>
            </p:extLst>
          </p:nvPr>
        </p:nvGraphicFramePr>
        <p:xfrm>
          <a:off x="807838" y="2898431"/>
          <a:ext cx="9138896" cy="3387811"/>
        </p:xfrm>
        <a:graphic>
          <a:graphicData uri="http://schemas.openxmlformats.org/drawingml/2006/table">
            <a:tbl>
              <a:tblPr/>
              <a:tblGrid>
                <a:gridCol w="1461576">
                  <a:extLst>
                    <a:ext uri="{9D8B030D-6E8A-4147-A177-3AD203B41FA5}">
                      <a16:colId xmlns:a16="http://schemas.microsoft.com/office/drawing/2014/main" val="3143814184"/>
                    </a:ext>
                  </a:extLst>
                </a:gridCol>
                <a:gridCol w="2559106">
                  <a:extLst>
                    <a:ext uri="{9D8B030D-6E8A-4147-A177-3AD203B41FA5}">
                      <a16:colId xmlns:a16="http://schemas.microsoft.com/office/drawing/2014/main" val="2822657958"/>
                    </a:ext>
                  </a:extLst>
                </a:gridCol>
                <a:gridCol w="2559107">
                  <a:extLst>
                    <a:ext uri="{9D8B030D-6E8A-4147-A177-3AD203B41FA5}">
                      <a16:colId xmlns:a16="http://schemas.microsoft.com/office/drawing/2014/main" val="3273969713"/>
                    </a:ext>
                  </a:extLst>
                </a:gridCol>
                <a:gridCol w="2559107">
                  <a:extLst>
                    <a:ext uri="{9D8B030D-6E8A-4147-A177-3AD203B41FA5}">
                      <a16:colId xmlns:a16="http://schemas.microsoft.com/office/drawing/2014/main" val="2003444807"/>
                    </a:ext>
                  </a:extLst>
                </a:gridCol>
              </a:tblGrid>
              <a:tr h="235947">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US" altLang="ja-JP"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400625233"/>
                  </a:ext>
                </a:extLst>
              </a:tr>
              <a:tr h="460338">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4062877657"/>
                  </a:ext>
                </a:extLst>
              </a:tr>
              <a:tr h="2637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44450" marR="0" lvl="0" indent="0" algn="l" defTabSz="1007943" rtl="0" eaLnBrk="1" fontAlgn="ctr"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Collaboration Video Ads 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2436281172"/>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株式会社</a:t>
                      </a:r>
                      <a:r>
                        <a:rPr lang="en" altLang="ja-JP" sz="800" b="0" i="0" u="none" strike="noStrike" dirty="0" err="1">
                          <a:solidFill>
                            <a:srgbClr val="404040"/>
                          </a:solidFill>
                          <a:effectLst/>
                          <a:latin typeface="Yu Mincho Light" panose="02020300000000000000" pitchFamily="18" charset="-128"/>
                          <a:ea typeface="Yu Mincho Light" panose="02020300000000000000" pitchFamily="18" charset="-128"/>
                        </a:rPr>
                        <a:t>Viibar</a:t>
                      </a: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014400">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箇所、都内近郊　</a:t>
                      </a:r>
                      <a:r>
                        <a:rPr lang="en-US" altLang="ja-JP" sz="7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700" b="0" i="0" u="none" strike="noStrike">
                          <a:solidFill>
                            <a:srgbClr val="404040"/>
                          </a:solidFill>
                          <a:effectLst/>
                          <a:latin typeface="Yu Mincho Light" panose="02020300000000000000" pitchFamily="18" charset="-128"/>
                          <a:ea typeface="Yu Mincho Light" panose="02020300000000000000" pitchFamily="18" charset="-128"/>
                        </a:rPr>
                        <a:t>遠隔地の場合、交通費・宿泊費は別途請求</a:t>
                      </a:r>
                    </a:p>
                    <a:p>
                      <a:pPr marL="171450" marR="0" lvl="0" indent="-127000" algn="l" defTabSz="1007943" rtl="0" eaLnBrk="1" fontAlgn="ctr" latinLnBrk="0" hangingPunct="1">
                        <a:lnSpc>
                          <a:spcPct val="100000"/>
                        </a:lnSpc>
                        <a:spcBef>
                          <a:spcPts val="0"/>
                        </a:spcBef>
                        <a:spcAft>
                          <a:spcPts val="0"/>
                        </a:spcAft>
                        <a:buClrTx/>
                        <a:buSzTx/>
                        <a:buFont typeface="Arial" panose="020B0604020202020204" pitchFamily="34" charset="0"/>
                        <a:buChar char="•"/>
                        <a:tabLst/>
                        <a:defRPr/>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出演者：依頼主にて手配（</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名程度想定）</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撮影場所：依頼主にて手配</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いずれかのメニューを同時に申し込む必要があります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お電話やメールでの取材にご協力をお願いします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次利用範囲はご相談ください</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765527297"/>
                  </a:ext>
                </a:extLst>
              </a:tr>
              <a:tr h="646280">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1</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 </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オウンドメディア（</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HP</a:t>
                      </a:r>
                      <a:r>
                        <a:rPr lang="ja-JP" altLang="en"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公式</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SNS</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3</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ヶ月間</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使用期間の間は</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二次利用については別途ご相談</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3912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8404" y="60091"/>
            <a:ext cx="3041359" cy="68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65700" y="137527"/>
            <a:ext cx="2073195" cy="53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1959532" y="624092"/>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5713926" y="640529"/>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8" name="図 4" descr="食品, 座る, 記号, 表示 が含まれている画像&#10;&#10;自動的に生成された説明">
            <a:extLst>
              <a:ext uri="{FF2B5EF4-FFF2-40B4-BE49-F238E27FC236}">
                <a16:creationId xmlns:a16="http://schemas.microsoft.com/office/drawing/2014/main" id="{3F369C04-4A1F-364A-9E8E-BAA8F82B315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90670" y="833275"/>
            <a:ext cx="2959093" cy="166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13">
            <a:extLst>
              <a:ext uri="{FF2B5EF4-FFF2-40B4-BE49-F238E27FC236}">
                <a16:creationId xmlns:a16="http://schemas.microsoft.com/office/drawing/2014/main" id="{E6581571-99AE-F546-A330-ED942075F003}"/>
              </a:ext>
            </a:extLst>
          </p:cNvPr>
          <p:cNvSpPr>
            <a:spLocks noChangeArrowheads="1"/>
          </p:cNvSpPr>
          <p:nvPr/>
        </p:nvSpPr>
        <p:spPr bwMode="auto">
          <a:xfrm>
            <a:off x="1608404" y="2473110"/>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dirty="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24" name="正方形/長方形 12">
            <a:extLst>
              <a:ext uri="{FF2B5EF4-FFF2-40B4-BE49-F238E27FC236}">
                <a16:creationId xmlns:a16="http://schemas.microsoft.com/office/drawing/2014/main" id="{7FEE28FC-5CDB-B14D-BCFD-ECFA9BBE46D3}"/>
              </a:ext>
            </a:extLst>
          </p:cNvPr>
          <p:cNvSpPr/>
          <p:nvPr/>
        </p:nvSpPr>
        <p:spPr bwMode="auto">
          <a:xfrm>
            <a:off x="4105418" y="2460298"/>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pic>
        <p:nvPicPr>
          <p:cNvPr id="17" name="図 16">
            <a:extLst>
              <a:ext uri="{FF2B5EF4-FFF2-40B4-BE49-F238E27FC236}">
                <a16:creationId xmlns:a16="http://schemas.microsoft.com/office/drawing/2014/main" id="{B907297F-F67E-404F-8FD7-E6E1522DA774}"/>
              </a:ext>
            </a:extLst>
          </p:cNvPr>
          <p:cNvPicPr>
            <a:picLocks noChangeAspect="1"/>
          </p:cNvPicPr>
          <p:nvPr/>
        </p:nvPicPr>
        <p:blipFill rotWithShape="1">
          <a:blip r:embed="rId6"/>
          <a:srcRect r="1451"/>
          <a:stretch/>
        </p:blipFill>
        <p:spPr>
          <a:xfrm>
            <a:off x="6042051" y="833017"/>
            <a:ext cx="3019936" cy="1720525"/>
          </a:xfrm>
          <a:prstGeom prst="rect">
            <a:avLst/>
          </a:prstGeom>
        </p:spPr>
      </p:pic>
      <p:graphicFrame>
        <p:nvGraphicFramePr>
          <p:cNvPr id="7" name="表 6">
            <a:extLst>
              <a:ext uri="{FF2B5EF4-FFF2-40B4-BE49-F238E27FC236}">
                <a16:creationId xmlns:a16="http://schemas.microsoft.com/office/drawing/2014/main" id="{71EF950C-94B6-0842-A2C7-0833F52F0F41}"/>
              </a:ext>
            </a:extLst>
          </p:cNvPr>
          <p:cNvGraphicFramePr>
            <a:graphicFrameLocks noGrp="1"/>
          </p:cNvGraphicFramePr>
          <p:nvPr>
            <p:extLst>
              <p:ext uri="{D42A27DB-BD31-4B8C-83A1-F6EECF244321}">
                <p14:modId xmlns:p14="http://schemas.microsoft.com/office/powerpoint/2010/main" val="3341069128"/>
              </p:ext>
            </p:extLst>
          </p:nvPr>
        </p:nvGraphicFramePr>
        <p:xfrm>
          <a:off x="853314" y="2883987"/>
          <a:ext cx="8985184" cy="3450499"/>
        </p:xfrm>
        <a:graphic>
          <a:graphicData uri="http://schemas.openxmlformats.org/drawingml/2006/table">
            <a:tbl>
              <a:tblPr/>
              <a:tblGrid>
                <a:gridCol w="1404000">
                  <a:extLst>
                    <a:ext uri="{9D8B030D-6E8A-4147-A177-3AD203B41FA5}">
                      <a16:colId xmlns:a16="http://schemas.microsoft.com/office/drawing/2014/main" val="3143814184"/>
                    </a:ext>
                  </a:extLst>
                </a:gridCol>
                <a:gridCol w="3790592">
                  <a:extLst>
                    <a:ext uri="{9D8B030D-6E8A-4147-A177-3AD203B41FA5}">
                      <a16:colId xmlns:a16="http://schemas.microsoft.com/office/drawing/2014/main" val="3273969713"/>
                    </a:ext>
                  </a:extLst>
                </a:gridCol>
                <a:gridCol w="3790592">
                  <a:extLst>
                    <a:ext uri="{9D8B030D-6E8A-4147-A177-3AD203B41FA5}">
                      <a16:colId xmlns:a16="http://schemas.microsoft.com/office/drawing/2014/main" val="2003444807"/>
                    </a:ext>
                  </a:extLst>
                </a:gridCol>
              </a:tblGrid>
              <a:tr h="239480">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400625233"/>
                  </a:ext>
                </a:extLst>
              </a:tr>
              <a:tr h="467230">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4062877657"/>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2436281172"/>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334944">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打ち合わせ、取材にご協力をお願いします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765527297"/>
                  </a:ext>
                </a:extLst>
              </a:tr>
              <a:tr h="235999">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オウンドメディア（</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HP、</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公式</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SNS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ヶ月間</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二次利用については別途ご相談</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600725">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
        <p:nvSpPr>
          <p:cNvPr id="33" name="タイトル 1">
            <a:extLst>
              <a:ext uri="{FF2B5EF4-FFF2-40B4-BE49-F238E27FC236}">
                <a16:creationId xmlns:a16="http://schemas.microsoft.com/office/drawing/2014/main" id="{ED34087A-3BA3-B141-9B94-AB23CCED6D17}"/>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（撮影なし）</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257915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2160F01D-9904-A245-A25B-18D3E24FE790}"/>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5" name="テキスト プレースホルダー 2">
            <a:extLst>
              <a:ext uri="{FF2B5EF4-FFF2-40B4-BE49-F238E27FC236}">
                <a16:creationId xmlns:a16="http://schemas.microsoft.com/office/drawing/2014/main" id="{F4D1F101-0BDC-C040-BDF3-1C2B40499B66}"/>
              </a:ext>
            </a:extLst>
          </p:cNvPr>
          <p:cNvSpPr txBox="1">
            <a:spLocks noChangeArrowheads="1"/>
          </p:cNvSpPr>
          <p:nvPr/>
        </p:nvSpPr>
        <p:spPr bwMode="auto">
          <a:xfrm>
            <a:off x="455612" y="3427462"/>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0" name="タイトル 1">
            <a:extLst>
              <a:ext uri="{FF2B5EF4-FFF2-40B4-BE49-F238E27FC236}">
                <a16:creationId xmlns:a16="http://schemas.microsoft.com/office/drawing/2014/main" id="{3FD07AF2-1FCA-BE47-90FA-747251DB4898}"/>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8" name="表 7">
            <a:extLst>
              <a:ext uri="{FF2B5EF4-FFF2-40B4-BE49-F238E27FC236}">
                <a16:creationId xmlns:a16="http://schemas.microsoft.com/office/drawing/2014/main" id="{7839169F-A2C6-CF49-BE97-8EA8E9E59211}"/>
              </a:ext>
            </a:extLst>
          </p:cNvPr>
          <p:cNvGraphicFramePr>
            <a:graphicFrameLocks noGrp="1"/>
          </p:cNvGraphicFramePr>
          <p:nvPr>
            <p:extLst>
              <p:ext uri="{D42A27DB-BD31-4B8C-83A1-F6EECF244321}">
                <p14:modId xmlns:p14="http://schemas.microsoft.com/office/powerpoint/2010/main" val="1374296274"/>
              </p:ext>
            </p:extLst>
          </p:nvPr>
        </p:nvGraphicFramePr>
        <p:xfrm>
          <a:off x="1815896" y="858175"/>
          <a:ext cx="7060018"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806507">
                  <a:extLst>
                    <a:ext uri="{9D8B030D-6E8A-4147-A177-3AD203B41FA5}">
                      <a16:colId xmlns:a16="http://schemas.microsoft.com/office/drawing/2014/main" val="200982417"/>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1,370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graphicFrame>
        <p:nvGraphicFramePr>
          <p:cNvPr id="9" name="表 8">
            <a:extLst>
              <a:ext uri="{FF2B5EF4-FFF2-40B4-BE49-F238E27FC236}">
                <a16:creationId xmlns:a16="http://schemas.microsoft.com/office/drawing/2014/main" id="{7582E73E-18C0-0640-81A7-F7C971E4598D}"/>
              </a:ext>
            </a:extLst>
          </p:cNvPr>
          <p:cNvGraphicFramePr>
            <a:graphicFrameLocks noGrp="1"/>
          </p:cNvGraphicFramePr>
          <p:nvPr>
            <p:extLst>
              <p:ext uri="{D42A27DB-BD31-4B8C-83A1-F6EECF244321}">
                <p14:modId xmlns:p14="http://schemas.microsoft.com/office/powerpoint/2010/main" val="2057989377"/>
              </p:ext>
            </p:extLst>
          </p:nvPr>
        </p:nvGraphicFramePr>
        <p:xfrm>
          <a:off x="1815896" y="3796794"/>
          <a:ext cx="7060018" cy="2303488"/>
        </p:xfrm>
        <a:graphic>
          <a:graphicData uri="http://schemas.openxmlformats.org/drawingml/2006/table">
            <a:tbl>
              <a:tblPr/>
              <a:tblGrid>
                <a:gridCol w="3914349">
                  <a:extLst>
                    <a:ext uri="{9D8B030D-6E8A-4147-A177-3AD203B41FA5}">
                      <a16:colId xmlns:a16="http://schemas.microsoft.com/office/drawing/2014/main" val="2309261487"/>
                    </a:ext>
                  </a:extLst>
                </a:gridCol>
                <a:gridCol w="795874">
                  <a:extLst>
                    <a:ext uri="{9D8B030D-6E8A-4147-A177-3AD203B41FA5}">
                      <a16:colId xmlns:a16="http://schemas.microsoft.com/office/drawing/2014/main" val="222760831"/>
                    </a:ext>
                  </a:extLst>
                </a:gridCol>
                <a:gridCol w="808074">
                  <a:extLst>
                    <a:ext uri="{9D8B030D-6E8A-4147-A177-3AD203B41FA5}">
                      <a16:colId xmlns:a16="http://schemas.microsoft.com/office/drawing/2014/main" val="990067135"/>
                    </a:ext>
                  </a:extLst>
                </a:gridCol>
                <a:gridCol w="786810">
                  <a:extLst>
                    <a:ext uri="{9D8B030D-6E8A-4147-A177-3AD203B41FA5}">
                      <a16:colId xmlns:a16="http://schemas.microsoft.com/office/drawing/2014/main" val="219697138"/>
                    </a:ext>
                  </a:extLst>
                </a:gridCol>
                <a:gridCol w="754911">
                  <a:extLst>
                    <a:ext uri="{9D8B030D-6E8A-4147-A177-3AD203B41FA5}">
                      <a16:colId xmlns:a16="http://schemas.microsoft.com/office/drawing/2014/main" val="506807077"/>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4197982834"/>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2,960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95897162"/>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886488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238147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0531431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7729185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25055377"/>
                  </a:ext>
                </a:extLst>
              </a:tr>
            </a:tbl>
          </a:graphicData>
        </a:graphic>
      </p:graphicFrame>
    </p:spTree>
    <p:extLst>
      <p:ext uri="{BB962C8B-B14F-4D97-AF65-F5344CB8AC3E}">
        <p14:creationId xmlns:p14="http://schemas.microsoft.com/office/powerpoint/2010/main" val="2099910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338554"/>
          </a:xfrm>
          <a:prstGeom prst="rect">
            <a:avLst/>
          </a:prstGeom>
          <a:noFill/>
        </p:spPr>
        <p:txBody>
          <a:bodyPr wrap="square">
            <a:spAutoFit/>
          </a:bodyPr>
          <a:lstStyle/>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472931145"/>
              </p:ext>
            </p:extLst>
          </p:nvPr>
        </p:nvGraphicFramePr>
        <p:xfrm>
          <a:off x="526473" y="1145415"/>
          <a:ext cx="9421091" cy="6189773"/>
        </p:xfrm>
        <a:graphic>
          <a:graphicData uri="http://schemas.openxmlformats.org/drawingml/2006/table">
            <a:tbl>
              <a:tblPr/>
              <a:tblGrid>
                <a:gridCol w="2673134">
                  <a:extLst>
                    <a:ext uri="{9D8B030D-6E8A-4147-A177-3AD203B41FA5}">
                      <a16:colId xmlns:a16="http://schemas.microsoft.com/office/drawing/2014/main" val="20000"/>
                    </a:ext>
                  </a:extLst>
                </a:gridCol>
                <a:gridCol w="947520">
                  <a:extLst>
                    <a:ext uri="{9D8B030D-6E8A-4147-A177-3AD203B41FA5}">
                      <a16:colId xmlns:a16="http://schemas.microsoft.com/office/drawing/2014/main" val="20001"/>
                    </a:ext>
                  </a:extLst>
                </a:gridCol>
                <a:gridCol w="2854037">
                  <a:extLst>
                    <a:ext uri="{9D8B030D-6E8A-4147-A177-3AD203B41FA5}">
                      <a16:colId xmlns:a16="http://schemas.microsoft.com/office/drawing/2014/main" val="20002"/>
                    </a:ext>
                  </a:extLst>
                </a:gridCol>
                <a:gridCol w="2946400">
                  <a:extLst>
                    <a:ext uri="{9D8B030D-6E8A-4147-A177-3AD203B41FA5}">
                      <a16:colId xmlns:a16="http://schemas.microsoft.com/office/drawing/2014/main" val="20003"/>
                    </a:ext>
                  </a:extLst>
                </a:gridCol>
              </a:tblGrid>
              <a:tr h="39511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サイネージ導入台数、月間のべリーチ人数</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P.5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26,000,000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54,000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27,000,000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想定表示回数、広告料金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全メニューの想定表示回数、広告料金を改訂</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広告枠数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24</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11</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 </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メディアタイアップ定義</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広告主がメディアとタイアップした映像</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4051173715"/>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P.23</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タクシーシェルター広告メニューを追加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3499876"/>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P.32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98483091"/>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“天気指数配信”メニュー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販売停止</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40336151"/>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3</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75000"/>
                    <a:lumOff val="2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7995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秒への短尺化は承っておりません、また</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more 1 meter</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は冠なし</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30</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秒動画のみのご提供となります。</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6" name="テキスト プレースホルダー 2">
            <a:extLst>
              <a:ext uri="{FF2B5EF4-FFF2-40B4-BE49-F238E27FC236}">
                <a16:creationId xmlns:a16="http://schemas.microsoft.com/office/drawing/2014/main" id="{5291D2C2-E43E-3942-8E5B-83A919347814}"/>
              </a:ext>
            </a:extLst>
          </p:cNvPr>
          <p:cNvSpPr txBox="1">
            <a:spLocks noChangeArrowheads="1"/>
          </p:cNvSpPr>
          <p:nvPr/>
        </p:nvSpPr>
        <p:spPr bwMode="auto">
          <a:xfrm>
            <a:off x="6656906" y="1577508"/>
            <a:ext cx="227096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more 1 meter</a:t>
            </a:r>
          </a:p>
        </p:txBody>
      </p:sp>
      <p:graphicFrame>
        <p:nvGraphicFramePr>
          <p:cNvPr id="17" name="表 17">
            <a:extLst>
              <a:ext uri="{FF2B5EF4-FFF2-40B4-BE49-F238E27FC236}">
                <a16:creationId xmlns:a16="http://schemas.microsoft.com/office/drawing/2014/main" id="{EA4772EB-E882-2242-975B-D037087BE3E2}"/>
              </a:ext>
            </a:extLst>
          </p:cNvPr>
          <p:cNvGraphicFramePr>
            <a:graphicFrameLocks noGrp="1"/>
          </p:cNvGraphicFramePr>
          <p:nvPr/>
        </p:nvGraphicFramePr>
        <p:xfrm>
          <a:off x="6780459" y="1911864"/>
          <a:ext cx="2396792" cy="1580592"/>
        </p:xfrm>
        <a:graphic>
          <a:graphicData uri="http://schemas.openxmlformats.org/drawingml/2006/table">
            <a:tbl>
              <a:tblPr/>
              <a:tblGrid>
                <a:gridCol w="599198">
                  <a:extLst>
                    <a:ext uri="{9D8B030D-6E8A-4147-A177-3AD203B41FA5}">
                      <a16:colId xmlns:a16="http://schemas.microsoft.com/office/drawing/2014/main" val="1753760030"/>
                    </a:ext>
                  </a:extLst>
                </a:gridCol>
                <a:gridCol w="1797594">
                  <a:extLst>
                    <a:ext uri="{9D8B030D-6E8A-4147-A177-3AD203B41FA5}">
                      <a16:colId xmlns:a16="http://schemas.microsoft.com/office/drawing/2014/main" val="20003"/>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1" y="3695161"/>
            <a:ext cx="3526662" cy="46166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more 1 meter</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各種仕様 </a:t>
            </a:r>
            <a:r>
              <a:rPr lang="en-US" altLang="ja-JP" b="1" dirty="0">
                <a:solidFill>
                  <a:schemeClr val="tx1">
                    <a:lumMod val="75000"/>
                    <a:lumOff val="25000"/>
                  </a:schemeClr>
                </a:solidFill>
                <a:latin typeface="Yu Mincho Demibold" panose="02020400000000000000" pitchFamily="18" charset="-128"/>
                <a:ea typeface="Yu Mincho Demibold" panose="02020400000000000000" pitchFamily="18" charset="-128"/>
              </a:rPr>
              <a:t>/ </a:t>
            </a:r>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3143979310"/>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1,200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(@3.5</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650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700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390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(@3.0</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P.18</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(@1.3</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P.19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入稿規定／キャンセル規定／注意事項</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04214457"/>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81416440"/>
              </p:ext>
            </p:extLst>
          </p:nvPr>
        </p:nvGraphicFramePr>
        <p:xfrm>
          <a:off x="557212" y="713871"/>
          <a:ext cx="9590639" cy="5955718"/>
        </p:xfrm>
        <a:graphic>
          <a:graphicData uri="http://schemas.openxmlformats.org/drawingml/2006/table">
            <a:tbl>
              <a:tblPr/>
              <a:tblGrid>
                <a:gridCol w="2325136">
                  <a:extLst>
                    <a:ext uri="{9D8B030D-6E8A-4147-A177-3AD203B41FA5}">
                      <a16:colId xmlns:a16="http://schemas.microsoft.com/office/drawing/2014/main" val="20000"/>
                    </a:ext>
                  </a:extLst>
                </a:gridCol>
                <a:gridCol w="2474843">
                  <a:extLst>
                    <a:ext uri="{9D8B030D-6E8A-4147-A177-3AD203B41FA5}">
                      <a16:colId xmlns:a16="http://schemas.microsoft.com/office/drawing/2014/main" val="20001"/>
                    </a:ext>
                  </a:extLst>
                </a:gridCol>
                <a:gridCol w="203723">
                  <a:extLst>
                    <a:ext uri="{9D8B030D-6E8A-4147-A177-3AD203B41FA5}">
                      <a16:colId xmlns:a16="http://schemas.microsoft.com/office/drawing/2014/main" val="545829570"/>
                    </a:ext>
                  </a:extLst>
                </a:gridCol>
                <a:gridCol w="2320816">
                  <a:extLst>
                    <a:ext uri="{9D8B030D-6E8A-4147-A177-3AD203B41FA5}">
                      <a16:colId xmlns:a16="http://schemas.microsoft.com/office/drawing/2014/main" val="3221927031"/>
                    </a:ext>
                  </a:extLst>
                </a:gridCol>
                <a:gridCol w="2266121">
                  <a:extLst>
                    <a:ext uri="{9D8B030D-6E8A-4147-A177-3AD203B41FA5}">
                      <a16:colId xmlns:a16="http://schemas.microsoft.com/office/drawing/2014/main" val="2900120009"/>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4">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モニター, 座る, 車, オーブン が含まれている画像&#10;&#10;自動的に生成された説明">
            <a:extLst>
              <a:ext uri="{FF2B5EF4-FFF2-40B4-BE49-F238E27FC236}">
                <a16:creationId xmlns:a16="http://schemas.microsoft.com/office/drawing/2014/main" id="{52ADD000-8A26-D14B-9D9B-14036D29FEBB}"/>
              </a:ext>
            </a:extLst>
          </p:cNvPr>
          <p:cNvPicPr>
            <a:picLocks noChangeAspect="1"/>
          </p:cNvPicPr>
          <p:nvPr/>
        </p:nvPicPr>
        <p:blipFill>
          <a:blip r:embed="rId2"/>
          <a:stretch>
            <a:fillRect/>
          </a:stretch>
        </p:blipFill>
        <p:spPr>
          <a:xfrm>
            <a:off x="704241" y="1647142"/>
            <a:ext cx="3901712" cy="2288359"/>
          </a:xfrm>
          <a:prstGeom prst="rect">
            <a:avLst/>
          </a:prstGeom>
        </p:spPr>
      </p:pic>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5377656"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Yu Mincho" panose="02020400000000000000" pitchFamily="18" charset="-128"/>
                <a:ea typeface="Yu Mincho" panose="02020400000000000000" pitchFamily="18" charset="-128"/>
              </a:rPr>
              <a:t>天気指数コンテンツ横静止画　入稿規定</a:t>
            </a:r>
          </a:p>
        </p:txBody>
      </p:sp>
      <p:graphicFrame>
        <p:nvGraphicFramePr>
          <p:cNvPr id="4" name="表 3">
            <a:extLst>
              <a:ext uri="{FF2B5EF4-FFF2-40B4-BE49-F238E27FC236}">
                <a16:creationId xmlns:a16="http://schemas.microsoft.com/office/drawing/2014/main" id="{025D1335-B920-6541-BDBD-23F275AF7039}"/>
              </a:ext>
            </a:extLst>
          </p:cNvPr>
          <p:cNvGraphicFramePr>
            <a:graphicFrameLocks noGrp="1"/>
          </p:cNvGraphicFramePr>
          <p:nvPr>
            <p:extLst>
              <p:ext uri="{D42A27DB-BD31-4B8C-83A1-F6EECF244321}">
                <p14:modId xmlns:p14="http://schemas.microsoft.com/office/powerpoint/2010/main" val="3745219115"/>
              </p:ext>
            </p:extLst>
          </p:nvPr>
        </p:nvGraphicFramePr>
        <p:xfrm>
          <a:off x="690885" y="4051229"/>
          <a:ext cx="8328682" cy="1310640"/>
        </p:xfrm>
        <a:graphic>
          <a:graphicData uri="http://schemas.openxmlformats.org/drawingml/2006/table">
            <a:tbl>
              <a:tblPr firstRow="1" bandRow="1">
                <a:tableStyleId>{073A0DAA-6AF3-43AB-8588-CEC1D06C72B9}</a:tableStyleId>
              </a:tblPr>
              <a:tblGrid>
                <a:gridCol w="1258896">
                  <a:extLst>
                    <a:ext uri="{9D8B030D-6E8A-4147-A177-3AD203B41FA5}">
                      <a16:colId xmlns:a16="http://schemas.microsoft.com/office/drawing/2014/main" val="20000"/>
                    </a:ext>
                  </a:extLst>
                </a:gridCol>
                <a:gridCol w="1578861">
                  <a:extLst>
                    <a:ext uri="{9D8B030D-6E8A-4147-A177-3AD203B41FA5}">
                      <a16:colId xmlns:a16="http://schemas.microsoft.com/office/drawing/2014/main" val="20001"/>
                    </a:ext>
                  </a:extLst>
                </a:gridCol>
                <a:gridCol w="1465711">
                  <a:extLst>
                    <a:ext uri="{9D8B030D-6E8A-4147-A177-3AD203B41FA5}">
                      <a16:colId xmlns:a16="http://schemas.microsoft.com/office/drawing/2014/main" val="20002"/>
                    </a:ext>
                  </a:extLst>
                </a:gridCol>
                <a:gridCol w="1438837">
                  <a:extLst>
                    <a:ext uri="{9D8B030D-6E8A-4147-A177-3AD203B41FA5}">
                      <a16:colId xmlns:a16="http://schemas.microsoft.com/office/drawing/2014/main" val="20003"/>
                    </a:ext>
                  </a:extLst>
                </a:gridCol>
                <a:gridCol w="2586377">
                  <a:extLst>
                    <a:ext uri="{9D8B030D-6E8A-4147-A177-3AD203B41FA5}">
                      <a16:colId xmlns:a16="http://schemas.microsoft.com/office/drawing/2014/main" val="20004"/>
                    </a:ext>
                  </a:extLst>
                </a:gridCol>
              </a:tblGrid>
              <a:tr h="0">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配信形式</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画像サイズ</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ファイル形式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容量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非推奨事項</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568938">
                <a:tc>
                  <a:txBody>
                    <a:bodyPr/>
                    <a:lstStyle/>
                    <a:p>
                      <a:pPr algn="ct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静止画</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300×800px</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jpg</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png</a:t>
                      </a:r>
                    </a:p>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※gif</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（アニメ含む）、</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flash</a:t>
                      </a:r>
                      <a:r>
                        <a:rPr kumimoji="1" lang="ja-JP" altLang="en-US" sz="800" b="0" err="1">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html</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不可</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300KB</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・アニメーション</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・多色デザイン（</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5</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色以上）</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・枠線</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・二重広告主表記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・バナー内の詳細ボタン表記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ctr"/>
                      <a:endPar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5" name="テキスト ボックス 4">
            <a:extLst>
              <a:ext uri="{FF2B5EF4-FFF2-40B4-BE49-F238E27FC236}">
                <a16:creationId xmlns:a16="http://schemas.microsoft.com/office/drawing/2014/main" id="{940EB642-8AC4-7A4B-9754-B920F349437C}"/>
              </a:ext>
            </a:extLst>
          </p:cNvPr>
          <p:cNvSpPr txBox="1"/>
          <p:nvPr/>
        </p:nvSpPr>
        <p:spPr>
          <a:xfrm>
            <a:off x="690884" y="5846783"/>
            <a:ext cx="7401753" cy="369332"/>
          </a:xfrm>
          <a:prstGeom prst="rect">
            <a:avLst/>
          </a:prstGeom>
          <a:noFill/>
        </p:spPr>
        <p:txBody>
          <a:bodyPr wrap="square" rtlCol="0">
            <a:spAutoFit/>
          </a:bodyPr>
          <a:lstStyle/>
          <a:p>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※Tokyo Prime </a:t>
            </a:r>
            <a:r>
              <a:rPr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媒体審査基準に則り、クリエイティブ審査をおこないます。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a:p>
            <a:r>
              <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a:t>
            </a:r>
            <a:r>
              <a:rPr kumimoji="1"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バナー内に広告主ロゴ表記が必須となります。</a:t>
            </a:r>
            <a:endPar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p:txBody>
      </p:sp>
      <p:sp>
        <p:nvSpPr>
          <p:cNvPr id="6" name="テキスト ボックス 5">
            <a:extLst>
              <a:ext uri="{FF2B5EF4-FFF2-40B4-BE49-F238E27FC236}">
                <a16:creationId xmlns:a16="http://schemas.microsoft.com/office/drawing/2014/main" id="{54219C67-A276-D849-87C3-D49B3D62CBD8}"/>
              </a:ext>
            </a:extLst>
          </p:cNvPr>
          <p:cNvSpPr txBox="1"/>
          <p:nvPr/>
        </p:nvSpPr>
        <p:spPr>
          <a:xfrm>
            <a:off x="690885" y="1375106"/>
            <a:ext cx="407405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掲載イメージ</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2" name="テキスト ボックス 21">
            <a:extLst>
              <a:ext uri="{FF2B5EF4-FFF2-40B4-BE49-F238E27FC236}">
                <a16:creationId xmlns:a16="http://schemas.microsoft.com/office/drawing/2014/main" id="{765D1A2C-E715-CB47-9CED-88D0547B7FF6}"/>
              </a:ext>
            </a:extLst>
          </p:cNvPr>
          <p:cNvSpPr txBox="1"/>
          <p:nvPr/>
        </p:nvSpPr>
        <p:spPr>
          <a:xfrm>
            <a:off x="5568337" y="1370143"/>
            <a:ext cx="129031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非推奨例</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3" name="角丸四角形 1">
            <a:extLst>
              <a:ext uri="{FF2B5EF4-FFF2-40B4-BE49-F238E27FC236}">
                <a16:creationId xmlns:a16="http://schemas.microsoft.com/office/drawing/2014/main" id="{4BC314C9-1A6B-4C43-8BA7-45677759BC97}"/>
              </a:ext>
            </a:extLst>
          </p:cNvPr>
          <p:cNvSpPr/>
          <p:nvPr/>
        </p:nvSpPr>
        <p:spPr>
          <a:xfrm>
            <a:off x="5662512" y="1999723"/>
            <a:ext cx="755642" cy="1434258"/>
          </a:xfrm>
          <a:prstGeom prst="roundRect">
            <a:avLst>
              <a:gd name="adj" fmla="val 116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Mincho" panose="02020400000000000000" pitchFamily="18" charset="-128"/>
              <a:ea typeface="Yu Mincho" panose="02020400000000000000" pitchFamily="18" charset="-128"/>
              <a:cs typeface="Meiryo" charset="-128"/>
            </a:endParaRPr>
          </a:p>
        </p:txBody>
      </p:sp>
      <p:pic>
        <p:nvPicPr>
          <p:cNvPr id="24" name="図 23">
            <a:extLst>
              <a:ext uri="{FF2B5EF4-FFF2-40B4-BE49-F238E27FC236}">
                <a16:creationId xmlns:a16="http://schemas.microsoft.com/office/drawing/2014/main" id="{A139E6E9-15DD-B440-BED9-51DD0F0B8CB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64885" y="2042475"/>
            <a:ext cx="810859" cy="817533"/>
          </a:xfrm>
          <a:prstGeom prst="rect">
            <a:avLst/>
          </a:prstGeom>
        </p:spPr>
      </p:pic>
      <p:pic>
        <p:nvPicPr>
          <p:cNvPr id="25" name="図 24">
            <a:extLst>
              <a:ext uri="{FF2B5EF4-FFF2-40B4-BE49-F238E27FC236}">
                <a16:creationId xmlns:a16="http://schemas.microsoft.com/office/drawing/2014/main" id="{04BD9EA6-B8E4-0A4B-A2C6-E5ECB2462D59}"/>
              </a:ext>
            </a:extLst>
          </p:cNvPr>
          <p:cNvPicPr>
            <a:picLocks noChangeAspect="1"/>
          </p:cNvPicPr>
          <p:nvPr/>
        </p:nvPicPr>
        <p:blipFill rotWithShape="1">
          <a:blip r:embed="rId4">
            <a:extLst>
              <a:ext uri="{28A0092B-C50C-407E-A947-70E740481C1C}">
                <a14:useLocalDpi xmlns:a14="http://schemas.microsoft.com/office/drawing/2010/main"/>
              </a:ext>
            </a:extLst>
          </a:blip>
          <a:srcRect l="13992" r="15273"/>
          <a:stretch/>
        </p:blipFill>
        <p:spPr>
          <a:xfrm rot="16200000">
            <a:off x="7341828" y="2339256"/>
            <a:ext cx="1430943" cy="732805"/>
          </a:xfrm>
          <a:prstGeom prst="rect">
            <a:avLst/>
          </a:prstGeom>
        </p:spPr>
      </p:pic>
      <p:sp>
        <p:nvSpPr>
          <p:cNvPr id="26" name="テキスト ボックス 25">
            <a:extLst>
              <a:ext uri="{FF2B5EF4-FFF2-40B4-BE49-F238E27FC236}">
                <a16:creationId xmlns:a16="http://schemas.microsoft.com/office/drawing/2014/main" id="{38F60E47-4125-EF40-83AC-7A55BEF48046}"/>
              </a:ext>
            </a:extLst>
          </p:cNvPr>
          <p:cNvSpPr txBox="1"/>
          <p:nvPr/>
        </p:nvSpPr>
        <p:spPr>
          <a:xfrm>
            <a:off x="5590831" y="1746402"/>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7" name="テキスト ボックス 26">
            <a:extLst>
              <a:ext uri="{FF2B5EF4-FFF2-40B4-BE49-F238E27FC236}">
                <a16:creationId xmlns:a16="http://schemas.microsoft.com/office/drawing/2014/main" id="{E5D92168-3AF4-664F-97C3-122719C7D300}"/>
              </a:ext>
            </a:extLst>
          </p:cNvPr>
          <p:cNvSpPr txBox="1"/>
          <p:nvPr/>
        </p:nvSpPr>
        <p:spPr>
          <a:xfrm>
            <a:off x="6574028" y="175112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8" name="テキスト ボックス 27">
            <a:extLst>
              <a:ext uri="{FF2B5EF4-FFF2-40B4-BE49-F238E27FC236}">
                <a16:creationId xmlns:a16="http://schemas.microsoft.com/office/drawing/2014/main" id="{5AB1817E-0C96-FA41-9CD5-CD9530C0F494}"/>
              </a:ext>
            </a:extLst>
          </p:cNvPr>
          <p:cNvSpPr txBox="1"/>
          <p:nvPr/>
        </p:nvSpPr>
        <p:spPr>
          <a:xfrm>
            <a:off x="7624324" y="175446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Tree>
    <p:extLst>
      <p:ext uri="{BB962C8B-B14F-4D97-AF65-F5344CB8AC3E}">
        <p14:creationId xmlns:p14="http://schemas.microsoft.com/office/powerpoint/2010/main" val="3701370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b="1">
                <a:solidFill>
                  <a:schemeClr val="tx1">
                    <a:lumMod val="75000"/>
                    <a:lumOff val="25000"/>
                  </a:schemeClr>
                </a:solidFill>
                <a:latin typeface="Yu Mincho Demibold" panose="02020400000000000000" pitchFamily="18" charset="-128"/>
                <a:ea typeface="Yu Mincho Demibold"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広告料金に対して以下の料率でキャンセル料を頂戴します。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のキャンセル料を頂戴します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88340"/>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Yu Mincho" panose="02020400000000000000" pitchFamily="18" charset="-128"/>
                <a:ea typeface="Yu Mincho" panose="02020400000000000000" pitchFamily="18" charset="-128"/>
              </a:rPr>
              <a:t>www.tokyo-prime.jp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Yu Mincho" panose="02020400000000000000" pitchFamily="18" charset="-128"/>
                <a:ea typeface="Yu Mincho" panose="02020400000000000000" pitchFamily="18" charset="-128"/>
              </a:rPr>
              <a:t>sales@tokyo-prime.jp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0A1239"/>
                </a:solidFill>
                <a:latin typeface="Yu Mincho" panose="02020400000000000000" pitchFamily="18" charset="-128"/>
                <a:ea typeface="Yu Mincho" panose="02020400000000000000" pitchFamily="18" charset="-128"/>
              </a:rPr>
              <a:t>株式会社</a:t>
            </a:r>
            <a:r>
              <a:rPr lang="en-US" altLang="ja-JP" sz="1200" dirty="0">
                <a:solidFill>
                  <a:srgbClr val="0A1239"/>
                </a:solidFill>
                <a:latin typeface="Yu Mincho" panose="02020400000000000000" pitchFamily="18" charset="-128"/>
                <a:ea typeface="Yu Mincho" panose="02020400000000000000" pitchFamily="18" charset="-128"/>
              </a:rPr>
              <a:t>IRIS</a:t>
            </a:r>
            <a:endParaRPr lang="ja-JP" altLang="ja-JP" sz="1200">
              <a:solidFill>
                <a:srgbClr val="0A1239"/>
              </a:solidFill>
              <a:latin typeface="Yu Mincho" panose="02020400000000000000" pitchFamily="18" charset="-128"/>
              <a:ea typeface="Yu Mincho"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54,000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27,000,000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1,300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4,300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2022</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国内</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No.1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タクシー・サイネージメディア　</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a:solidFill>
                  <a:schemeClr val="tx1">
                    <a:lumMod val="75000"/>
                    <a:lumOff val="25000"/>
                  </a:schemeClr>
                </a:solidFill>
                <a:latin typeface="游明朝" panose="02020400000000000000" pitchFamily="18" charset="-128"/>
                <a:ea typeface="游明朝" panose="02020400000000000000" pitchFamily="18" charset="-128"/>
              </a:rPr>
              <a:t>東京および国内での設置台数最多</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endParaRPr lang="ja-JP" altLang="en-US">
              <a:solidFill>
                <a:schemeClr val="tx1">
                  <a:lumMod val="75000"/>
                  <a:lumOff val="25000"/>
                </a:schemeClr>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12</a:t>
            </a:r>
            <a:r>
              <a:rPr>
                <a:solidFill>
                  <a:schemeClr val="tx1">
                    <a:lumMod val="75000"/>
                    <a:lumOff val="25000"/>
                  </a:schemeClr>
                </a:solidFill>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１回のタクシー乗車は平均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18</a:t>
            </a:r>
            <a:r>
              <a:rPr>
                <a:solidFill>
                  <a:schemeClr val="tx1">
                    <a:lumMod val="75000"/>
                    <a:lumOff val="25000"/>
                  </a:schemeClr>
                </a:solidFill>
                <a:latin typeface="游明朝 Demibold" panose="02020600000000000000" pitchFamily="18" charset="-128"/>
                <a:ea typeface="游明朝 Demibold" panose="02020600000000000000" pitchFamily="18" charset="-128"/>
              </a:rPr>
              <a:t>分間のリラックス。眼前</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60</a:t>
            </a:r>
            <a:r>
              <a:rPr>
                <a:solidFill>
                  <a:schemeClr val="tx1">
                    <a:lumMod val="75000"/>
                    <a:lumOff val="25000"/>
                  </a:schemeClr>
                </a:solidFill>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に接触したユーザに対し、</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つの観点で効果検証。</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24</a:t>
            </a:r>
            <a:r>
              <a:rPr lang="ja-JP" altLang="en-US">
                <a:solidFill>
                  <a:schemeClr val="tx1">
                    <a:lumMod val="75000"/>
                    <a:lumOff val="25000"/>
                  </a:schemeClr>
                </a:solidFill>
                <a:latin typeface="游明朝" panose="02020400000000000000" pitchFamily="18" charset="-128"/>
                <a:ea typeface="游明朝" panose="02020400000000000000" pitchFamily="18" charset="-128"/>
              </a:rPr>
              <a:t>時間</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365</a:t>
            </a:r>
            <a:r>
              <a:rPr lang="ja-JP" altLang="en-US">
                <a:solidFill>
                  <a:schemeClr val="tx1">
                    <a:lumMod val="75000"/>
                    <a:lumOff val="25000"/>
                  </a:schemeClr>
                </a:solidFill>
                <a:latin typeface="游明朝" panose="02020400000000000000" pitchFamily="18" charset="-128"/>
                <a:ea typeface="游明朝" panose="02020400000000000000" pitchFamily="18" charset="-128"/>
              </a:rPr>
              <a:t>日利用されています。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21775" cy="4881563"/>
            <a:chOff x="927100" y="847725"/>
            <a:chExt cx="9121775"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212170</TotalTime>
  <Words>10883</Words>
  <Application>Microsoft Macintosh PowerPoint</Application>
  <PresentationFormat>ユーザー設定</PresentationFormat>
  <Paragraphs>1453</Paragraphs>
  <Slides>42</Slides>
  <Notes>31</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42</vt:i4>
      </vt:variant>
    </vt:vector>
  </HeadingPairs>
  <TitlesOfParts>
    <vt:vector size="60" baseType="lpstr">
      <vt:lpstr>.LucidaGrandeUI</vt:lpstr>
      <vt:lpstr>HG明朝B</vt:lpstr>
      <vt:lpstr>システムフォント（レギュラー）</vt:lpstr>
      <vt:lpstr>游ゴシック</vt:lpstr>
      <vt:lpstr>游ゴシック</vt:lpstr>
      <vt:lpstr>Yu Gothic Medium</vt:lpstr>
      <vt:lpstr>游明朝</vt:lpstr>
      <vt:lpstr>游明朝</vt:lpstr>
      <vt:lpstr>Yu Mincho Demibold</vt:lpstr>
      <vt:lpstr>Yu Mincho Demibold</vt:lpstr>
      <vt:lpstr>游明朝 Light</vt:lpstr>
      <vt:lpstr>游明朝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　　　　　　　メニュー </vt:lpstr>
      <vt:lpstr>　　　　　　　メニュー </vt:lpstr>
      <vt:lpstr>タクシーシェルター広告　メニュー 詳細</vt:lpstr>
      <vt:lpstr>グロス1,000万円以上（※1回1期間あたり）のご発注で態度変容調査を無償提供します。</vt:lpstr>
      <vt:lpstr>制作メニュー 詳細</vt:lpstr>
      <vt:lpstr>制作タイアップメニュー（撮影あり） </vt:lpstr>
      <vt:lpstr>制作タイアップメニュー（撮影なし） </vt:lpstr>
      <vt:lpstr>制作タイアップメニュー詳細</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810</cp:revision>
  <cp:lastPrinted>2020-06-14T22:17:45Z</cp:lastPrinted>
  <dcterms:created xsi:type="dcterms:W3CDTF">2020-06-05T15:22:11Z</dcterms:created>
  <dcterms:modified xsi:type="dcterms:W3CDTF">2021-12-23T09:21:55Z</dcterms:modified>
</cp:coreProperties>
</file>