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8"/>
  </p:notesMasterIdLst>
  <p:handoutMasterIdLst>
    <p:handoutMasterId r:id="rId49"/>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07" r:id="rId18"/>
    <p:sldId id="304" r:id="rId19"/>
    <p:sldId id="320" r:id="rId20"/>
    <p:sldId id="326" r:id="rId21"/>
    <p:sldId id="289" r:id="rId22"/>
    <p:sldId id="334" r:id="rId23"/>
    <p:sldId id="335" r:id="rId24"/>
    <p:sldId id="280" r:id="rId25"/>
    <p:sldId id="332" r:id="rId26"/>
    <p:sldId id="324" r:id="rId27"/>
    <p:sldId id="317" r:id="rId28"/>
    <p:sldId id="265" r:id="rId29"/>
    <p:sldId id="286" r:id="rId30"/>
    <p:sldId id="285" r:id="rId31"/>
    <p:sldId id="308" r:id="rId32"/>
    <p:sldId id="333" r:id="rId33"/>
    <p:sldId id="318" r:id="rId34"/>
    <p:sldId id="323" r:id="rId35"/>
    <p:sldId id="290" r:id="rId36"/>
    <p:sldId id="321" r:id="rId37"/>
    <p:sldId id="309" r:id="rId38"/>
    <p:sldId id="310" r:id="rId39"/>
    <p:sldId id="294" r:id="rId40"/>
    <p:sldId id="291" r:id="rId41"/>
    <p:sldId id="295" r:id="rId42"/>
    <p:sldId id="328" r:id="rId43"/>
    <p:sldId id="329" r:id="rId44"/>
    <p:sldId id="296" r:id="rId45"/>
    <p:sldId id="298" r:id="rId46"/>
    <p:sldId id="299" r:id="rId47"/>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395"/>
    <p:restoredTop sz="96973" autoAdjust="0"/>
  </p:normalViewPr>
  <p:slideViewPr>
    <p:cSldViewPr snapToGrid="0" snapToObjects="1">
      <p:cViewPr varScale="1">
        <p:scale>
          <a:sx n="60" d="100"/>
          <a:sy n="60" d="100"/>
        </p:scale>
        <p:origin x="1496" y="60"/>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2021/7/29</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2021/7/29</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23</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24</a:t>
            </a:fld>
            <a:endParaRPr lang="ja-JP" altLang="en-US">
              <a:latin typeface="游ゴシック" panose="020B0400000000000000"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25</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59151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27</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a:extLst>
              <a:ext uri="{FF2B5EF4-FFF2-40B4-BE49-F238E27FC236}">
                <a16:creationId xmlns:a16="http://schemas.microsoft.com/office/drawing/2014/main" id="{B905C28A-154D-4550-AA24-F7DF95C54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7789A3E-8039-4627-BC43-D58C7FDEA07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6324" name="スライド番号プレースホルダー 3">
            <a:extLst>
              <a:ext uri="{FF2B5EF4-FFF2-40B4-BE49-F238E27FC236}">
                <a16:creationId xmlns:a16="http://schemas.microsoft.com/office/drawing/2014/main" id="{0973D46D-0D25-4723-A7FC-F1B3363805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8C20A6-D37E-41F5-8FCF-9FA602DC273A}"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46AFECFC-CD45-4331-B1F0-C19D6BA450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86CB17-ADCA-4ADB-9B14-AD80E7A976A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8372" name="スライド番号プレースホルダー 3">
            <a:extLst>
              <a:ext uri="{FF2B5EF4-FFF2-40B4-BE49-F238E27FC236}">
                <a16:creationId xmlns:a16="http://schemas.microsoft.com/office/drawing/2014/main" id="{916CF61F-09DC-4487-9922-27EEB22656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1B16CF6-C629-4341-BAFF-B3442C271E3A}"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31</a:t>
            </a:fld>
            <a:endParaRPr lang="ja-JP" altLang="en-US">
              <a:latin typeface="游ゴシック" panose="020B0400000000000000"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965884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33</a:t>
            </a:fld>
            <a:endParaRPr lang="ja-JP" altLang="en-US">
              <a:latin typeface="游ゴシック" panose="020B0400000000000000"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35</a:t>
            </a:fld>
            <a:endParaRPr lang="ja-JP"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39</a:t>
            </a:fld>
            <a:endParaRPr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40</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2021.10-2021.12</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21.emf"/><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jpeg"/><Relationship Id="rId4" Type="http://schemas.openxmlformats.org/officeDocument/2006/relationships/image" Target="../media/image48.png"/><Relationship Id="rId9"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7.gif"/><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47.png"/><Relationship Id="rId4" Type="http://schemas.openxmlformats.org/officeDocument/2006/relationships/image" Target="../media/image67.emf"/></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游明朝" panose="02020400000000000000" pitchFamily="18" charset="-128"/>
                <a:ea typeface="游明朝" panose="02020400000000000000" pitchFamily="18" charset="-128"/>
              </a:rPr>
              <a:t>Media Sheet</a:t>
            </a:r>
            <a:br>
              <a:rPr lang="en-US" altLang="ja-JP" sz="2000" dirty="0">
                <a:latin typeface="游明朝" panose="02020400000000000000" pitchFamily="18" charset="-128"/>
                <a:ea typeface="游明朝" panose="02020400000000000000" pitchFamily="18" charset="-128"/>
              </a:rPr>
            </a:br>
            <a:r>
              <a:rPr lang="en-US" altLang="ja-JP" sz="1800" dirty="0">
                <a:latin typeface="游明朝" panose="02020400000000000000" pitchFamily="18" charset="-128"/>
                <a:ea typeface="游明朝" panose="02020400000000000000" pitchFamily="18" charset="-128"/>
              </a:rPr>
              <a:t>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10</a:t>
            </a:r>
            <a:r>
              <a:rPr lang="ja-JP" altLang="en-US" sz="1800">
                <a:latin typeface="游明朝" panose="02020400000000000000" pitchFamily="18" charset="-128"/>
                <a:ea typeface="游明朝" panose="02020400000000000000" pitchFamily="18" charset="-128"/>
              </a:rPr>
              <a:t>月</a:t>
            </a:r>
            <a:r>
              <a:rPr lang="en-US" altLang="ja-JP" sz="1800" dirty="0">
                <a:latin typeface="游明朝" panose="02020400000000000000" pitchFamily="18" charset="-128"/>
                <a:ea typeface="游明朝" panose="02020400000000000000" pitchFamily="18" charset="-128"/>
              </a:rPr>
              <a:t>- 2021</a:t>
            </a:r>
            <a:r>
              <a:rPr lang="ja-JP" altLang="en-US" sz="1800">
                <a:latin typeface="游明朝" panose="02020400000000000000" pitchFamily="18" charset="-128"/>
                <a:ea typeface="游明朝" panose="02020400000000000000" pitchFamily="18" charset="-128"/>
              </a:rPr>
              <a:t>年</a:t>
            </a:r>
            <a:r>
              <a:rPr lang="en-US" altLang="ja-JP" sz="1800" dirty="0">
                <a:latin typeface="游明朝" panose="02020400000000000000" pitchFamily="18" charset="-128"/>
                <a:ea typeface="游明朝" panose="02020400000000000000" pitchFamily="18" charset="-128"/>
              </a:rPr>
              <a:t>12</a:t>
            </a:r>
            <a:r>
              <a:rPr lang="ja-JP" altLang="en-US" sz="1800">
                <a:latin typeface="游明朝" panose="02020400000000000000" pitchFamily="18" charset="-128"/>
                <a:ea typeface="游明朝" panose="02020400000000000000" pitchFamily="18" charset="-128"/>
              </a:rPr>
              <a:t>月</a:t>
            </a:r>
            <a:br>
              <a:rPr lang="en-US" altLang="ja-JP" sz="1050" dirty="0">
                <a:latin typeface="游明朝" panose="02020400000000000000" pitchFamily="18" charset="-128"/>
                <a:ea typeface="游明朝" panose="02020400000000000000" pitchFamily="18" charset="-128"/>
              </a:rPr>
            </a:br>
            <a:br>
              <a:rPr lang="en-US" altLang="ja-JP" sz="700" dirty="0">
                <a:latin typeface="游明朝" panose="02020400000000000000" pitchFamily="18" charset="-128"/>
                <a:ea typeface="游明朝" panose="02020400000000000000" pitchFamily="18" charset="-128"/>
              </a:rPr>
            </a:br>
            <a:r>
              <a:rPr lang="en-US" altLang="ja-JP" sz="1400" dirty="0">
                <a:latin typeface="游明朝" panose="02020400000000000000" pitchFamily="18" charset="-128"/>
                <a:ea typeface="游明朝"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タクシーで移動する利用者が</a:t>
            </a: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のオーディエンス。</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全国主要都市のタクシー利用者には、</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テキスト ボックス 5">
            <a:extLst>
              <a:ext uri="{FF2B5EF4-FFF2-40B4-BE49-F238E27FC236}">
                <a16:creationId xmlns:a16="http://schemas.microsoft.com/office/drawing/2014/main" id="{169740B4-BBFA-4E03-A1A1-E4395DBE0393}"/>
              </a:ext>
            </a:extLst>
          </p:cNvPr>
          <p:cNvSpPr txBox="1"/>
          <p:nvPr/>
        </p:nvSpPr>
        <p:spPr>
          <a:xfrm>
            <a:off x="779463" y="205422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テキスト ボックス 11">
            <a:extLst>
              <a:ext uri="{FF2B5EF4-FFF2-40B4-BE49-F238E27FC236}">
                <a16:creationId xmlns:a16="http://schemas.microsoft.com/office/drawing/2014/main" id="{270CA6CB-8483-4211-8D9C-0711ACD58475}"/>
              </a:ext>
            </a:extLst>
          </p:cNvPr>
          <p:cNvSpPr txBox="1">
            <a:spLocks noChangeArrowheads="1"/>
          </p:cNvSpPr>
          <p:nvPr/>
        </p:nvSpPr>
        <p:spPr bwMode="auto">
          <a:xfrm>
            <a:off x="700088" y="763588"/>
            <a:ext cx="9434512"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sp>
        <p:nvSpPr>
          <p:cNvPr id="6" name="テキスト ボックス 5">
            <a:extLst>
              <a:ext uri="{FF2B5EF4-FFF2-40B4-BE49-F238E27FC236}">
                <a16:creationId xmlns:a16="http://schemas.microsoft.com/office/drawing/2014/main" id="{8240E230-61C0-4041-A3BC-CBC73A446BAA}"/>
              </a:ext>
            </a:extLst>
          </p:cNvPr>
          <p:cNvSpPr txBox="1"/>
          <p:nvPr/>
        </p:nvSpPr>
        <p:spPr>
          <a:xfrm>
            <a:off x="779463" y="2054225"/>
            <a:ext cx="4457700" cy="5339923"/>
          </a:xfrm>
          <a:prstGeom prst="rect">
            <a:avLst/>
          </a:prstGeom>
          <a:noFill/>
        </p:spPr>
        <p:txBody>
          <a:bodyPr>
            <a:spAutoFit/>
          </a:bodyPr>
          <a:lstStyle/>
          <a:p>
            <a:pPr eaLnBrk="1" fontAlgn="auto" hangingPunct="1">
              <a:spcBef>
                <a:spcPts val="0"/>
              </a:spcBef>
              <a:spcAft>
                <a:spcPts val="0"/>
              </a:spcAft>
              <a:defRPr/>
            </a:pPr>
            <a:r>
              <a:rPr lang="en-US" altLang="ja-JP" sz="12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2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2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36868" name="テキスト ボックス 10">
            <a:extLst>
              <a:ext uri="{FF2B5EF4-FFF2-40B4-BE49-F238E27FC236}">
                <a16:creationId xmlns:a16="http://schemas.microsoft.com/office/drawing/2014/main" id="{2B3BEAE4-85B3-4145-80E0-FEAB01598755}"/>
              </a:ext>
            </a:extLst>
          </p:cNvPr>
          <p:cNvSpPr txBox="1">
            <a:spLocks noChangeArrowheads="1"/>
          </p:cNvSpPr>
          <p:nvPr/>
        </p:nvSpPr>
        <p:spPr bwMode="auto">
          <a:xfrm>
            <a:off x="5454650" y="2441575"/>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1200329"/>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の掲載記事を広告主の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Tie-up Contents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ロール以上した後、乗車後約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長時間乗車する乗客に広告フリークエンシー過多になることを防ぐため、</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回以上ループ再生した後、長尺のコンテンツ動画を掲載する場合があります。</a:t>
            </a: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rgbClr val="696969"/>
                </a:solidFill>
                <a:latin typeface="游明朝 Demibold" panose="02020600000000000000" pitchFamily="18" charset="-128"/>
                <a:ea typeface="游明朝 Demibold" panose="02020600000000000000" pitchFamily="18" charset="-128"/>
              </a:rPr>
              <a:t>広告枠の構成</a:t>
            </a:r>
          </a:p>
        </p:txBody>
      </p:sp>
      <p:pic>
        <p:nvPicPr>
          <p:cNvPr id="7" name="図 6" descr="テーブル&#10;&#10;自動的に生成された説明">
            <a:extLst>
              <a:ext uri="{FF2B5EF4-FFF2-40B4-BE49-F238E27FC236}">
                <a16:creationId xmlns:a16="http://schemas.microsoft.com/office/drawing/2014/main" id="{377C9C7E-C21B-3F4D-BB33-C75382F37BC4}"/>
              </a:ext>
            </a:extLst>
          </p:cNvPr>
          <p:cNvPicPr>
            <a:picLocks noChangeAspect="1"/>
          </p:cNvPicPr>
          <p:nvPr/>
        </p:nvPicPr>
        <p:blipFill>
          <a:blip r:embed="rId3"/>
          <a:stretch>
            <a:fillRect/>
          </a:stretch>
        </p:blipFill>
        <p:spPr>
          <a:xfrm>
            <a:off x="548482" y="579437"/>
            <a:ext cx="9517060" cy="2576969"/>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5086371"/>
            <a:ext cx="10228263" cy="1323439"/>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の掲載記事を広告主がメディアとタイアップした映像（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aphicFrame>
        <p:nvGraphicFramePr>
          <p:cNvPr id="9" name="表 8">
            <a:extLst>
              <a:ext uri="{FF2B5EF4-FFF2-40B4-BE49-F238E27FC236}">
                <a16:creationId xmlns:a16="http://schemas.microsoft.com/office/drawing/2014/main" id="{D0F3B899-69DE-4336-989E-7862248FDA72}"/>
              </a:ext>
            </a:extLst>
          </p:cNvPr>
          <p:cNvGraphicFramePr>
            <a:graphicFrameLocks noGrp="1"/>
          </p:cNvGraphicFramePr>
          <p:nvPr>
            <p:extLst>
              <p:ext uri="{D42A27DB-BD31-4B8C-83A1-F6EECF244321}">
                <p14:modId xmlns:p14="http://schemas.microsoft.com/office/powerpoint/2010/main" val="2509773363"/>
              </p:ext>
            </p:extLst>
          </p:nvPr>
        </p:nvGraphicFramePr>
        <p:xfrm>
          <a:off x="552450" y="905166"/>
          <a:ext cx="9431928" cy="4114457"/>
        </p:xfrm>
        <a:graphic>
          <a:graphicData uri="http://schemas.openxmlformats.org/drawingml/2006/table">
            <a:tbl>
              <a:tblPr firstRow="1" bandRow="1">
                <a:tableStyleId>{5940675A-B579-460E-94D1-54222C63F5DA}</a:tableStyleId>
              </a:tblPr>
              <a:tblGrid>
                <a:gridCol w="2198151">
                  <a:extLst>
                    <a:ext uri="{9D8B030D-6E8A-4147-A177-3AD203B41FA5}">
                      <a16:colId xmlns:a16="http://schemas.microsoft.com/office/drawing/2014/main" val="20000"/>
                    </a:ext>
                  </a:extLst>
                </a:gridCol>
                <a:gridCol w="1110199">
                  <a:extLst>
                    <a:ext uri="{9D8B030D-6E8A-4147-A177-3AD203B41FA5}">
                      <a16:colId xmlns:a16="http://schemas.microsoft.com/office/drawing/2014/main" val="20001"/>
                    </a:ext>
                  </a:extLst>
                </a:gridCol>
                <a:gridCol w="950495">
                  <a:extLst>
                    <a:ext uri="{9D8B030D-6E8A-4147-A177-3AD203B41FA5}">
                      <a16:colId xmlns:a16="http://schemas.microsoft.com/office/drawing/2014/main" val="947368361"/>
                    </a:ext>
                  </a:extLst>
                </a:gridCol>
                <a:gridCol w="811825">
                  <a:extLst>
                    <a:ext uri="{9D8B030D-6E8A-4147-A177-3AD203B41FA5}">
                      <a16:colId xmlns:a16="http://schemas.microsoft.com/office/drawing/2014/main" val="20003"/>
                    </a:ext>
                  </a:extLst>
                </a:gridCol>
                <a:gridCol w="734095">
                  <a:extLst>
                    <a:ext uri="{9D8B030D-6E8A-4147-A177-3AD203B41FA5}">
                      <a16:colId xmlns:a16="http://schemas.microsoft.com/office/drawing/2014/main" val="20005"/>
                    </a:ext>
                  </a:extLst>
                </a:gridCol>
                <a:gridCol w="1011115">
                  <a:extLst>
                    <a:ext uri="{9D8B030D-6E8A-4147-A177-3AD203B41FA5}">
                      <a16:colId xmlns:a16="http://schemas.microsoft.com/office/drawing/2014/main" val="20006"/>
                    </a:ext>
                  </a:extLst>
                </a:gridCol>
                <a:gridCol w="651440">
                  <a:extLst>
                    <a:ext uri="{9D8B030D-6E8A-4147-A177-3AD203B41FA5}">
                      <a16:colId xmlns:a16="http://schemas.microsoft.com/office/drawing/2014/main" val="20007"/>
                    </a:ext>
                  </a:extLst>
                </a:gridCol>
                <a:gridCol w="813683">
                  <a:extLst>
                    <a:ext uri="{9D8B030D-6E8A-4147-A177-3AD203B41FA5}">
                      <a16:colId xmlns:a16="http://schemas.microsoft.com/office/drawing/2014/main" val="20008"/>
                    </a:ext>
                  </a:extLst>
                </a:gridCol>
                <a:gridCol w="1150925">
                  <a:extLst>
                    <a:ext uri="{9D8B030D-6E8A-4147-A177-3AD203B41FA5}">
                      <a16:colId xmlns:a16="http://schemas.microsoft.com/office/drawing/2014/main" val="20009"/>
                    </a:ext>
                  </a:extLst>
                </a:gridCol>
              </a:tblGrid>
              <a:tr h="424001">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1" i="0">
                          <a:solidFill>
                            <a:schemeClr val="bg1"/>
                          </a:solidFill>
                          <a:latin typeface="游明朝" panose="02020400000000000000" pitchFamily="18" charset="-128"/>
                          <a:ea typeface="游明朝" panose="02020400000000000000" pitchFamily="18" charset="-128"/>
                          <a:cs typeface="Yu Mincho" charset="-128"/>
                        </a:rPr>
                        <a:t>広告料金</a:t>
                      </a:r>
                      <a:endParaRPr kumimoji="1" lang="en-US" altLang="ja-JP" sz="1000" b="1" i="0" dirty="0">
                        <a:solidFill>
                          <a:schemeClr val="bg1"/>
                        </a:solidFill>
                        <a:latin typeface="游明朝" panose="02020400000000000000" pitchFamily="18" charset="-128"/>
                        <a:ea typeface="游明朝" panose="02020400000000000000" pitchFamily="18" charset="-128"/>
                        <a:cs typeface="Yu Mincho" charset="-128"/>
                      </a:endParaRPr>
                    </a:p>
                    <a:p>
                      <a:pPr algn="ct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1"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900" b="1"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900" b="1"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3,300,000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52,000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1,130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91620762"/>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24001">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430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@2.2</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23025016"/>
                  </a:ext>
                </a:extLst>
              </a:tr>
              <a:tr h="0">
                <a:tc gridSpan="9">
                  <a:txBody>
                    <a:bodyPr/>
                    <a:lstStyle/>
                    <a:p>
                      <a:endParaRPr kumimoji="1" lang="en-US" altLang="ja-JP" sz="1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lnL w="12700" cmpd="sng">
                      <a:noFill/>
                    </a:lnL>
                    <a:lnT w="19050" cap="flat" cmpd="sng" algn="ctr">
                      <a:solidFill>
                        <a:schemeClr val="bg1"/>
                      </a:solidFill>
                      <a:prstDash val="solid"/>
                      <a:round/>
                      <a:headEnd type="none" w="med" len="med"/>
                      <a:tailEnd type="none" w="med" len="med"/>
                    </a:lnT>
                  </a:tcPr>
                </a:tc>
                <a:tc hMerge="1">
                  <a:txBody>
                    <a:bodyPr/>
                    <a:lstStyle/>
                    <a:p>
                      <a:pPr marL="0" indent="0" algn="ctr">
                        <a:buFont typeface="Arial" charset="0"/>
                        <a:buNone/>
                      </a:pPr>
                      <a:endParaRPr kumimoji="1" lang="ja-JP" altLang="en-US" sz="100" b="0" i="0" baseline="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indent="0" algn="ctr">
                        <a:buFont typeface="Arial" charset="0"/>
                        <a:buNone/>
                      </a:pPr>
                      <a:endParaRPr kumimoji="1" lang="en-US" altLang="ja-JP" sz="1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3525993"/>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Premium</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音声あり</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60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 </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発車直後</a:t>
                      </a:r>
                      <a:b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b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1,650,000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3">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630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@3.8</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586416">
                <a:tc>
                  <a:txBody>
                    <a:bodyPr/>
                    <a:lstStyle/>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8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42048">
                <a:tc>
                  <a:txBody>
                    <a:bodyPr/>
                    <a:lstStyle/>
                    <a:p>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Standard</a:t>
                      </a: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Collaboration</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Video Ads</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終了後</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endParaRPr kumimoji="1" lang="ja-JP" altLang="en-US" sz="700" b="0" i="0" u="none" strike="noStrike" kern="1200" cap="none" spc="0" normalizeH="0" baseline="0" noProof="0" dirty="0">
                        <a:ln>
                          <a:noFill/>
                        </a:ln>
                        <a:solidFill>
                          <a:srgbClr val="000F2D"/>
                        </a:solidFill>
                        <a:effectLst/>
                        <a:uLnTx/>
                        <a:uFillTx/>
                        <a:latin typeface="+mn-ea"/>
                        <a:ea typeface="+mn-ea"/>
                        <a:cs typeface="Yu Mincho" charset="-128"/>
                      </a:endParaRPr>
                    </a:p>
                  </a:txBody>
                  <a:tcPr marL="68580" marR="68580" marT="34290" marB="34290" anchor="ctr"/>
                </a:tc>
                <a:tc>
                  <a:txBody>
                    <a:bodyPr/>
                    <a:lstStyle/>
                    <a:p>
                      <a:pPr marL="0" indent="0" algn="ctr">
                        <a:buFont typeface="Arial" charset="0"/>
                        <a:buNone/>
                      </a:pPr>
                      <a: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t>240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万円</a:t>
                      </a:r>
                      <a:br>
                        <a:rPr kumimoji="1" lang="en-US" altLang="ja-JP" sz="12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@2.4</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円</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 </a:t>
                      </a:r>
                      <a:r>
                        <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bl>
          </a:graphicData>
        </a:graphic>
      </p:graphicFrame>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50" y="239713"/>
            <a:ext cx="9126538" cy="628362"/>
            <a:chOff x="682625" y="306256"/>
            <a:chExt cx="9127393" cy="627023"/>
          </a:xfrm>
        </p:grpSpPr>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619631"/>
              <a:ext cx="9127393" cy="31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p>
          </p:txBody>
        </p:sp>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306256"/>
              <a:ext cx="2308441" cy="33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広告メニュー 詳細</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1529250149"/>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190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@3.8</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50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50,000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12</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地域別 広告メニュー 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3231988480"/>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300,000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600,000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3504069637"/>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@3.3</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1" name="직사각형 10">
            <a:extLst>
              <a:ext uri="{FF2B5EF4-FFF2-40B4-BE49-F238E27FC236}">
                <a16:creationId xmlns:a16="http://schemas.microsoft.com/office/drawing/2014/main" id="{7EC21A36-524E-4CB7-8B10-5270552CFFAB}"/>
              </a:ext>
            </a:extLst>
          </p:cNvPr>
          <p:cNvSpPr/>
          <p:nvPr/>
        </p:nvSpPr>
        <p:spPr>
          <a:xfrm>
            <a:off x="7115175" y="912813"/>
            <a:ext cx="3032125" cy="5718175"/>
          </a:xfrm>
          <a:prstGeom prst="rect">
            <a:avLst/>
          </a:prstGeom>
          <a:solidFill>
            <a:srgbClr val="F5F3F0"/>
          </a:solidFill>
          <a:ln w="6350">
            <a:solidFill>
              <a:srgbClr val="8A8B8A"/>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latin typeface="游明朝" panose="02020400000000000000" pitchFamily="18" charset="-128"/>
            </a:endParaRPr>
          </a:p>
        </p:txBody>
      </p:sp>
      <p:sp>
        <p:nvSpPr>
          <p:cNvPr id="9" name="テキスト ボックス 9">
            <a:extLst>
              <a:ext uri="{FF2B5EF4-FFF2-40B4-BE49-F238E27FC236}">
                <a16:creationId xmlns:a16="http://schemas.microsoft.com/office/drawing/2014/main" id="{26EE22E9-0D2C-4C7D-8719-A4143CB337B9}"/>
              </a:ext>
            </a:extLst>
          </p:cNvPr>
          <p:cNvSpPr txBox="1"/>
          <p:nvPr/>
        </p:nvSpPr>
        <p:spPr>
          <a:xfrm>
            <a:off x="7158038" y="971550"/>
            <a:ext cx="2992437" cy="5367816"/>
          </a:xfrm>
          <a:prstGeom prst="rect">
            <a:avLst/>
          </a:prstGeom>
          <a:noFill/>
        </p:spPr>
        <p:txBody>
          <a:bodyPr>
            <a:spAutoFit/>
          </a:bodyPr>
          <a:lstStyle/>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エントリーフォーマット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当社営業担当者</a:t>
            </a:r>
            <a:b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b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CC</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entry@tokyo-prime.jp</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件名：</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エントリー</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Tokyo Prime</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月</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お申込案件（第</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希望）</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・代理店名：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・広告主名：</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出稿予定</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URL</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全て</a:t>
            </a: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・告知内容：</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・掲載期間：</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・メニュー名：</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・保証形態：</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・申込金額（グロス・税別）：</a:t>
            </a: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・申込金額（ネット・税別）：</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ja-JP" altLang="en-US" sz="800">
                <a:solidFill>
                  <a:schemeClr val="tx1">
                    <a:lumMod val="75000"/>
                    <a:lumOff val="25000"/>
                  </a:schemeClr>
                </a:solidFill>
                <a:latin typeface="游明朝" panose="02020400000000000000" pitchFamily="18" charset="-128"/>
                <a:ea typeface="游明朝" panose="02020400000000000000" pitchFamily="18" charset="-128"/>
                <a:cs typeface="Yu Mincho" charset="-128"/>
              </a:rPr>
              <a:t>備考：</a:t>
            </a:r>
            <a:endPar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eaLnBrk="1" fontAlgn="auto" hangingPunct="1">
              <a:lnSpc>
                <a:spcPct val="110000"/>
              </a:lnSpc>
              <a:spcBef>
                <a:spcPts val="0"/>
              </a:spcBef>
              <a:spcAft>
                <a:spcPts val="0"/>
              </a:spcAft>
              <a:defRPr/>
            </a:pPr>
            <a:r>
              <a:rPr lang="en-US" altLang="ja-JP" sz="80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228725"/>
            <a:ext cx="4951038" cy="695062"/>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右記エントリーフォーマットに即してご連絡ください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4832350"/>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9223" name="グループ化 6">
            <a:extLst>
              <a:ext uri="{FF2B5EF4-FFF2-40B4-BE49-F238E27FC236}">
                <a16:creationId xmlns:a16="http://schemas.microsoft.com/office/drawing/2014/main" id="{A69CA2AB-6376-445A-91F0-FE8E7FFE5C7D}"/>
              </a:ext>
            </a:extLst>
          </p:cNvPr>
          <p:cNvGrpSpPr>
            <a:grpSpLocks/>
          </p:cNvGrpSpPr>
          <p:nvPr/>
        </p:nvGrpSpPr>
        <p:grpSpPr bwMode="auto">
          <a:xfrm>
            <a:off x="925513" y="5894392"/>
            <a:ext cx="6202362" cy="404406"/>
            <a:chOff x="1155700" y="6487630"/>
            <a:chExt cx="6202283" cy="405525"/>
          </a:xfrm>
        </p:grpSpPr>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31</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8" name="テキスト ボックス 9">
              <a:extLst>
                <a:ext uri="{FF2B5EF4-FFF2-40B4-BE49-F238E27FC236}">
                  <a16:creationId xmlns:a16="http://schemas.microsoft.com/office/drawing/2014/main" id="{889AA067-B608-4DD6-AC03-C254106BDF5E}"/>
                </a:ext>
              </a:extLst>
            </p:cNvPr>
            <p:cNvSpPr txBox="1">
              <a:spLocks noChangeArrowheads="1"/>
            </p:cNvSpPr>
            <p:nvPr/>
          </p:nvSpPr>
          <p:spPr bwMode="auto">
            <a:xfrm>
              <a:off x="4611643" y="6511508"/>
              <a:ext cx="2746340" cy="361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6" name="直線コネクタ 5">
              <a:extLst>
                <a:ext uri="{FF2B5EF4-FFF2-40B4-BE49-F238E27FC236}">
                  <a16:creationId xmlns:a16="http://schemas.microsoft.com/office/drawing/2014/main" id="{BC305A37-0201-4505-A015-75C7381E2275}"/>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4" name="グループ化 32">
            <a:extLst>
              <a:ext uri="{FF2B5EF4-FFF2-40B4-BE49-F238E27FC236}">
                <a16:creationId xmlns:a16="http://schemas.microsoft.com/office/drawing/2014/main" id="{C498B068-E8CF-43BA-9726-099447F0A92F}"/>
              </a:ext>
            </a:extLst>
          </p:cNvPr>
          <p:cNvGrpSpPr>
            <a:grpSpLocks/>
          </p:cNvGrpSpPr>
          <p:nvPr/>
        </p:nvGrpSpPr>
        <p:grpSpPr bwMode="auto">
          <a:xfrm>
            <a:off x="925513" y="912813"/>
            <a:ext cx="6202362" cy="404812"/>
            <a:chOff x="1155700" y="6487630"/>
            <a:chExt cx="6202283" cy="404341"/>
          </a:xfrm>
        </p:grpSpPr>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1155700" y="6487630"/>
              <a:ext cx="3070186" cy="40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2</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5" name="テキスト ボックス 9">
              <a:extLst>
                <a:ext uri="{FF2B5EF4-FFF2-40B4-BE49-F238E27FC236}">
                  <a16:creationId xmlns:a16="http://schemas.microsoft.com/office/drawing/2014/main" id="{DC3B3C32-F476-4972-AF8C-D9B386426278}"/>
                </a:ext>
              </a:extLst>
            </p:cNvPr>
            <p:cNvSpPr txBox="1">
              <a:spLocks noChangeArrowheads="1"/>
            </p:cNvSpPr>
            <p:nvPr/>
          </p:nvSpPr>
          <p:spPr bwMode="auto">
            <a:xfrm>
              <a:off x="4611643" y="6511414"/>
              <a:ext cx="2746340" cy="36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36" name="直線コネクタ 35">
              <a:extLst>
                <a:ext uri="{FF2B5EF4-FFF2-40B4-BE49-F238E27FC236}">
                  <a16:creationId xmlns:a16="http://schemas.microsoft.com/office/drawing/2014/main" id="{C8982C3B-E85E-4CDF-95EA-3EE4C992DCDB}"/>
                </a:ext>
              </a:extLst>
            </p:cNvPr>
            <p:cNvCxnSpPr/>
            <p:nvPr/>
          </p:nvCxnSpPr>
          <p:spPr>
            <a:xfrm>
              <a:off x="4056025" y="6712793"/>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5" name="グループ化 36">
            <a:extLst>
              <a:ext uri="{FF2B5EF4-FFF2-40B4-BE49-F238E27FC236}">
                <a16:creationId xmlns:a16="http://schemas.microsoft.com/office/drawing/2014/main" id="{23E8E512-9CC8-47CA-8571-E8C89761445E}"/>
              </a:ext>
            </a:extLst>
          </p:cNvPr>
          <p:cNvGrpSpPr>
            <a:grpSpLocks/>
          </p:cNvGrpSpPr>
          <p:nvPr/>
        </p:nvGrpSpPr>
        <p:grpSpPr bwMode="auto">
          <a:xfrm>
            <a:off x="925513" y="2374904"/>
            <a:ext cx="6202362" cy="404406"/>
            <a:chOff x="1155700" y="6487630"/>
            <a:chExt cx="6202283" cy="405525"/>
          </a:xfrm>
        </p:grpSpPr>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1155700" y="6487630"/>
              <a:ext cx="3070186"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2" name="テキスト ボックス 9">
              <a:extLst>
                <a:ext uri="{FF2B5EF4-FFF2-40B4-BE49-F238E27FC236}">
                  <a16:creationId xmlns:a16="http://schemas.microsoft.com/office/drawing/2014/main" id="{B9B050A7-9647-402F-9EAC-ECFAF92CFA27}"/>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40" name="直線コネクタ 39">
              <a:extLst>
                <a:ext uri="{FF2B5EF4-FFF2-40B4-BE49-F238E27FC236}">
                  <a16:creationId xmlns:a16="http://schemas.microsoft.com/office/drawing/2014/main" id="{12DD5B8F-55D0-4357-8E41-D60C317F3E84}"/>
                </a:ext>
              </a:extLst>
            </p:cNvPr>
            <p:cNvCxnSpPr/>
            <p:nvPr/>
          </p:nvCxnSpPr>
          <p:spPr>
            <a:xfrm>
              <a:off x="4056025" y="6713679"/>
              <a:ext cx="425445"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6" name="グループ化 48">
            <a:extLst>
              <a:ext uri="{FF2B5EF4-FFF2-40B4-BE49-F238E27FC236}">
                <a16:creationId xmlns:a16="http://schemas.microsoft.com/office/drawing/2014/main" id="{AC03A9AE-C896-4C67-8BB8-0A720F5CC601}"/>
              </a:ext>
            </a:extLst>
          </p:cNvPr>
          <p:cNvGrpSpPr>
            <a:grpSpLocks/>
          </p:cNvGrpSpPr>
          <p:nvPr/>
        </p:nvGrpSpPr>
        <p:grpSpPr bwMode="auto">
          <a:xfrm>
            <a:off x="925513" y="4492617"/>
            <a:ext cx="6202362" cy="404406"/>
            <a:chOff x="1155700" y="6487630"/>
            <a:chExt cx="6202283" cy="403935"/>
          </a:xfrm>
        </p:grpSpPr>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1155700" y="6487630"/>
              <a:ext cx="3325770" cy="40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9" name="テキスト ボックス 9">
              <a:extLst>
                <a:ext uri="{FF2B5EF4-FFF2-40B4-BE49-F238E27FC236}">
                  <a16:creationId xmlns:a16="http://schemas.microsoft.com/office/drawing/2014/main" id="{2DF62F03-0E0A-49C7-BCBD-57C47A52B6B2}"/>
                </a:ext>
              </a:extLst>
            </p:cNvPr>
            <p:cNvSpPr txBox="1">
              <a:spLocks noChangeArrowheads="1"/>
            </p:cNvSpPr>
            <p:nvPr/>
          </p:nvSpPr>
          <p:spPr bwMode="auto">
            <a:xfrm>
              <a:off x="4611643" y="6511415"/>
              <a:ext cx="2746340" cy="361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cxnSp>
          <p:nvCxnSpPr>
            <p:cNvPr id="52" name="直線コネクタ 51">
              <a:extLst>
                <a:ext uri="{FF2B5EF4-FFF2-40B4-BE49-F238E27FC236}">
                  <a16:creationId xmlns:a16="http://schemas.microsoft.com/office/drawing/2014/main" id="{A0B246F2-8A84-4820-A729-8DFCAFF664B3}"/>
                </a:ext>
              </a:extLst>
            </p:cNvPr>
            <p:cNvCxnSpPr>
              <a:cxnSpLocks/>
            </p:cNvCxnSpPr>
            <p:nvPr/>
          </p:nvCxnSpPr>
          <p:spPr>
            <a:xfrm>
              <a:off x="4287797" y="6712792"/>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7" name="グループ化 52">
            <a:extLst>
              <a:ext uri="{FF2B5EF4-FFF2-40B4-BE49-F238E27FC236}">
                <a16:creationId xmlns:a16="http://schemas.microsoft.com/office/drawing/2014/main" id="{217F7CEA-3B6E-46B2-AF14-5FE92D53EA2C}"/>
              </a:ext>
            </a:extLst>
          </p:cNvPr>
          <p:cNvGrpSpPr>
            <a:grpSpLocks/>
          </p:cNvGrpSpPr>
          <p:nvPr/>
        </p:nvGrpSpPr>
        <p:grpSpPr bwMode="auto">
          <a:xfrm>
            <a:off x="925513" y="5213354"/>
            <a:ext cx="6202362" cy="404406"/>
            <a:chOff x="1155700" y="6487630"/>
            <a:chExt cx="6202283" cy="405525"/>
          </a:xfrm>
        </p:grpSpPr>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1155700" y="6487630"/>
              <a:ext cx="3325770" cy="40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日（水）</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6" name="テキスト ボックス 9">
              <a:extLst>
                <a:ext uri="{FF2B5EF4-FFF2-40B4-BE49-F238E27FC236}">
                  <a16:creationId xmlns:a16="http://schemas.microsoft.com/office/drawing/2014/main" id="{2768D49C-3019-4170-BCD2-EB9AEB9DF3B8}"/>
                </a:ext>
              </a:extLst>
            </p:cNvPr>
            <p:cNvSpPr txBox="1">
              <a:spLocks noChangeArrowheads="1"/>
            </p:cNvSpPr>
            <p:nvPr/>
          </p:nvSpPr>
          <p:spPr bwMode="auto">
            <a:xfrm>
              <a:off x="4611643" y="6511509"/>
              <a:ext cx="2746340" cy="36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cxnSp>
          <p:nvCxnSpPr>
            <p:cNvPr id="56" name="直線コネクタ 55">
              <a:extLst>
                <a:ext uri="{FF2B5EF4-FFF2-40B4-BE49-F238E27FC236}">
                  <a16:creationId xmlns:a16="http://schemas.microsoft.com/office/drawing/2014/main" id="{A3BF5FB1-670D-4D3A-93F2-9AE3EDFDBADE}"/>
                </a:ext>
              </a:extLst>
            </p:cNvPr>
            <p:cNvCxnSpPr>
              <a:cxnSpLocks/>
            </p:cNvCxnSpPr>
            <p:nvPr/>
          </p:nvCxnSpPr>
          <p:spPr>
            <a:xfrm>
              <a:off x="4287797" y="6713679"/>
              <a:ext cx="193673" cy="0"/>
            </a:xfrm>
            <a:prstGeom prst="line">
              <a:avLst/>
            </a:prstGeom>
            <a:ln w="12700"/>
          </p:spPr>
          <p:style>
            <a:lnRef idx="1">
              <a:schemeClr val="dk1"/>
            </a:lnRef>
            <a:fillRef idx="0">
              <a:schemeClr val="dk1"/>
            </a:fillRef>
            <a:effectRef idx="0">
              <a:schemeClr val="dk1"/>
            </a:effectRef>
            <a:fontRef idx="minor">
              <a:schemeClr val="tx1"/>
            </a:fontRef>
          </p:style>
        </p:cxnSp>
      </p:gr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006725"/>
            <a:ext cx="6637338" cy="1072887"/>
            <a:chOff x="721852" y="3323566"/>
            <a:chExt cx="6636131" cy="1073267"/>
          </a:xfrm>
        </p:grpSpPr>
        <p:grpSp>
          <p:nvGrpSpPr>
            <p:cNvPr id="9230" name="グループ化 44">
              <a:extLst>
                <a:ext uri="{FF2B5EF4-FFF2-40B4-BE49-F238E27FC236}">
                  <a16:creationId xmlns:a16="http://schemas.microsoft.com/office/drawing/2014/main" id="{DF47FD1C-659C-4EBD-8AA7-B00D23741EAE}"/>
                </a:ext>
              </a:extLst>
            </p:cNvPr>
            <p:cNvGrpSpPr>
              <a:grpSpLocks/>
            </p:cNvGrpSpPr>
            <p:nvPr/>
          </p:nvGrpSpPr>
          <p:grpSpPr bwMode="auto">
            <a:xfrm>
              <a:off x="1155161" y="3323566"/>
              <a:ext cx="6202822" cy="404549"/>
              <a:chOff x="1155161" y="6487630"/>
              <a:chExt cx="6202822" cy="404549"/>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6487630"/>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8</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3" name="テキスト ボックス 9">
                <a:extLst>
                  <a:ext uri="{FF2B5EF4-FFF2-40B4-BE49-F238E27FC236}">
                    <a16:creationId xmlns:a16="http://schemas.microsoft.com/office/drawing/2014/main" id="{4DD35B20-7487-4CC5-8AA8-BA67B341A1BB}"/>
                  </a:ext>
                </a:extLst>
              </p:cNvPr>
              <p:cNvSpPr txBox="1">
                <a:spLocks noChangeArrowheads="1"/>
              </p:cNvSpPr>
              <p:nvPr/>
            </p:nvSpPr>
            <p:spPr bwMode="auto">
              <a:xfrm>
                <a:off x="4612107" y="6511451"/>
                <a:ext cx="2745876" cy="36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cxnSp>
            <p:nvCxnSpPr>
              <p:cNvPr id="48" name="直線コネクタ 47">
                <a:extLst>
                  <a:ext uri="{FF2B5EF4-FFF2-40B4-BE49-F238E27FC236}">
                    <a16:creationId xmlns:a16="http://schemas.microsoft.com/office/drawing/2014/main" id="{9B14FB57-69D7-43E1-A36E-AA817444B4B2}"/>
                  </a:ext>
                </a:extLst>
              </p:cNvPr>
              <p:cNvCxnSpPr>
                <a:cxnSpLocks/>
              </p:cNvCxnSpPr>
              <p:nvPr/>
            </p:nvCxnSpPr>
            <p:spPr>
              <a:xfrm>
                <a:off x="4288316" y="6713135"/>
                <a:ext cx="193640" cy="0"/>
              </a:xfrm>
              <a:prstGeom prst="line">
                <a:avLst/>
              </a:prstGeom>
              <a:ln w="12700"/>
            </p:spPr>
            <p:style>
              <a:lnRef idx="1">
                <a:schemeClr val="dk1"/>
              </a:lnRef>
              <a:fillRef idx="0">
                <a:schemeClr val="dk1"/>
              </a:fillRef>
              <a:effectRef idx="0">
                <a:schemeClr val="dk1"/>
              </a:effectRef>
              <a:fontRef idx="minor">
                <a:schemeClr val="tx1"/>
              </a:fontRef>
            </p:style>
          </p:cxnSp>
        </p:gr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6473862" cy="695308"/>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別途お申込みを頂戴いたしますが、成約可否連絡をもって契約の成立とし、キャンセル規定に則った違約金を頂戴いたします（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P.44</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537273791"/>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46,000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グロス</a:t>
            </a:r>
            <a:r>
              <a:rPr lang="en-US" altLang="ja-JP" dirty="0">
                <a:solidFill>
                  <a:srgbClr val="7F7F7F"/>
                </a:solidFill>
                <a:latin typeface="游明朝" panose="02020400000000000000" pitchFamily="18" charset="-128"/>
                <a:ea typeface="游明朝" panose="02020400000000000000" pitchFamily="18" charset="-128"/>
              </a:rPr>
              <a:t>1,000</a:t>
            </a:r>
            <a:r>
              <a:rPr lang="ja-JP" altLang="en-US">
                <a:solidFill>
                  <a:srgbClr val="7F7F7F"/>
                </a:solidFill>
                <a:latin typeface="游明朝" panose="02020400000000000000" pitchFamily="18" charset="-128"/>
                <a:ea typeface="游明朝" panose="02020400000000000000" pitchFamily="18" charset="-128"/>
              </a:rPr>
              <a:t>万円以上（</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回</a:t>
            </a:r>
            <a:r>
              <a:rPr lang="en-US" altLang="ja-JP" dirty="0">
                <a:solidFill>
                  <a:srgbClr val="7F7F7F"/>
                </a:solidFill>
                <a:latin typeface="游明朝" panose="02020400000000000000" pitchFamily="18" charset="-128"/>
                <a:ea typeface="游明朝" panose="02020400000000000000" pitchFamily="18" charset="-128"/>
              </a:rPr>
              <a:t>1</a:t>
            </a:r>
            <a:r>
              <a:rPr lang="ja-JP" altLang="en-US">
                <a:solidFill>
                  <a:srgbClr val="7F7F7F"/>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884587"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a:t>
            </a:r>
            <a:br>
              <a:rPr lang="ja-JP" altLang="en-US">
                <a:solidFill>
                  <a:srgbClr val="595959"/>
                </a:solidFill>
                <a:latin typeface="游明朝 Demibold" panose="02020600000000000000" pitchFamily="18" charset="-128"/>
                <a:ea typeface="游明朝 Demibold" panose="02020600000000000000" pitchFamily="18" charset="-128"/>
              </a:rPr>
            </a:br>
            <a:endParaRPr lang="ja-JP" altLang="en-US">
              <a:solidFill>
                <a:srgbClr val="595959"/>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3958582024"/>
              </p:ext>
            </p:extLst>
          </p:nvPr>
        </p:nvGraphicFramePr>
        <p:xfrm>
          <a:off x="450307" y="1282402"/>
          <a:ext cx="9791197" cy="4656568"/>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76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広告主がメディアとタイアップした映像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540808">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Web</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メディアの宣伝告知</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1220810">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2127475">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10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10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10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P.27</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extLst>
      <p:ext uri="{BB962C8B-B14F-4D97-AF65-F5344CB8AC3E}">
        <p14:creationId xmlns:p14="http://schemas.microsoft.com/office/powerpoint/2010/main" val="2959665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descr="テーブル&#10;&#10;自動的に生成された説明">
            <a:extLst>
              <a:ext uri="{FF2B5EF4-FFF2-40B4-BE49-F238E27FC236}">
                <a16:creationId xmlns:a16="http://schemas.microsoft.com/office/drawing/2014/main" id="{11B0BA95-0847-2041-8AD3-6EAB85A50225}"/>
              </a:ext>
            </a:extLst>
          </p:cNvPr>
          <p:cNvPicPr>
            <a:picLocks noChangeAspect="1"/>
          </p:cNvPicPr>
          <p:nvPr/>
        </p:nvPicPr>
        <p:blipFill>
          <a:blip r:embed="rId3"/>
          <a:stretch>
            <a:fillRect/>
          </a:stretch>
        </p:blipFill>
        <p:spPr>
          <a:xfrm>
            <a:off x="571342" y="1162367"/>
            <a:ext cx="9517060" cy="2576969"/>
          </a:xfrm>
          <a:prstGeom prst="rect">
            <a:avLst/>
          </a:prstGeom>
        </p:spPr>
      </p:pic>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4"/>
          <a:stretch>
            <a:fillRect/>
          </a:stretch>
        </p:blipFill>
        <p:spPr>
          <a:xfrm>
            <a:off x="1923374" y="6437615"/>
            <a:ext cx="4356012" cy="809524"/>
          </a:xfrm>
          <a:prstGeom prst="rect">
            <a:avLst/>
          </a:prstGeom>
        </p:spPr>
      </p:pic>
      <p:sp>
        <p:nvSpPr>
          <p:cNvPr id="31" name="正方形/長方形 2">
            <a:extLst>
              <a:ext uri="{FF2B5EF4-FFF2-40B4-BE49-F238E27FC236}">
                <a16:creationId xmlns:a16="http://schemas.microsoft.com/office/drawing/2014/main" id="{09F6E037-CCA7-C844-8234-E3E10A4013FA}"/>
              </a:ext>
            </a:extLst>
          </p:cNvPr>
          <p:cNvSpPr>
            <a:spLocks noChangeArrowheads="1"/>
          </p:cNvSpPr>
          <p:nvPr/>
        </p:nvSpPr>
        <p:spPr bwMode="auto">
          <a:xfrm>
            <a:off x="299527" y="3337734"/>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2" name="正方形/長方形 31">
            <a:extLst>
              <a:ext uri="{FF2B5EF4-FFF2-40B4-BE49-F238E27FC236}">
                <a16:creationId xmlns:a16="http://schemas.microsoft.com/office/drawing/2014/main" id="{CAEAD04C-614A-4C49-A19B-41188824B910}"/>
              </a:ext>
            </a:extLst>
          </p:cNvPr>
          <p:cNvSpPr/>
          <p:nvPr/>
        </p:nvSpPr>
        <p:spPr>
          <a:xfrm>
            <a:off x="2711670" y="2643994"/>
            <a:ext cx="288000" cy="7560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正方形/長方形 32">
            <a:extLst>
              <a:ext uri="{FF2B5EF4-FFF2-40B4-BE49-F238E27FC236}">
                <a16:creationId xmlns:a16="http://schemas.microsoft.com/office/drawing/2014/main" id="{CC774AB1-B9E0-B14D-BDD2-48E38BE93AF0}"/>
              </a:ext>
            </a:extLst>
          </p:cNvPr>
          <p:cNvSpPr/>
          <p:nvPr/>
        </p:nvSpPr>
        <p:spPr>
          <a:xfrm>
            <a:off x="4641851" y="2636220"/>
            <a:ext cx="289034" cy="756000"/>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4" name="正方形/長方形 33">
            <a:extLst>
              <a:ext uri="{FF2B5EF4-FFF2-40B4-BE49-F238E27FC236}">
                <a16:creationId xmlns:a16="http://schemas.microsoft.com/office/drawing/2014/main" id="{AAF84F5C-007D-3344-A10B-9365F785855E}"/>
              </a:ext>
            </a:extLst>
          </p:cNvPr>
          <p:cNvSpPr/>
          <p:nvPr/>
        </p:nvSpPr>
        <p:spPr>
          <a:xfrm>
            <a:off x="4358206" y="2625519"/>
            <a:ext cx="118851" cy="756000"/>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5" name="テキスト ボックス 11">
            <a:extLst>
              <a:ext uri="{FF2B5EF4-FFF2-40B4-BE49-F238E27FC236}">
                <a16:creationId xmlns:a16="http://schemas.microsoft.com/office/drawing/2014/main" id="{D4429777-F327-1746-802F-92F7A14BF29A}"/>
              </a:ext>
            </a:extLst>
          </p:cNvPr>
          <p:cNvSpPr txBox="1">
            <a:spLocks noChangeArrowheads="1"/>
          </p:cNvSpPr>
          <p:nvPr/>
        </p:nvSpPr>
        <p:spPr bwMode="auto">
          <a:xfrm>
            <a:off x="490538" y="516411"/>
            <a:ext cx="964088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コンテンツ枠で広告主がメディアとタイアップした映像を放映することが可能です。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36" name="正方形/長方形 13">
            <a:extLst>
              <a:ext uri="{FF2B5EF4-FFF2-40B4-BE49-F238E27FC236}">
                <a16:creationId xmlns:a16="http://schemas.microsoft.com/office/drawing/2014/main" id="{8AFC40B1-7F78-AD4E-A182-2B52D8505794}"/>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1" name="正方形/長方形 40">
            <a:extLst>
              <a:ext uri="{FF2B5EF4-FFF2-40B4-BE49-F238E27FC236}">
                <a16:creationId xmlns:a16="http://schemas.microsoft.com/office/drawing/2014/main" id="{3C579BF9-46E2-B243-93D3-BFD00B0D84D4}"/>
              </a:ext>
            </a:extLst>
          </p:cNvPr>
          <p:cNvSpPr/>
          <p:nvPr/>
        </p:nvSpPr>
        <p:spPr>
          <a:xfrm>
            <a:off x="538986" y="437873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42" name="図 1">
            <a:extLst>
              <a:ext uri="{FF2B5EF4-FFF2-40B4-BE49-F238E27FC236}">
                <a16:creationId xmlns:a16="http://schemas.microsoft.com/office/drawing/2014/main" id="{CEF6F68F-EB92-0644-8C1F-BDA83518D79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81606" y="442428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グループ化 8">
            <a:extLst>
              <a:ext uri="{FF2B5EF4-FFF2-40B4-BE49-F238E27FC236}">
                <a16:creationId xmlns:a16="http://schemas.microsoft.com/office/drawing/2014/main" id="{26ED69C0-E069-5244-9FE6-59AF063D64DB}"/>
              </a:ext>
            </a:extLst>
          </p:cNvPr>
          <p:cNvGrpSpPr>
            <a:grpSpLocks/>
          </p:cNvGrpSpPr>
          <p:nvPr/>
        </p:nvGrpSpPr>
        <p:grpSpPr bwMode="auto">
          <a:xfrm>
            <a:off x="6666976" y="4420144"/>
            <a:ext cx="1876732" cy="1055711"/>
            <a:chOff x="6016482" y="4307604"/>
            <a:chExt cx="2737868" cy="1546643"/>
          </a:xfrm>
        </p:grpSpPr>
        <p:sp>
          <p:nvSpPr>
            <p:cNvPr id="44" name="正方形/長方形 28">
              <a:extLst>
                <a:ext uri="{FF2B5EF4-FFF2-40B4-BE49-F238E27FC236}">
                  <a16:creationId xmlns:a16="http://schemas.microsoft.com/office/drawing/2014/main" id="{506FD67C-A10D-0441-9B5D-46FEEE8A27BF}"/>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5" name="직사각형 22">
              <a:extLst>
                <a:ext uri="{FF2B5EF4-FFF2-40B4-BE49-F238E27FC236}">
                  <a16:creationId xmlns:a16="http://schemas.microsoft.com/office/drawing/2014/main" id="{DE0491A2-ED3E-FF47-9FEF-B8A8B930761A}"/>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6" name="二等辺三角形 26">
            <a:extLst>
              <a:ext uri="{FF2B5EF4-FFF2-40B4-BE49-F238E27FC236}">
                <a16:creationId xmlns:a16="http://schemas.microsoft.com/office/drawing/2014/main" id="{6179D2F9-0493-E54B-AC68-30323488F047}"/>
              </a:ext>
            </a:extLst>
          </p:cNvPr>
          <p:cNvSpPr/>
          <p:nvPr/>
        </p:nvSpPr>
        <p:spPr>
          <a:xfrm rot="5400000">
            <a:off x="5258728" y="472097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47" name="正方形/長方形 29">
            <a:extLst>
              <a:ext uri="{FF2B5EF4-FFF2-40B4-BE49-F238E27FC236}">
                <a16:creationId xmlns:a16="http://schemas.microsoft.com/office/drawing/2014/main" id="{263000A4-A218-1942-88F3-19C1969DAC11}"/>
              </a:ext>
            </a:extLst>
          </p:cNvPr>
          <p:cNvSpPr>
            <a:spLocks noChangeArrowheads="1"/>
          </p:cNvSpPr>
          <p:nvPr/>
        </p:nvSpPr>
        <p:spPr bwMode="auto">
          <a:xfrm>
            <a:off x="6582991" y="520682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48" name="正方形/長方形 31">
            <a:extLst>
              <a:ext uri="{FF2B5EF4-FFF2-40B4-BE49-F238E27FC236}">
                <a16:creationId xmlns:a16="http://schemas.microsoft.com/office/drawing/2014/main" id="{72A8EAEA-B284-6644-88B4-B3EFE25B52A2}"/>
              </a:ext>
            </a:extLst>
          </p:cNvPr>
          <p:cNvSpPr>
            <a:spLocks noChangeArrowheads="1"/>
          </p:cNvSpPr>
          <p:nvPr/>
        </p:nvSpPr>
        <p:spPr bwMode="auto">
          <a:xfrm>
            <a:off x="3832021" y="5203766"/>
            <a:ext cx="3055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4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4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49" name="正方形/長方形 29">
            <a:extLst>
              <a:ext uri="{FF2B5EF4-FFF2-40B4-BE49-F238E27FC236}">
                <a16:creationId xmlns:a16="http://schemas.microsoft.com/office/drawing/2014/main" id="{69B45A28-6CBB-A24E-AFCC-74982011A52F}"/>
              </a:ext>
            </a:extLst>
          </p:cNvPr>
          <p:cNvSpPr>
            <a:spLocks noChangeArrowheads="1"/>
          </p:cNvSpPr>
          <p:nvPr/>
        </p:nvSpPr>
        <p:spPr bwMode="auto">
          <a:xfrm>
            <a:off x="6582991" y="467592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50" name="직사각형 22">
            <a:extLst>
              <a:ext uri="{FF2B5EF4-FFF2-40B4-BE49-F238E27FC236}">
                <a16:creationId xmlns:a16="http://schemas.microsoft.com/office/drawing/2014/main" id="{24CC3904-3AE5-7549-BBB3-3B6523EFD898}"/>
              </a:ext>
            </a:extLst>
          </p:cNvPr>
          <p:cNvSpPr/>
          <p:nvPr/>
        </p:nvSpPr>
        <p:spPr>
          <a:xfrm rot="16200000">
            <a:off x="2764697" y="417617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51" name="正方形/長方形 24">
            <a:extLst>
              <a:ext uri="{FF2B5EF4-FFF2-40B4-BE49-F238E27FC236}">
                <a16:creationId xmlns:a16="http://schemas.microsoft.com/office/drawing/2014/main" id="{5EB5BBDA-A748-2249-916C-2234341C896D}"/>
              </a:ext>
            </a:extLst>
          </p:cNvPr>
          <p:cNvSpPr>
            <a:spLocks noChangeArrowheads="1"/>
          </p:cNvSpPr>
          <p:nvPr/>
        </p:nvSpPr>
        <p:spPr bwMode="auto">
          <a:xfrm>
            <a:off x="1948819" y="511943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52" name="直線矢印コネクタ 51">
            <a:extLst>
              <a:ext uri="{FF2B5EF4-FFF2-40B4-BE49-F238E27FC236}">
                <a16:creationId xmlns:a16="http://schemas.microsoft.com/office/drawing/2014/main" id="{B9FF230B-E05A-DD4F-92E9-D8078292FC0A}"/>
              </a:ext>
            </a:extLst>
          </p:cNvPr>
          <p:cNvCxnSpPr>
            <a:cxnSpLocks/>
          </p:cNvCxnSpPr>
          <p:nvPr/>
        </p:nvCxnSpPr>
        <p:spPr>
          <a:xfrm>
            <a:off x="1975673" y="553471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9AE04452-576A-3A4F-AC2F-2ED2D86CE5FD}"/>
              </a:ext>
            </a:extLst>
          </p:cNvPr>
          <p:cNvSpPr txBox="1"/>
          <p:nvPr/>
        </p:nvSpPr>
        <p:spPr>
          <a:xfrm>
            <a:off x="468313" y="4036289"/>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表 24">
            <a:extLst>
              <a:ext uri="{FF2B5EF4-FFF2-40B4-BE49-F238E27FC236}">
                <a16:creationId xmlns:a16="http://schemas.microsoft.com/office/drawing/2014/main" id="{4A6FB671-AC7E-6C4F-99C7-BAC47FF0936F}"/>
              </a:ext>
            </a:extLst>
          </p:cNvPr>
          <p:cNvGraphicFramePr>
            <a:graphicFrameLocks noGrp="1"/>
          </p:cNvGraphicFramePr>
          <p:nvPr>
            <p:extLst>
              <p:ext uri="{D42A27DB-BD31-4B8C-83A1-F6EECF244321}">
                <p14:modId xmlns:p14="http://schemas.microsoft.com/office/powerpoint/2010/main" val="3465404345"/>
              </p:ext>
            </p:extLst>
          </p:nvPr>
        </p:nvGraphicFramePr>
        <p:xfrm>
          <a:off x="576639" y="1316884"/>
          <a:ext cx="9571036" cy="1336038"/>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22881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581513">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521317">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7" name="正方形/長方形 13">
            <a:extLst>
              <a:ext uri="{FF2B5EF4-FFF2-40B4-BE49-F238E27FC236}">
                <a16:creationId xmlns:a16="http://schemas.microsoft.com/office/drawing/2014/main" id="{9D9C7FD1-AB2A-0645-BB02-50DA99D32B2E}"/>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8" name="タイトル 1">
            <a:extLst>
              <a:ext uri="{FF2B5EF4-FFF2-40B4-BE49-F238E27FC236}">
                <a16:creationId xmlns:a16="http://schemas.microsoft.com/office/drawing/2014/main" id="{706D0518-0EAF-EE4F-81E7-C0905EE2C5E6}"/>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　　　　　　　　　　メニュー詳細</a:t>
            </a:r>
          </a:p>
        </p:txBody>
      </p:sp>
      <p:pic>
        <p:nvPicPr>
          <p:cNvPr id="29" name="図 28" descr="黒い背景に白い文字がある&#10;&#10;中程度の精度で自動的に生成された説明">
            <a:extLst>
              <a:ext uri="{FF2B5EF4-FFF2-40B4-BE49-F238E27FC236}">
                <a16:creationId xmlns:a16="http://schemas.microsoft.com/office/drawing/2014/main" id="{75355FDB-675B-C446-8847-4BBAA0254B32}"/>
              </a:ext>
            </a:extLst>
          </p:cNvPr>
          <p:cNvPicPr>
            <a:picLocks noChangeAspect="1"/>
          </p:cNvPicPr>
          <p:nvPr/>
        </p:nvPicPr>
        <p:blipFill>
          <a:blip r:embed="rId3"/>
          <a:stretch>
            <a:fillRect/>
          </a:stretch>
        </p:blipFill>
        <p:spPr>
          <a:xfrm>
            <a:off x="1923374" y="6437615"/>
            <a:ext cx="4356012" cy="809524"/>
          </a:xfrm>
          <a:prstGeom prst="rect">
            <a:avLst/>
          </a:prstGeom>
        </p:spPr>
      </p:pic>
      <p:sp>
        <p:nvSpPr>
          <p:cNvPr id="30" name="テキスト ボックス 29">
            <a:extLst>
              <a:ext uri="{FF2B5EF4-FFF2-40B4-BE49-F238E27FC236}">
                <a16:creationId xmlns:a16="http://schemas.microsoft.com/office/drawing/2014/main" id="{E0CA6112-52C4-6448-8C12-0944DD5513E6}"/>
              </a:ext>
            </a:extLst>
          </p:cNvPr>
          <p:cNvSpPr txBox="1"/>
          <p:nvPr/>
        </p:nvSpPr>
        <p:spPr>
          <a:xfrm>
            <a:off x="573065" y="1058701"/>
            <a:ext cx="6880679" cy="258853"/>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Collaboration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1" name="正方形/長方形 30">
            <a:extLst>
              <a:ext uri="{FF2B5EF4-FFF2-40B4-BE49-F238E27FC236}">
                <a16:creationId xmlns:a16="http://schemas.microsoft.com/office/drawing/2014/main" id="{64913C41-E430-9241-A388-089B6309D7F4}"/>
              </a:ext>
            </a:extLst>
          </p:cNvPr>
          <p:cNvSpPr/>
          <p:nvPr/>
        </p:nvSpPr>
        <p:spPr>
          <a:xfrm>
            <a:off x="4096629" y="1058701"/>
            <a:ext cx="750877" cy="185562"/>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3" name="テキスト ボックス 32">
            <a:extLst>
              <a:ext uri="{FF2B5EF4-FFF2-40B4-BE49-F238E27FC236}">
                <a16:creationId xmlns:a16="http://schemas.microsoft.com/office/drawing/2014/main" id="{DC6F00C5-A072-2C44-98AD-4F0C9D9F4E5C}"/>
              </a:ext>
            </a:extLst>
          </p:cNvPr>
          <p:cNvSpPr txBox="1"/>
          <p:nvPr/>
        </p:nvSpPr>
        <p:spPr>
          <a:xfrm>
            <a:off x="573066" y="2817372"/>
            <a:ext cx="9368166" cy="261162"/>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a:t>
            </a:r>
            <a:r>
              <a:rPr kumimoji="1" lang="en-US" altLang="ja-JP" sz="1200" dirty="0">
                <a:solidFill>
                  <a:srgbClr val="4D4D4C"/>
                </a:solidFill>
                <a:latin typeface="Yu Mincho" panose="02020400000000000000" pitchFamily="18" charset="-128"/>
                <a:ea typeface="Yu Mincho" panose="02020400000000000000" pitchFamily="18" charset="-128"/>
              </a:rPr>
              <a:t>Standard Video Ads</a:t>
            </a:r>
            <a:r>
              <a:rPr kumimoji="1" lang="ja-JP" altLang="en-US" sz="1200">
                <a:solidFill>
                  <a:srgbClr val="4D4D4C"/>
                </a:solidFill>
                <a:latin typeface="Yu Mincho" panose="02020400000000000000" pitchFamily="18" charset="-128"/>
                <a:ea typeface="Yu Mincho" panose="02020400000000000000" pitchFamily="18" charset="-128"/>
              </a:rPr>
              <a:t>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graphicFrame>
        <p:nvGraphicFramePr>
          <p:cNvPr id="35" name="表 34">
            <a:extLst>
              <a:ext uri="{FF2B5EF4-FFF2-40B4-BE49-F238E27FC236}">
                <a16:creationId xmlns:a16="http://schemas.microsoft.com/office/drawing/2014/main" id="{EC0353BF-D0A6-6B4E-93C7-3A037550E186}"/>
              </a:ext>
            </a:extLst>
          </p:cNvPr>
          <p:cNvGraphicFramePr>
            <a:graphicFrameLocks noGrp="1"/>
          </p:cNvGraphicFramePr>
          <p:nvPr>
            <p:extLst>
              <p:ext uri="{D42A27DB-BD31-4B8C-83A1-F6EECF244321}">
                <p14:modId xmlns:p14="http://schemas.microsoft.com/office/powerpoint/2010/main" val="2668458557"/>
              </p:ext>
            </p:extLst>
          </p:nvPr>
        </p:nvGraphicFramePr>
        <p:xfrm>
          <a:off x="576639" y="5127588"/>
          <a:ext cx="9571036" cy="1142876"/>
        </p:xfrm>
        <a:graphic>
          <a:graphicData uri="http://schemas.openxmlformats.org/drawingml/2006/table">
            <a:tbl>
              <a:tblPr firstRow="1" bandRow="1">
                <a:tableStyleId>{5940675A-B579-460E-94D1-54222C63F5DA}</a:tableStyleId>
              </a:tblPr>
              <a:tblGrid>
                <a:gridCol w="1706747">
                  <a:extLst>
                    <a:ext uri="{9D8B030D-6E8A-4147-A177-3AD203B41FA5}">
                      <a16:colId xmlns:a16="http://schemas.microsoft.com/office/drawing/2014/main" val="20000"/>
                    </a:ext>
                  </a:extLst>
                </a:gridCol>
                <a:gridCol w="995083">
                  <a:extLst>
                    <a:ext uri="{9D8B030D-6E8A-4147-A177-3AD203B41FA5}">
                      <a16:colId xmlns:a16="http://schemas.microsoft.com/office/drawing/2014/main" val="20001"/>
                    </a:ext>
                  </a:extLst>
                </a:gridCol>
                <a:gridCol w="1165411">
                  <a:extLst>
                    <a:ext uri="{9D8B030D-6E8A-4147-A177-3AD203B41FA5}">
                      <a16:colId xmlns:a16="http://schemas.microsoft.com/office/drawing/2014/main" val="20002"/>
                    </a:ext>
                  </a:extLst>
                </a:gridCol>
                <a:gridCol w="905436">
                  <a:extLst>
                    <a:ext uri="{9D8B030D-6E8A-4147-A177-3AD203B41FA5}">
                      <a16:colId xmlns:a16="http://schemas.microsoft.com/office/drawing/2014/main" val="20003"/>
                    </a:ext>
                  </a:extLst>
                </a:gridCol>
                <a:gridCol w="905435">
                  <a:extLst>
                    <a:ext uri="{9D8B030D-6E8A-4147-A177-3AD203B41FA5}">
                      <a16:colId xmlns:a16="http://schemas.microsoft.com/office/drawing/2014/main" val="20005"/>
                    </a:ext>
                  </a:extLst>
                </a:gridCol>
                <a:gridCol w="1246094">
                  <a:extLst>
                    <a:ext uri="{9D8B030D-6E8A-4147-A177-3AD203B41FA5}">
                      <a16:colId xmlns:a16="http://schemas.microsoft.com/office/drawing/2014/main" val="20006"/>
                    </a:ext>
                  </a:extLst>
                </a:gridCol>
                <a:gridCol w="654424">
                  <a:extLst>
                    <a:ext uri="{9D8B030D-6E8A-4147-A177-3AD203B41FA5}">
                      <a16:colId xmlns:a16="http://schemas.microsoft.com/office/drawing/2014/main" val="20007"/>
                    </a:ext>
                  </a:extLst>
                </a:gridCol>
                <a:gridCol w="824753">
                  <a:extLst>
                    <a:ext uri="{9D8B030D-6E8A-4147-A177-3AD203B41FA5}">
                      <a16:colId xmlns:a16="http://schemas.microsoft.com/office/drawing/2014/main" val="20008"/>
                    </a:ext>
                  </a:extLst>
                </a:gridCol>
                <a:gridCol w="1167653">
                  <a:extLst>
                    <a:ext uri="{9D8B030D-6E8A-4147-A177-3AD203B41FA5}">
                      <a16:colId xmlns:a16="http://schemas.microsoft.com/office/drawing/2014/main" val="20009"/>
                    </a:ext>
                  </a:extLst>
                </a:gridCol>
              </a:tblGrid>
              <a:tr h="16945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3065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[FULL]</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180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3860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[HALF]</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900,000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@1.1</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36" name="正方形/長方形 35">
            <a:extLst>
              <a:ext uri="{FF2B5EF4-FFF2-40B4-BE49-F238E27FC236}">
                <a16:creationId xmlns:a16="http://schemas.microsoft.com/office/drawing/2014/main" id="{8BA1C4FD-50C1-3F47-8312-35995226B876}"/>
              </a:ext>
            </a:extLst>
          </p:cNvPr>
          <p:cNvSpPr/>
          <p:nvPr/>
        </p:nvSpPr>
        <p:spPr>
          <a:xfrm flipH="1">
            <a:off x="2638091" y="4874143"/>
            <a:ext cx="723650" cy="181166"/>
          </a:xfrm>
          <a:prstGeom prst="rect">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37" name="テキスト ボックス 36">
            <a:extLst>
              <a:ext uri="{FF2B5EF4-FFF2-40B4-BE49-F238E27FC236}">
                <a16:creationId xmlns:a16="http://schemas.microsoft.com/office/drawing/2014/main" id="{C112A7BB-9000-1543-8820-8BAAEF6F7E2A}"/>
              </a:ext>
            </a:extLst>
          </p:cNvPr>
          <p:cNvSpPr txBox="1"/>
          <p:nvPr/>
        </p:nvSpPr>
        <p:spPr>
          <a:xfrm>
            <a:off x="576638" y="4849168"/>
            <a:ext cx="5702747" cy="258853"/>
          </a:xfrm>
          <a:prstGeom prst="rect">
            <a:avLst/>
          </a:prstGeom>
        </p:spPr>
        <p:txBody>
          <a:bodyPr wrap="square" rtlCol="0">
            <a:spAutoFit/>
          </a:bodyPr>
          <a:lstStyle/>
          <a:p>
            <a:pPr defTabSz="1006475" eaLnBrk="1" hangingPunct="1">
              <a:lnSpc>
                <a:spcPct val="90000"/>
              </a:lnSpc>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のみ配信（　　　　　　部分</a:t>
            </a:r>
            <a:r>
              <a:rPr kumimoji="1" lang="en-US" altLang="ja-JP" sz="1200" dirty="0">
                <a:solidFill>
                  <a:srgbClr val="4D4D4C"/>
                </a:solidFill>
                <a:latin typeface="Yu Mincho" panose="02020400000000000000" pitchFamily="18" charset="-128"/>
                <a:ea typeface="Yu Mincho" panose="02020400000000000000" pitchFamily="18" charset="-128"/>
              </a:rPr>
              <a:t> </a:t>
            </a:r>
            <a:r>
              <a:rPr kumimoji="1" lang="en-US" altLang="ja-JP" sz="800" dirty="0">
                <a:solidFill>
                  <a:srgbClr val="4D4D4C"/>
                </a:solidFill>
                <a:latin typeface="Yu Mincho" panose="02020400000000000000" pitchFamily="18" charset="-128"/>
                <a:ea typeface="Yu Mincho" panose="02020400000000000000" pitchFamily="18" charset="-128"/>
              </a:rPr>
              <a:t>※P.24</a:t>
            </a:r>
            <a:r>
              <a:rPr kumimoji="1" lang="ja-JP" altLang="en-US" sz="800">
                <a:solidFill>
                  <a:srgbClr val="4D4D4C"/>
                </a:solidFill>
                <a:latin typeface="Yu Mincho" panose="02020400000000000000" pitchFamily="18" charset="-128"/>
                <a:ea typeface="Yu Mincho" panose="02020400000000000000" pitchFamily="18" charset="-128"/>
              </a:rPr>
              <a:t>図参照</a:t>
            </a:r>
            <a:r>
              <a:rPr kumimoji="1" lang="ja-JP" altLang="en-US" sz="1200">
                <a:solidFill>
                  <a:srgbClr val="4D4D4C"/>
                </a:solidFill>
                <a:latin typeface="Yu Mincho" panose="02020400000000000000" pitchFamily="18" charset="-128"/>
                <a:ea typeface="Yu Mincho" panose="02020400000000000000" pitchFamily="18" charset="-128"/>
              </a:rPr>
              <a:t>）</a:t>
            </a:r>
          </a:p>
        </p:txBody>
      </p:sp>
      <p:sp>
        <p:nvSpPr>
          <p:cNvPr id="38" name="正方形/長方形 37">
            <a:extLst>
              <a:ext uri="{FF2B5EF4-FFF2-40B4-BE49-F238E27FC236}">
                <a16:creationId xmlns:a16="http://schemas.microsoft.com/office/drawing/2014/main" id="{D1DB0A2F-5255-0244-A2B7-1538E4A62988}"/>
              </a:ext>
            </a:extLst>
          </p:cNvPr>
          <p:cNvSpPr/>
          <p:nvPr/>
        </p:nvSpPr>
        <p:spPr>
          <a:xfrm>
            <a:off x="3794425" y="2828058"/>
            <a:ext cx="760273" cy="192646"/>
          </a:xfrm>
          <a:prstGeom prst="rect">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graphicFrame>
        <p:nvGraphicFramePr>
          <p:cNvPr id="39" name="表 17">
            <a:extLst>
              <a:ext uri="{FF2B5EF4-FFF2-40B4-BE49-F238E27FC236}">
                <a16:creationId xmlns:a16="http://schemas.microsoft.com/office/drawing/2014/main" id="{73B84016-DB59-DE4A-8456-E52209A6CF3E}"/>
              </a:ext>
            </a:extLst>
          </p:cNvPr>
          <p:cNvGraphicFramePr>
            <a:graphicFrameLocks noGrp="1"/>
          </p:cNvGraphicFramePr>
          <p:nvPr>
            <p:extLst>
              <p:ext uri="{D42A27DB-BD31-4B8C-83A1-F6EECF244321}">
                <p14:modId xmlns:p14="http://schemas.microsoft.com/office/powerpoint/2010/main" val="3601771737"/>
              </p:ext>
            </p:extLst>
          </p:nvPr>
        </p:nvGraphicFramePr>
        <p:xfrm>
          <a:off x="576639" y="3101211"/>
          <a:ext cx="9574212" cy="1272372"/>
        </p:xfrm>
        <a:graphic>
          <a:graphicData uri="http://schemas.openxmlformats.org/drawingml/2006/table">
            <a:tbl>
              <a:tblPr/>
              <a:tblGrid>
                <a:gridCol w="1720850">
                  <a:extLst>
                    <a:ext uri="{9D8B030D-6E8A-4147-A177-3AD203B41FA5}">
                      <a16:colId xmlns:a16="http://schemas.microsoft.com/office/drawing/2014/main" val="20000"/>
                    </a:ext>
                  </a:extLst>
                </a:gridCol>
                <a:gridCol w="996950">
                  <a:extLst>
                    <a:ext uri="{9D8B030D-6E8A-4147-A177-3AD203B41FA5}">
                      <a16:colId xmlns:a16="http://schemas.microsoft.com/office/drawing/2014/main" val="20001"/>
                    </a:ext>
                  </a:extLst>
                </a:gridCol>
                <a:gridCol w="1157287">
                  <a:extLst>
                    <a:ext uri="{9D8B030D-6E8A-4147-A177-3AD203B41FA5}">
                      <a16:colId xmlns:a16="http://schemas.microsoft.com/office/drawing/2014/main" val="20002"/>
                    </a:ext>
                  </a:extLst>
                </a:gridCol>
                <a:gridCol w="903288">
                  <a:extLst>
                    <a:ext uri="{9D8B030D-6E8A-4147-A177-3AD203B41FA5}">
                      <a16:colId xmlns:a16="http://schemas.microsoft.com/office/drawing/2014/main" val="20003"/>
                    </a:ext>
                  </a:extLst>
                </a:gridCol>
                <a:gridCol w="904875">
                  <a:extLst>
                    <a:ext uri="{9D8B030D-6E8A-4147-A177-3AD203B41FA5}">
                      <a16:colId xmlns:a16="http://schemas.microsoft.com/office/drawing/2014/main" val="20004"/>
                    </a:ext>
                  </a:extLst>
                </a:gridCol>
                <a:gridCol w="1243012">
                  <a:extLst>
                    <a:ext uri="{9D8B030D-6E8A-4147-A177-3AD203B41FA5}">
                      <a16:colId xmlns:a16="http://schemas.microsoft.com/office/drawing/2014/main" val="20005"/>
                    </a:ext>
                  </a:extLst>
                </a:gridCol>
                <a:gridCol w="658813">
                  <a:extLst>
                    <a:ext uri="{9D8B030D-6E8A-4147-A177-3AD203B41FA5}">
                      <a16:colId xmlns:a16="http://schemas.microsoft.com/office/drawing/2014/main" val="20006"/>
                    </a:ext>
                  </a:extLst>
                </a:gridCol>
                <a:gridCol w="823912">
                  <a:extLst>
                    <a:ext uri="{9D8B030D-6E8A-4147-A177-3AD203B41FA5}">
                      <a16:colId xmlns:a16="http://schemas.microsoft.com/office/drawing/2014/main" val="20007"/>
                    </a:ext>
                  </a:extLst>
                </a:gridCol>
                <a:gridCol w="1165225">
                  <a:extLst>
                    <a:ext uri="{9D8B030D-6E8A-4147-A177-3AD203B41FA5}">
                      <a16:colId xmlns:a16="http://schemas.microsoft.com/office/drawing/2014/main" val="20008"/>
                    </a:ext>
                  </a:extLst>
                </a:gridCol>
              </a:tblGrid>
              <a:tr h="18564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形式</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タイミング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想定表示回数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枠数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3952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[FULL]</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indent="0" algn="ctr">
                        <a:buFont typeface="Arial" charset="0"/>
                        <a:buNone/>
                      </a:pP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a:t>
                      </a:r>
                      <a:b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8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row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2,000,000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52,000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430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@2.2</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30718913"/>
                  </a:ext>
                </a:extLst>
              </a:tr>
              <a:tr h="43256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Standard Video Ads [HALF]</a:t>
                      </a:r>
                    </a:p>
                  </a:txBody>
                  <a:tcPr marL="68578" marR="68578" marT="34262" marB="34262"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113766"/>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動画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音声あり</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もしくは</a:t>
                      </a: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静止画</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音声なし</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秒</a:t>
                      </a:r>
                      <a:r>
                        <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Collaboration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Video Ads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終了後</a:t>
                      </a:r>
                      <a:endPar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Contents</a:t>
                      </a:r>
                      <a:r>
                        <a:rPr kumimoji="1" lang="ja-JP" altLang="en-US" sz="9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枠ポジション</a:t>
                      </a: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期間</a:t>
                      </a:r>
                      <a:b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v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週間</a:t>
                      </a:r>
                      <a:b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月曜日</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午前</a:t>
                      </a: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時</a:t>
                      </a:r>
                      <a:b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1,000,000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回</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枠</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26,000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2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240</a:t>
                      </a:r>
                      <a:r>
                        <a:rPr kumimoji="1" lang="ja-JP" altLang="en-US"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4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@2.4</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0001"/>
                  </a:ext>
                </a:extLst>
              </a:tr>
            </a:tbl>
          </a:graphicData>
        </a:graphic>
      </p:graphicFrame>
      <p:sp>
        <p:nvSpPr>
          <p:cNvPr id="40" name="テキスト ボックス 11">
            <a:extLst>
              <a:ext uri="{FF2B5EF4-FFF2-40B4-BE49-F238E27FC236}">
                <a16:creationId xmlns:a16="http://schemas.microsoft.com/office/drawing/2014/main" id="{0B3BAD75-3C75-8448-982E-438C3E32CA5C}"/>
              </a:ext>
            </a:extLst>
          </p:cNvPr>
          <p:cNvSpPr txBox="1">
            <a:spLocks noChangeArrowheads="1"/>
          </p:cNvSpPr>
          <p:nvPr/>
        </p:nvSpPr>
        <p:spPr bwMode="auto">
          <a:xfrm>
            <a:off x="490538" y="516411"/>
            <a:ext cx="9640887" cy="314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秒）をセットで掲載すること可能です。</a:t>
            </a:r>
            <a:endParaRPr lang="en-US" altLang="ja-JP" sz="1200" dirty="0">
              <a:solidFill>
                <a:srgbClr val="595959"/>
              </a:solidFill>
              <a:latin typeface="Yu Mincho" panose="02020400000000000000" pitchFamily="18" charset="-128"/>
              <a:ea typeface="Yu Mincho" panose="02020400000000000000" pitchFamily="18" charset="-128"/>
            </a:endParaRPr>
          </a:p>
        </p:txBody>
      </p:sp>
      <p:sp>
        <p:nvSpPr>
          <p:cNvPr id="16" name="テキスト ボックス 10">
            <a:extLst>
              <a:ext uri="{FF2B5EF4-FFF2-40B4-BE49-F238E27FC236}">
                <a16:creationId xmlns:a16="http://schemas.microsoft.com/office/drawing/2014/main" id="{AA54933C-998A-EA42-B03E-75972A0740A4}"/>
              </a:ext>
            </a:extLst>
          </p:cNvPr>
          <p:cNvSpPr txBox="1">
            <a:spLocks noChangeArrowheads="1"/>
          </p:cNvSpPr>
          <p:nvPr/>
        </p:nvSpPr>
        <p:spPr bwMode="auto">
          <a:xfrm>
            <a:off x="454343" y="4431371"/>
            <a:ext cx="10134600" cy="315727"/>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defTabSz="1006475" eaLnBrk="1" hangingPunct="1">
              <a:lnSpc>
                <a:spcPct val="90000"/>
              </a:lnSpc>
              <a:buFont typeface="システムフォント（レギュラー）"/>
              <a:buChar char="※"/>
            </a:pP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セットのクリエイティブを完パケで入稿いただく必要がございます。弊社側での編集は承っておりませんので、ご容赦ください</a:t>
            </a:r>
          </a:p>
          <a:p>
            <a:pPr defTabSz="1006475" eaLnBrk="1" hangingPunct="1">
              <a:lnSpc>
                <a:spcPct val="90000"/>
              </a:lnSpc>
              <a:buFont typeface="システムフォント（レギュラー）"/>
              <a:buChar char="※"/>
            </a:pPr>
            <a:r>
              <a:rPr kumimoji="1" lang="ja-JP" altLang="en-US" sz="800" b="1" dirty="0">
                <a:solidFill>
                  <a:schemeClr val="bg1">
                    <a:lumMod val="50000"/>
                  </a:schemeClr>
                </a:solidFill>
                <a:latin typeface="Yu Mincho Demibold" panose="02020400000000000000" pitchFamily="18" charset="-128"/>
                <a:ea typeface="Yu Mincho Demibold" panose="02020400000000000000" pitchFamily="18" charset="-128"/>
              </a:rPr>
              <a:t>コンテンツのみ、広告のみのレポートはお出し出来かねますので、予めご容赦ください。</a:t>
            </a:r>
          </a:p>
        </p:txBody>
      </p:sp>
    </p:spTree>
    <p:extLst>
      <p:ext uri="{BB962C8B-B14F-4D97-AF65-F5344CB8AC3E}">
        <p14:creationId xmlns:p14="http://schemas.microsoft.com/office/powerpoint/2010/main" val="4018663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655A606F-4D07-1A48-8C2D-E5FC64C111A9}"/>
              </a:ext>
            </a:extLst>
          </p:cNvPr>
          <p:cNvSpPr/>
          <p:nvPr/>
        </p:nvSpPr>
        <p:spPr>
          <a:xfrm>
            <a:off x="560388" y="4571430"/>
            <a:ext cx="9571037" cy="13955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grpSp>
        <p:nvGrpSpPr>
          <p:cNvPr id="42" name="グループ化 8">
            <a:extLst>
              <a:ext uri="{FF2B5EF4-FFF2-40B4-BE49-F238E27FC236}">
                <a16:creationId xmlns:a16="http://schemas.microsoft.com/office/drawing/2014/main" id="{4AB8544F-772F-7844-ADEE-545B31FE0F6F}"/>
              </a:ext>
            </a:extLst>
          </p:cNvPr>
          <p:cNvGrpSpPr>
            <a:grpSpLocks/>
          </p:cNvGrpSpPr>
          <p:nvPr/>
        </p:nvGrpSpPr>
        <p:grpSpPr bwMode="auto">
          <a:xfrm>
            <a:off x="6055955" y="4680399"/>
            <a:ext cx="1923179" cy="1117671"/>
            <a:chOff x="6016482" y="4307604"/>
            <a:chExt cx="2737868" cy="1546643"/>
          </a:xfrm>
        </p:grpSpPr>
        <p:sp>
          <p:nvSpPr>
            <p:cNvPr id="43" name="正方形/長方形 42">
              <a:extLst>
                <a:ext uri="{FF2B5EF4-FFF2-40B4-BE49-F238E27FC236}">
                  <a16:creationId xmlns:a16="http://schemas.microsoft.com/office/drawing/2014/main" id="{A43377CD-3024-CF4D-B0D4-508F3ABFB789}"/>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44" name="직사각형 22">
              <a:extLst>
                <a:ext uri="{FF2B5EF4-FFF2-40B4-BE49-F238E27FC236}">
                  <a16:creationId xmlns:a16="http://schemas.microsoft.com/office/drawing/2014/main" id="{1F19CFCE-BC24-864C-A9A4-BC4B827C1579}"/>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45" name="正方形/長方形 29">
            <a:extLst>
              <a:ext uri="{FF2B5EF4-FFF2-40B4-BE49-F238E27FC236}">
                <a16:creationId xmlns:a16="http://schemas.microsoft.com/office/drawing/2014/main" id="{A8449BDA-B7EB-E14E-A6A6-437562CDE074}"/>
              </a:ext>
            </a:extLst>
          </p:cNvPr>
          <p:cNvSpPr>
            <a:spLocks noChangeArrowheads="1"/>
          </p:cNvSpPr>
          <p:nvPr/>
        </p:nvSpPr>
        <p:spPr bwMode="auto">
          <a:xfrm>
            <a:off x="6055954" y="5064164"/>
            <a:ext cx="204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600">
                <a:solidFill>
                  <a:schemeClr val="bg1"/>
                </a:solidFill>
                <a:latin typeface="Yu Gothic Medium" panose="020B0500000000000000" pitchFamily="34" charset="-128"/>
                <a:ea typeface="Yu Gothic Medium" panose="020B0500000000000000" pitchFamily="34" charset="-128"/>
              </a:rPr>
              <a:t>動画広告</a:t>
            </a:r>
            <a:r>
              <a:rPr lang="en-US" altLang="ja-JP" sz="1600" dirty="0">
                <a:solidFill>
                  <a:schemeClr val="bg1"/>
                </a:solidFill>
                <a:latin typeface="Yu Gothic Medium" panose="020B0500000000000000" pitchFamily="34" charset="-128"/>
                <a:ea typeface="Yu Gothic Medium" panose="020B0500000000000000" pitchFamily="34" charset="-128"/>
              </a:rPr>
              <a:t>(30</a:t>
            </a:r>
            <a:r>
              <a:rPr lang="ja-JP" altLang="en-US" sz="1600">
                <a:solidFill>
                  <a:schemeClr val="bg1"/>
                </a:solidFill>
                <a:latin typeface="Yu Gothic Medium" panose="020B0500000000000000" pitchFamily="34" charset="-128"/>
                <a:ea typeface="Yu Gothic Medium" panose="020B0500000000000000" pitchFamily="34" charset="-128"/>
              </a:rPr>
              <a:t>秒</a:t>
            </a:r>
            <a:r>
              <a:rPr lang="en-US" altLang="ja-JP" sz="1600" dirty="0">
                <a:solidFill>
                  <a:schemeClr val="bg1"/>
                </a:solidFill>
                <a:latin typeface="Yu Gothic Medium" panose="020B0500000000000000" pitchFamily="34" charset="-128"/>
                <a:ea typeface="Yu Gothic Medium" panose="020B0500000000000000" pitchFamily="34" charset="-128"/>
              </a:rPr>
              <a:t>)</a:t>
            </a:r>
            <a:endParaRPr lang="ja-JP" altLang="en-US" sz="1600">
              <a:solidFill>
                <a:schemeClr val="bg1"/>
              </a:solidFill>
              <a:latin typeface="Yu Gothic Medium" panose="020B0500000000000000" pitchFamily="34" charset="-128"/>
              <a:ea typeface="Yu Gothic Medium" panose="020B0500000000000000" pitchFamily="34" charset="-128"/>
            </a:endParaRPr>
          </a:p>
        </p:txBody>
      </p:sp>
      <p:sp>
        <p:nvSpPr>
          <p:cNvPr id="50" name="二等辺三角形 26">
            <a:extLst>
              <a:ext uri="{FF2B5EF4-FFF2-40B4-BE49-F238E27FC236}">
                <a16:creationId xmlns:a16="http://schemas.microsoft.com/office/drawing/2014/main" id="{D4E8E759-6385-7940-9DD4-B2E17F911BAF}"/>
              </a:ext>
            </a:extLst>
          </p:cNvPr>
          <p:cNvSpPr/>
          <p:nvPr/>
        </p:nvSpPr>
        <p:spPr>
          <a:xfrm rot="5400000">
            <a:off x="4746445" y="5017333"/>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51" name="正方形/長方形 25">
            <a:extLst>
              <a:ext uri="{FF2B5EF4-FFF2-40B4-BE49-F238E27FC236}">
                <a16:creationId xmlns:a16="http://schemas.microsoft.com/office/drawing/2014/main" id="{4E1892B9-9B35-404C-9EC5-E475620A6242}"/>
              </a:ext>
            </a:extLst>
          </p:cNvPr>
          <p:cNvSpPr>
            <a:spLocks noChangeArrowheads="1"/>
          </p:cNvSpPr>
          <p:nvPr/>
        </p:nvSpPr>
        <p:spPr bwMode="auto">
          <a:xfrm>
            <a:off x="560388" y="4656419"/>
            <a:ext cx="1492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200" b="1">
                <a:solidFill>
                  <a:srgbClr val="595959"/>
                </a:solidFill>
                <a:latin typeface="游明朝 Demibold" panose="02020600000000000000" pitchFamily="18" charset="-128"/>
                <a:ea typeface="游明朝 Demibold" panose="02020600000000000000" pitchFamily="18" charset="-128"/>
              </a:rPr>
              <a:t>掲載イメージ</a:t>
            </a:r>
          </a:p>
        </p:txBody>
      </p:sp>
      <p:sp>
        <p:nvSpPr>
          <p:cNvPr id="52" name="正方形/長方形 31">
            <a:extLst>
              <a:ext uri="{FF2B5EF4-FFF2-40B4-BE49-F238E27FC236}">
                <a16:creationId xmlns:a16="http://schemas.microsoft.com/office/drawing/2014/main" id="{2F4325BD-65FD-E64F-B1F9-0F7E3F116B7E}"/>
              </a:ext>
            </a:extLst>
          </p:cNvPr>
          <p:cNvSpPr>
            <a:spLocks noChangeArrowheads="1"/>
          </p:cNvSpPr>
          <p:nvPr/>
        </p:nvSpPr>
        <p:spPr bwMode="auto">
          <a:xfrm>
            <a:off x="3434711" y="5539846"/>
            <a:ext cx="305593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45</a:t>
            </a:r>
            <a:r>
              <a:rPr lang="ja-JP" altLang="en-US" sz="10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0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cxnSp>
        <p:nvCxnSpPr>
          <p:cNvPr id="53" name="直線矢印コネクタ 52">
            <a:extLst>
              <a:ext uri="{FF2B5EF4-FFF2-40B4-BE49-F238E27FC236}">
                <a16:creationId xmlns:a16="http://schemas.microsoft.com/office/drawing/2014/main" id="{4883181E-5F22-7B43-B63C-AD9078357A48}"/>
              </a:ext>
            </a:extLst>
          </p:cNvPr>
          <p:cNvCxnSpPr>
            <a:cxnSpLocks/>
          </p:cNvCxnSpPr>
          <p:nvPr/>
        </p:nvCxnSpPr>
        <p:spPr>
          <a:xfrm>
            <a:off x="1703643" y="5881495"/>
            <a:ext cx="688253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正方形/長方形 29">
            <a:extLst>
              <a:ext uri="{FF2B5EF4-FFF2-40B4-BE49-F238E27FC236}">
                <a16:creationId xmlns:a16="http://schemas.microsoft.com/office/drawing/2014/main" id="{4886AD4F-8400-CA45-B1A9-C1894056377C}"/>
              </a:ext>
            </a:extLst>
          </p:cNvPr>
          <p:cNvSpPr>
            <a:spLocks noChangeArrowheads="1"/>
          </p:cNvSpPr>
          <p:nvPr/>
        </p:nvSpPr>
        <p:spPr bwMode="auto">
          <a:xfrm>
            <a:off x="5969794" y="5505462"/>
            <a:ext cx="20447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10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0" name="タイトル 1">
            <a:extLst>
              <a:ext uri="{FF2B5EF4-FFF2-40B4-BE49-F238E27FC236}">
                <a16:creationId xmlns:a16="http://schemas.microsoft.com/office/drawing/2014/main" id="{3E9DFB3C-EA15-2B46-B696-C30C38E8B9E0}"/>
              </a:ext>
            </a:extLst>
          </p:cNvPr>
          <p:cNvSpPr>
            <a:spLocks noGrp="1" noChangeArrowheads="1"/>
          </p:cNvSpPr>
          <p:nvPr>
            <p:ph type="title"/>
          </p:nvPr>
        </p:nvSpPr>
        <p:spPr bwMode="auto">
          <a:xfrm>
            <a:off x="560388" y="6573838"/>
            <a:ext cx="957103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天気指数配信メニュー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a:solidFill>
                  <a:srgbClr val="595959"/>
                </a:solidFill>
                <a:latin typeface="游明朝 Demibold" panose="02020600000000000000" pitchFamily="18" charset="-128"/>
                <a:ea typeface="游明朝 Demibold" panose="02020600000000000000" pitchFamily="18" charset="-128"/>
              </a:rPr>
              <a:t>詳細</a:t>
            </a:r>
          </a:p>
        </p:txBody>
      </p:sp>
      <p:graphicFrame>
        <p:nvGraphicFramePr>
          <p:cNvPr id="21" name="表 2">
            <a:extLst>
              <a:ext uri="{FF2B5EF4-FFF2-40B4-BE49-F238E27FC236}">
                <a16:creationId xmlns:a16="http://schemas.microsoft.com/office/drawing/2014/main" id="{D725FCEC-4F8D-5249-B7D5-109728AE5A35}"/>
              </a:ext>
            </a:extLst>
          </p:cNvPr>
          <p:cNvGraphicFramePr>
            <a:graphicFrameLocks noGrp="1"/>
          </p:cNvGraphicFramePr>
          <p:nvPr>
            <p:extLst>
              <p:ext uri="{D42A27DB-BD31-4B8C-83A1-F6EECF244321}">
                <p14:modId xmlns:p14="http://schemas.microsoft.com/office/powerpoint/2010/main" val="791030282"/>
              </p:ext>
            </p:extLst>
          </p:nvPr>
        </p:nvGraphicFramePr>
        <p:xfrm>
          <a:off x="560388" y="2455692"/>
          <a:ext cx="9574212" cy="2164080"/>
        </p:xfrm>
        <a:graphic>
          <a:graphicData uri="http://schemas.openxmlformats.org/drawingml/2006/table">
            <a:tbl>
              <a:tblPr firstRow="1" bandRow="1">
                <a:tableStyleId>{F5AB1C69-6EDB-4FF4-983F-18BD219EF322}</a:tableStyleId>
              </a:tblPr>
              <a:tblGrid>
                <a:gridCol w="1354823">
                  <a:extLst>
                    <a:ext uri="{9D8B030D-6E8A-4147-A177-3AD203B41FA5}">
                      <a16:colId xmlns:a16="http://schemas.microsoft.com/office/drawing/2014/main" val="3491085008"/>
                    </a:ext>
                  </a:extLst>
                </a:gridCol>
                <a:gridCol w="1455273">
                  <a:extLst>
                    <a:ext uri="{9D8B030D-6E8A-4147-A177-3AD203B41FA5}">
                      <a16:colId xmlns:a16="http://schemas.microsoft.com/office/drawing/2014/main" val="239204601"/>
                    </a:ext>
                  </a:extLst>
                </a:gridCol>
                <a:gridCol w="3382058">
                  <a:extLst>
                    <a:ext uri="{9D8B030D-6E8A-4147-A177-3AD203B41FA5}">
                      <a16:colId xmlns:a16="http://schemas.microsoft.com/office/drawing/2014/main" val="2003118920"/>
                    </a:ext>
                  </a:extLst>
                </a:gridCol>
                <a:gridCol w="3382058">
                  <a:extLst>
                    <a:ext uri="{9D8B030D-6E8A-4147-A177-3AD203B41FA5}">
                      <a16:colId xmlns:a16="http://schemas.microsoft.com/office/drawing/2014/main" val="2801047125"/>
                    </a:ext>
                  </a:extLst>
                </a:gridCol>
              </a:tblGrid>
              <a:tr h="235979">
                <a:tc>
                  <a:txBody>
                    <a:bodyPr/>
                    <a:lstStyle/>
                    <a:p>
                      <a:pPr algn="l"/>
                      <a:r>
                        <a:rPr kumimoji="1" lang="ja-JP" altLang="en-US" sz="900" b="0">
                          <a:latin typeface="Yu Mincho" panose="02020400000000000000" pitchFamily="18" charset="-128"/>
                          <a:ea typeface="Yu Mincho" panose="02020400000000000000" pitchFamily="18" charset="-128"/>
                        </a:rPr>
                        <a:t>提供期間</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a:r>
                        <a:rPr kumimoji="1" lang="ja-JP" altLang="en-US" sz="900" b="0">
                          <a:latin typeface="Yu Mincho" panose="02020400000000000000" pitchFamily="18" charset="-128"/>
                          <a:ea typeface="Yu Mincho" panose="02020400000000000000" pitchFamily="18" charset="-128"/>
                        </a:rPr>
                        <a:t>指数名</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900" b="0">
                          <a:latin typeface="Yu Mincho" panose="02020400000000000000" pitchFamily="18" charset="-128"/>
                          <a:ea typeface="Yu Mincho" panose="02020400000000000000" pitchFamily="18" charset="-128"/>
                        </a:rPr>
                        <a:t>内容</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r>
                        <a:rPr kumimoji="1" lang="ja-JP" altLang="en-US" sz="1000" b="0">
                          <a:latin typeface="Yu Mincho" panose="02020400000000000000" pitchFamily="18" charset="-128"/>
                          <a:ea typeface="Yu Mincho" panose="02020400000000000000" pitchFamily="18" charset="-128"/>
                        </a:rPr>
                        <a:t>価格／各種規定</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30484095"/>
                  </a:ext>
                </a:extLst>
              </a:tr>
              <a:tr h="222097">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通年</a:t>
                      </a:r>
                      <a:endPar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洗濯指数</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洗濯の乾きやすさ</a:t>
                      </a:r>
                    </a:p>
                  </a:txBody>
                  <a:tcPr anchor="ctr">
                    <a:lnT w="19050" cap="flat" cmpd="sng" algn="ctr">
                      <a:solidFill>
                        <a:schemeClr val="bg1"/>
                      </a:solidFill>
                      <a:prstDash val="solid"/>
                      <a:round/>
                      <a:headEnd type="none" w="med" len="med"/>
                      <a:tailEnd type="none" w="med" len="med"/>
                    </a:lnT>
                    <a:solidFill>
                      <a:schemeClr val="bg1">
                        <a:lumMod val="85000"/>
                      </a:schemeClr>
                    </a:solidFill>
                  </a:tcPr>
                </a:tc>
                <a:tc rowSpan="7">
                  <a:txBody>
                    <a:bodyPr/>
                    <a:lstStyle/>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・価格は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Collaboration Video Ads </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と同額</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制作費等の追加費用はかかりません</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・静止画広告の入稿規定は以下の通り</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サイズ：</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300×800px</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形式：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jpg </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もしくは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png</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容量：</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300KB</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以下</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　その他：静止画広告内の文字量は全体の</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20%</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程度推奨</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7</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種の天気指数から</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種選択</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・各指数推奨実施時期につきましてはお問い合わせください</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・指数情報の更新頻度は</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日</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回</a:t>
                      </a: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・指数情報はエリアごとの最新情報</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r>
                        <a:rPr kumimoji="1" lang="ja-JP" altLang="en-US" sz="800" dirty="0">
                          <a:solidFill>
                            <a:schemeClr val="tx1">
                              <a:lumMod val="75000"/>
                              <a:lumOff val="25000"/>
                            </a:schemeClr>
                          </a:solidFill>
                          <a:latin typeface="Yu Mincho" panose="02020400000000000000" pitchFamily="18" charset="-128"/>
                          <a:ea typeface="Yu Mincho" panose="02020400000000000000" pitchFamily="18" charset="-128"/>
                        </a:rPr>
                        <a:t>・</a:t>
                      </a:r>
                      <a:r>
                        <a:rPr kumimoji="1" lang="ja-JP" altLang="en-US" sz="800" kern="1200" dirty="0">
                          <a:solidFill>
                            <a:schemeClr val="tx1">
                              <a:lumMod val="75000"/>
                              <a:lumOff val="25000"/>
                            </a:schemeClr>
                          </a:solidFill>
                          <a:latin typeface="Yu Mincho" panose="02020400000000000000" pitchFamily="18" charset="-128"/>
                          <a:ea typeface="Yu Mincho" panose="02020400000000000000" pitchFamily="18" charset="-128"/>
                          <a:cs typeface="+mn-cs"/>
                        </a:rPr>
                        <a:t>静止画広告の制作を弊社で請け負うことはできません</a:t>
                      </a:r>
                      <a:endParaRPr kumimoji="1" lang="en-US" altLang="ja-JP" sz="800" kern="120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r>
                        <a:rPr kumimoji="1" lang="ja-JP" altLang="en-US" sz="800" kern="1200" dirty="0">
                          <a:solidFill>
                            <a:schemeClr val="tx1">
                              <a:lumMod val="75000"/>
                              <a:lumOff val="25000"/>
                            </a:schemeClr>
                          </a:solidFill>
                          <a:latin typeface="Yu Mincho" panose="02020400000000000000" pitchFamily="18" charset="-128"/>
                          <a:ea typeface="Yu Mincho" panose="02020400000000000000" pitchFamily="18" charset="-128"/>
                          <a:cs typeface="+mn-cs"/>
                        </a:rPr>
                        <a:t>・指数情報部分のレポートはお出しできません</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3852135718"/>
                  </a:ext>
                </a:extLst>
              </a:tr>
              <a:tr h="222097">
                <a:tc rowSpan="3">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夏季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(4</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~9</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en" altLang="ja-JP" sz="900" dirty="0">
                          <a:solidFill>
                            <a:schemeClr val="tx1">
                              <a:lumMod val="75000"/>
                              <a:lumOff val="25000"/>
                            </a:schemeClr>
                          </a:solidFill>
                          <a:latin typeface="Yu Mincho" panose="02020400000000000000" pitchFamily="18" charset="-128"/>
                          <a:ea typeface="Yu Mincho" panose="02020400000000000000" pitchFamily="18" charset="-128"/>
                        </a:rPr>
                        <a:t>WBGT</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熱中症情報</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熱中症の注意度合い</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1346769677"/>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汗かき指数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汗のかきやすさ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56461241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紫外線の強さ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681932257"/>
                  </a:ext>
                </a:extLst>
              </a:tr>
              <a:tr h="222097">
                <a:tc rowSpan="2">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冬季</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(10</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~3</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a:t>
                      </a:r>
                      <a:endParaRPr kumimoji="1" lang="ja-JP" altLang="en-US" sz="900">
                        <a:solidFill>
                          <a:schemeClr val="tx1">
                            <a:lumMod val="75000"/>
                            <a:lumOff val="25000"/>
                          </a:schemeClr>
                        </a:solidFill>
                        <a:latin typeface="Yu Mincho" panose="02020400000000000000" pitchFamily="18" charset="-128"/>
                        <a:ea typeface="Yu Mincho" panose="02020400000000000000" pitchFamily="18" charset="-128"/>
                      </a:endParaRPr>
                    </a:p>
                  </a:txBody>
                  <a:tcPr anchor="ctr">
                    <a:lnL w="12700" cmpd="sng">
                      <a:noFill/>
                    </a:lnL>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素肌乾燥指数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空気の乾燥が肌に与える影響度</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838010286"/>
                  </a:ext>
                </a:extLst>
              </a:tr>
              <a:tr h="222097">
                <a:tc vMerge="1">
                  <a:txBody>
                    <a:bodyPr/>
                    <a:lstStyle/>
                    <a:p>
                      <a:endParaRPr kumimoji="1" lang="ja-JP" altLang="en-US"/>
                    </a:p>
                  </a:txBody>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風邪引き指数</a:t>
                      </a:r>
                    </a:p>
                  </a:txBody>
                  <a:tcPr anchor="ctr">
                    <a:solidFill>
                      <a:schemeClr val="bg1">
                        <a:lumMod val="85000"/>
                      </a:schemeClr>
                    </a:solidFill>
                  </a:tcPr>
                </a:tc>
                <a:tc>
                  <a:txBody>
                    <a:bodyPr/>
                    <a:lstStyle/>
                    <a:p>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流行性感冒への感染しやすさ</a:t>
                      </a:r>
                    </a:p>
                  </a:txBody>
                  <a:tcPr anchor="ctr">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4028658190"/>
                  </a:ext>
                </a:extLst>
              </a:tr>
              <a:tr h="0">
                <a:tc>
                  <a:txBody>
                    <a:bodyPr/>
                    <a:lstStyle/>
                    <a:p>
                      <a:pPr algn="l"/>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2</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r>
                        <a:rPr kumimoji="1" lang="en-US" altLang="ja-JP" sz="900" dirty="0">
                          <a:solidFill>
                            <a:schemeClr val="tx1">
                              <a:lumMod val="75000"/>
                              <a:lumOff val="25000"/>
                            </a:schemeClr>
                          </a:solidFill>
                          <a:latin typeface="Yu Mincho" panose="02020400000000000000" pitchFamily="18" charset="-128"/>
                          <a:ea typeface="Yu Mincho" panose="02020400000000000000" pitchFamily="18" charset="-128"/>
                        </a:rPr>
                        <a:t>〜5</a:t>
                      </a:r>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月</a:t>
                      </a:r>
                    </a:p>
                  </a:txBody>
                  <a:tcPr anchor="ctr">
                    <a:lnL w="12700" cmpd="sng">
                      <a:noFill/>
                    </a:lnL>
                    <a:lnB w="12700" cmpd="sng">
                      <a:noFill/>
                    </a:lnB>
                    <a:solidFill>
                      <a:schemeClr val="bg1">
                        <a:lumMod val="85000"/>
                      </a:schemeClr>
                    </a:solidFill>
                  </a:tcPr>
                </a:tc>
                <a:tc>
                  <a:txBody>
                    <a:bodyPr/>
                    <a:lstStyle/>
                    <a:p>
                      <a:pPr algn="l"/>
                      <a:r>
                        <a:rPr kumimoji="1" lang="ja-JP" altLang="en-US" sz="900">
                          <a:solidFill>
                            <a:schemeClr val="tx1">
                              <a:lumMod val="75000"/>
                              <a:lumOff val="25000"/>
                            </a:schemeClr>
                          </a:solidFill>
                          <a:latin typeface="Yu Mincho" panose="02020400000000000000" pitchFamily="18" charset="-128"/>
                          <a:ea typeface="Yu Mincho" panose="02020400000000000000" pitchFamily="18" charset="-128"/>
                        </a:rPr>
                        <a:t>花粉指数</a:t>
                      </a:r>
                    </a:p>
                  </a:txBody>
                  <a:tcPr anchor="ctr">
                    <a:lnB w="12700" cmpd="sng">
                      <a:noFill/>
                    </a:lnB>
                    <a:solidFill>
                      <a:schemeClr val="bg1">
                        <a:lumMod val="85000"/>
                      </a:schemeClr>
                    </a:solidFill>
                  </a:tcPr>
                </a:tc>
                <a:tc>
                  <a:txBody>
                    <a:bodyPr/>
                    <a:lstStyle/>
                    <a:p>
                      <a:r>
                        <a:rPr kumimoji="1" lang="ja-JP" altLang="en-US" sz="900" dirty="0">
                          <a:solidFill>
                            <a:schemeClr val="tx1">
                              <a:lumMod val="75000"/>
                              <a:lumOff val="25000"/>
                            </a:schemeClr>
                          </a:solidFill>
                          <a:latin typeface="Yu Mincho" panose="02020400000000000000" pitchFamily="18" charset="-128"/>
                          <a:ea typeface="Yu Mincho" panose="02020400000000000000" pitchFamily="18" charset="-128"/>
                        </a:rPr>
                        <a:t>花粉飛散量のメッシュデータ</a:t>
                      </a:r>
                    </a:p>
                  </a:txBody>
                  <a:tcPr anchor="ctr">
                    <a:lnB w="12700" cmpd="sng">
                      <a:noFill/>
                    </a:lnB>
                    <a:solidFill>
                      <a:schemeClr val="bg1">
                        <a:lumMod val="85000"/>
                      </a:schemeClr>
                    </a:solidFill>
                  </a:tcPr>
                </a:tc>
                <a:tc vMerge="1">
                  <a:txBody>
                    <a:bodyPr/>
                    <a:lstStyle/>
                    <a:p>
                      <a:endParaRPr kumimoji="1" lang="ja-JP" altLang="en-US" sz="1200" dirty="0">
                        <a:latin typeface="Yu Mincho" panose="02020400000000000000" pitchFamily="18" charset="-128"/>
                        <a:ea typeface="Yu Mincho" panose="02020400000000000000" pitchFamily="18" charset="-128"/>
                      </a:endParaRPr>
                    </a:p>
                  </a:txBody>
                  <a:tcPr/>
                </a:tc>
                <a:extLst>
                  <a:ext uri="{0D108BD9-81ED-4DB2-BD59-A6C34878D82A}">
                    <a16:rowId xmlns:a16="http://schemas.microsoft.com/office/drawing/2014/main" val="3812307717"/>
                  </a:ext>
                </a:extLst>
              </a:tr>
            </a:tbl>
          </a:graphicData>
        </a:graphic>
      </p:graphicFrame>
      <p:sp>
        <p:nvSpPr>
          <p:cNvPr id="39" name="テキスト ボックス 11">
            <a:extLst>
              <a:ext uri="{FF2B5EF4-FFF2-40B4-BE49-F238E27FC236}">
                <a16:creationId xmlns:a16="http://schemas.microsoft.com/office/drawing/2014/main" id="{ECCE8E73-8E12-B74D-82CC-8B4200E5F881}"/>
              </a:ext>
            </a:extLst>
          </p:cNvPr>
          <p:cNvSpPr txBox="1">
            <a:spLocks noChangeArrowheads="1"/>
          </p:cNvSpPr>
          <p:nvPr/>
        </p:nvSpPr>
        <p:spPr bwMode="auto">
          <a:xfrm>
            <a:off x="509587" y="469668"/>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天気指数コンテンツと広告を </a:t>
            </a:r>
            <a:r>
              <a:rPr lang="ja-JP" altLang="ja-JP" sz="1200">
                <a:solidFill>
                  <a:srgbClr val="595959"/>
                </a:solidFill>
                <a:latin typeface="Yu Mincho" panose="02020400000000000000" pitchFamily="18" charset="-128"/>
                <a:ea typeface="Yu Mincho" panose="02020400000000000000" pitchFamily="18" charset="-128"/>
              </a:rPr>
              <a:t>Collaboration Video Ads</a:t>
            </a:r>
            <a:r>
              <a:rPr lang="en-US" altLang="ja-JP" sz="1200" dirty="0">
                <a:solidFill>
                  <a:srgbClr val="595959"/>
                </a:solidFill>
                <a:latin typeface="Yu Mincho" panose="02020400000000000000" pitchFamily="18" charset="-128"/>
                <a:ea typeface="Yu Mincho" panose="02020400000000000000" pitchFamily="18" charset="-128"/>
              </a:rPr>
              <a:t> </a:t>
            </a:r>
            <a:r>
              <a:rPr lang="ja-JP" altLang="en-US" sz="1200">
                <a:solidFill>
                  <a:srgbClr val="595959"/>
                </a:solidFill>
                <a:latin typeface="Yu Mincho" panose="02020400000000000000" pitchFamily="18" charset="-128"/>
                <a:ea typeface="Yu Mincho" panose="02020400000000000000" pitchFamily="18" charset="-128"/>
              </a:rPr>
              <a:t>ポジションで掲載できるメニューです。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鼻炎薬や風邪薬、サンケア用品、制汗剤などシーズナリティの高い医薬品や日用雑貨品の訴求に適しています。</a:t>
            </a:r>
          </a:p>
        </p:txBody>
      </p:sp>
      <p:graphicFrame>
        <p:nvGraphicFramePr>
          <p:cNvPr id="40" name="表 39">
            <a:extLst>
              <a:ext uri="{FF2B5EF4-FFF2-40B4-BE49-F238E27FC236}">
                <a16:creationId xmlns:a16="http://schemas.microsoft.com/office/drawing/2014/main" id="{C614EC10-6B33-2C4C-94F0-75167A917C81}"/>
              </a:ext>
            </a:extLst>
          </p:cNvPr>
          <p:cNvGraphicFramePr>
            <a:graphicFrameLocks noGrp="1"/>
          </p:cNvGraphicFramePr>
          <p:nvPr>
            <p:extLst>
              <p:ext uri="{D42A27DB-BD31-4B8C-83A1-F6EECF244321}">
                <p14:modId xmlns:p14="http://schemas.microsoft.com/office/powerpoint/2010/main" val="3241034144"/>
              </p:ext>
            </p:extLst>
          </p:nvPr>
        </p:nvGraphicFramePr>
        <p:xfrm>
          <a:off x="560389" y="1018935"/>
          <a:ext cx="9571036" cy="1384805"/>
        </p:xfrm>
        <a:graphic>
          <a:graphicData uri="http://schemas.openxmlformats.org/drawingml/2006/table">
            <a:tbl>
              <a:tblPr firstRow="1" bandRow="1">
                <a:tableStyleId>{5940675A-B579-460E-94D1-54222C63F5DA}</a:tableStyleId>
              </a:tblPr>
              <a:tblGrid>
                <a:gridCol w="2246212">
                  <a:extLst>
                    <a:ext uri="{9D8B030D-6E8A-4147-A177-3AD203B41FA5}">
                      <a16:colId xmlns:a16="http://schemas.microsoft.com/office/drawing/2014/main" val="20000"/>
                    </a:ext>
                  </a:extLst>
                </a:gridCol>
                <a:gridCol w="1211217">
                  <a:extLst>
                    <a:ext uri="{9D8B030D-6E8A-4147-A177-3AD203B41FA5}">
                      <a16:colId xmlns:a16="http://schemas.microsoft.com/office/drawing/2014/main" val="20001"/>
                    </a:ext>
                  </a:extLst>
                </a:gridCol>
                <a:gridCol w="932873">
                  <a:extLst>
                    <a:ext uri="{9D8B030D-6E8A-4147-A177-3AD203B41FA5}">
                      <a16:colId xmlns:a16="http://schemas.microsoft.com/office/drawing/2014/main" val="20002"/>
                    </a:ext>
                  </a:extLst>
                </a:gridCol>
                <a:gridCol w="729673">
                  <a:extLst>
                    <a:ext uri="{9D8B030D-6E8A-4147-A177-3AD203B41FA5}">
                      <a16:colId xmlns:a16="http://schemas.microsoft.com/office/drawing/2014/main" val="20003"/>
                    </a:ext>
                  </a:extLst>
                </a:gridCol>
                <a:gridCol w="744593">
                  <a:extLst>
                    <a:ext uri="{9D8B030D-6E8A-4147-A177-3AD203B41FA5}">
                      <a16:colId xmlns:a16="http://schemas.microsoft.com/office/drawing/2014/main" val="20005"/>
                    </a:ext>
                  </a:extLst>
                </a:gridCol>
                <a:gridCol w="1033222">
                  <a:extLst>
                    <a:ext uri="{9D8B030D-6E8A-4147-A177-3AD203B41FA5}">
                      <a16:colId xmlns:a16="http://schemas.microsoft.com/office/drawing/2014/main" val="20006"/>
                    </a:ext>
                  </a:extLst>
                </a:gridCol>
                <a:gridCol w="665683">
                  <a:extLst>
                    <a:ext uri="{9D8B030D-6E8A-4147-A177-3AD203B41FA5}">
                      <a16:colId xmlns:a16="http://schemas.microsoft.com/office/drawing/2014/main" val="20007"/>
                    </a:ext>
                  </a:extLst>
                </a:gridCol>
                <a:gridCol w="831474">
                  <a:extLst>
                    <a:ext uri="{9D8B030D-6E8A-4147-A177-3AD203B41FA5}">
                      <a16:colId xmlns:a16="http://schemas.microsoft.com/office/drawing/2014/main" val="20008"/>
                    </a:ext>
                  </a:extLst>
                </a:gridCol>
                <a:gridCol w="1176089">
                  <a:extLst>
                    <a:ext uri="{9D8B030D-6E8A-4147-A177-3AD203B41FA5}">
                      <a16:colId xmlns:a16="http://schemas.microsoft.com/office/drawing/2014/main" val="20009"/>
                    </a:ext>
                  </a:extLst>
                </a:gridCol>
              </a:tblGrid>
              <a:tr h="333381">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形式</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タイミング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保証形態</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掲載期間</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枠数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台数</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800" b="0" i="0">
                          <a:solidFill>
                            <a:schemeClr val="bg1"/>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chemeClr val="bg1"/>
                          </a:solidFill>
                          <a:latin typeface="游明朝" panose="02020400000000000000" pitchFamily="18" charset="-128"/>
                          <a:ea typeface="游明朝" panose="02020400000000000000" pitchFamily="18" charset="-128"/>
                          <a:cs typeface="Yu Mincho" charset="-128"/>
                        </a:rPr>
                        <a:t>)</a:t>
                      </a:r>
                      <a:endParaRPr kumimoji="1" lang="ja-JP" altLang="en-US" sz="800" b="0" i="0">
                        <a:solidFill>
                          <a:schemeClr val="bg1"/>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6108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[FULL]</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rowSpan="2">
                  <a:txBody>
                    <a:bodyPr/>
                    <a:lstStyle/>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天気指数コンテンツ</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15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p>
                      <a:pPr marL="0" indent="0" algn="ctr">
                        <a:buFont typeface="Arial" charset="0"/>
                        <a:buNone/>
                      </a:pP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a:t>
                      </a:r>
                    </a:p>
                    <a:p>
                      <a:pPr marL="0" indent="0" algn="ctr">
                        <a:buFont typeface="Arial" charset="0"/>
                        <a:buNone/>
                      </a:pP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動画 音声あり</a:t>
                      </a:r>
                      <a:b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b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最大</a:t>
                      </a:r>
                      <a: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t>30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秒</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発車から</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6</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本目</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indent="0" algn="ctr">
                        <a:buFont typeface="Arial" charset="0"/>
                        <a:buNone/>
                      </a:pPr>
                      <a:r>
                        <a:rPr kumimoji="1" lang="ja-JP" altLang="en-US" sz="1000" b="0" i="0" baseline="0">
                          <a:solidFill>
                            <a:srgbClr val="2B3A5B"/>
                          </a:solidFill>
                          <a:latin typeface="游明朝" panose="02020400000000000000" pitchFamily="18" charset="-128"/>
                          <a:ea typeface="游明朝" panose="02020400000000000000" pitchFamily="18"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rPr>
                      </a:br>
                      <a:r>
                        <a:rPr kumimoji="1" lang="ja-JP" altLang="en-US" sz="1000" b="0" i="0" baseline="0">
                          <a:solidFill>
                            <a:srgbClr val="2B3A5B"/>
                          </a:solidFill>
                          <a:latin typeface="游明朝" panose="02020400000000000000" pitchFamily="18" charset="-128"/>
                          <a:ea typeface="游明朝" panose="02020400000000000000" pitchFamily="18" charset="-128"/>
                        </a:rPr>
                        <a:t>掲載保証</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rPr>
                        <a:t>1</a:t>
                      </a:r>
                      <a:r>
                        <a:rPr kumimoji="1" lang="ja-JP" altLang="en-US" sz="1000" b="0" i="0" baseline="0">
                          <a:solidFill>
                            <a:srgbClr val="2B3A5B"/>
                          </a:solidFill>
                          <a:latin typeface="游明朝" panose="02020400000000000000" pitchFamily="18" charset="-128"/>
                          <a:ea typeface="游明朝" panose="02020400000000000000" pitchFamily="18"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rPr>
                        <a:t>0</a:t>
                      </a:r>
                      <a:r>
                        <a:rPr kumimoji="1" lang="ja-JP" altLang="en-US" sz="700" b="0" i="0" baseline="0">
                          <a:solidFill>
                            <a:srgbClr val="2B3A5B"/>
                          </a:solidFill>
                          <a:latin typeface="游明朝" panose="02020400000000000000" pitchFamily="18" charset="-128"/>
                          <a:ea typeface="游明朝" panose="02020400000000000000" pitchFamily="18"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rPr>
                      </a:br>
                      <a:r>
                        <a:rPr kumimoji="1" lang="ja-JP" altLang="en-US" sz="700" b="0" i="0" baseline="0">
                          <a:solidFill>
                            <a:srgbClr val="2B3A5B"/>
                          </a:solidFill>
                          <a:latin typeface="游明朝" panose="02020400000000000000" pitchFamily="18" charset="-128"/>
                          <a:ea typeface="游明朝" panose="02020400000000000000" pitchFamily="18"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2,500,000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52,000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台</a:t>
                      </a:r>
                      <a:endParaRPr kumimoji="1" lang="en-US" altLang="ja-JP" sz="10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90" marB="3429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650</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821742870"/>
                  </a:ext>
                </a:extLst>
              </a:tr>
              <a:tr h="41335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天気指数コンテンツ</a:t>
                      </a: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a:t>
                      </a:r>
                    </a:p>
                    <a:p>
                      <a:r>
                        <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rPr>
                        <a:t>[HALF]</a:t>
                      </a:r>
                    </a:p>
                  </a:txBody>
                  <a:tcPr marL="68580" marR="68580" marT="34256" marB="3425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vMerge="1">
                  <a:txBody>
                    <a:bodyPr/>
                    <a:lstStyle/>
                    <a:p>
                      <a:pPr marL="0" indent="0" algn="ctr">
                        <a:buFont typeface="Arial" charset="0"/>
                        <a:buNone/>
                      </a:pPr>
                      <a:endParaRPr kumimoji="1" lang="en-US" altLang="ja-JP" sz="6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indent="0" algn="ctr">
                        <a:buFont typeface="Arial" charset="0"/>
                        <a:buNone/>
                      </a:pP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掲載保証</a:t>
                      </a: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a:t>
                      </a:r>
                      <a:r>
                        <a:rPr kumimoji="1" lang="ja-JP" altLang="en-US" sz="1000" b="0" i="0" baseline="0" dirty="0">
                          <a:solidFill>
                            <a:srgbClr val="2B3A5B"/>
                          </a:solidFill>
                          <a:latin typeface="游明朝" panose="02020400000000000000" pitchFamily="18" charset="-128"/>
                          <a:ea typeface="游明朝" panose="02020400000000000000" pitchFamily="18" charset="-128"/>
                          <a:cs typeface="Yu Mincho" charset="-128"/>
                        </a:rPr>
                        <a:t>週間</a:t>
                      </a:r>
                      <a:br>
                        <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rPr>
                      </a:b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t>0</a:t>
                      </a: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rPr>
                      </a:br>
                      <a:r>
                        <a:rPr kumimoji="1" lang="ja-JP" altLang="en-US" sz="700" b="0" i="0" baseline="0" dirty="0">
                          <a:solidFill>
                            <a:srgbClr val="2B3A5B"/>
                          </a:solidFill>
                          <a:latin typeface="游明朝" panose="02020400000000000000" pitchFamily="18" charset="-128"/>
                          <a:ea typeface="游明朝" panose="02020400000000000000" pitchFamily="18" charset="-128"/>
                          <a:cs typeface="Yu Mincho" charset="-128"/>
                        </a:rPr>
                        <a:t>掲載開始</a:t>
                      </a:r>
                      <a:endParaRPr kumimoji="1" lang="en-US" altLang="ja-JP" sz="5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1,250,000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 </a:t>
                      </a:r>
                      <a:r>
                        <a:rPr kumimoji="1" lang="ja-JP" altLang="en-US" sz="800" b="0" i="0" baseline="0">
                          <a:solidFill>
                            <a:srgbClr val="2B3A5B"/>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枠</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indent="0" algn="ctr">
                        <a:buFont typeface="Arial" charset="0"/>
                        <a:buNone/>
                      </a:pPr>
                      <a:r>
                        <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rPr>
                        <a:t>26,000</a:t>
                      </a:r>
                      <a:r>
                        <a:rPr kumimoji="1" lang="ja-JP" altLang="en-US" sz="1000" b="0" i="0" baseline="0">
                          <a:solidFill>
                            <a:srgbClr val="2B3A5B"/>
                          </a:solidFill>
                          <a:latin typeface="游明朝" panose="02020400000000000000" pitchFamily="18" charset="-128"/>
                          <a:ea typeface="游明朝" panose="02020400000000000000" pitchFamily="18" charset="-128"/>
                          <a:cs typeface="Yu Mincho" charset="-128"/>
                        </a:rPr>
                        <a:t>台</a:t>
                      </a:r>
                      <a:endParaRPr kumimoji="1" lang="en-US" altLang="ja-JP" sz="10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365</a:t>
                      </a:r>
                      <a:r>
                        <a:rPr kumimoji="1" lang="ja-JP" altLang="en-US" sz="10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@2.9</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 </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80" marR="68580" marT="34256" marB="3425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22" name="正方形/長方形 13">
            <a:extLst>
              <a:ext uri="{FF2B5EF4-FFF2-40B4-BE49-F238E27FC236}">
                <a16:creationId xmlns:a16="http://schemas.microsoft.com/office/drawing/2014/main" id="{B7207D50-1012-8B43-9283-FA1E30226A48}"/>
              </a:ext>
            </a:extLst>
          </p:cNvPr>
          <p:cNvSpPr>
            <a:spLocks noChangeArrowheads="1"/>
          </p:cNvSpPr>
          <p:nvPr/>
        </p:nvSpPr>
        <p:spPr bwMode="auto">
          <a:xfrm>
            <a:off x="468313" y="242325"/>
            <a:ext cx="24913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天気指数配信</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pic>
        <p:nvPicPr>
          <p:cNvPr id="5" name="図 4" descr="モニター, 座る, コンピュータ, 電子レンジ が含まれている画像&#10;&#10;自動的に生成された説明">
            <a:extLst>
              <a:ext uri="{FF2B5EF4-FFF2-40B4-BE49-F238E27FC236}">
                <a16:creationId xmlns:a16="http://schemas.microsoft.com/office/drawing/2014/main" id="{A1262E1D-2CD8-3C46-B35A-8F0F2A6DAC23}"/>
              </a:ext>
            </a:extLst>
          </p:cNvPr>
          <p:cNvPicPr>
            <a:picLocks noChangeAspect="1"/>
          </p:cNvPicPr>
          <p:nvPr/>
        </p:nvPicPr>
        <p:blipFill>
          <a:blip r:embed="rId2"/>
          <a:stretch>
            <a:fillRect/>
          </a:stretch>
        </p:blipFill>
        <p:spPr>
          <a:xfrm>
            <a:off x="1855237" y="4614807"/>
            <a:ext cx="2112661" cy="1239078"/>
          </a:xfrm>
          <a:prstGeom prst="rect">
            <a:avLst/>
          </a:prstGeom>
        </p:spPr>
      </p:pic>
    </p:spTree>
    <p:extLst>
      <p:ext uri="{BB962C8B-B14F-4D97-AF65-F5344CB8AC3E}">
        <p14:creationId xmlns:p14="http://schemas.microsoft.com/office/powerpoint/2010/main" val="1626808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制作タイアップメニュー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図 1">
            <a:extLst>
              <a:ext uri="{FF2B5EF4-FFF2-40B4-BE49-F238E27FC236}">
                <a16:creationId xmlns:a16="http://schemas.microsoft.com/office/drawing/2014/main" id="{95A8A711-1CB8-42C1-AA54-4ABA3D7C3D1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4875" y="1155700"/>
            <a:ext cx="377031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テキスト ボックス 2">
            <a:extLst>
              <a:ext uri="{FF2B5EF4-FFF2-40B4-BE49-F238E27FC236}">
                <a16:creationId xmlns:a16="http://schemas.microsoft.com/office/drawing/2014/main" id="{A68595D1-6590-48EA-876D-8B5C5371A4A9}"/>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321050"/>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306388"/>
            <a:ext cx="754538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素晴らしい商品やサービス、作品を手掛けている方々のインタビューをお届けする自社番組</a:t>
            </a:r>
          </a:p>
          <a:p>
            <a:pPr eaLnBrk="1" hangingPunct="1">
              <a:lnSpc>
                <a:spcPct val="150000"/>
              </a:lnSpc>
            </a:pP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Tokyo Prime Voice』</a:t>
            </a:r>
            <a:r>
              <a:rPr lang="ja-JP" altLang="en-US" sz="1300" b="1">
                <a:solidFill>
                  <a:srgbClr val="595959"/>
                </a:solidFill>
                <a:latin typeface="游明朝 Demibold" panose="02020600000000000000" pitchFamily="18" charset="-128"/>
                <a:ea typeface="游明朝 Demibold" panose="02020600000000000000" pitchFamily="18" charset="-128"/>
              </a:rPr>
              <a:t>のフォーマットでタイアップ動画広告を制作するメニューです。</a:t>
            </a: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1313193286"/>
              </p:ext>
            </p:extLst>
          </p:nvPr>
        </p:nvGraphicFramePr>
        <p:xfrm>
          <a:off x="6064250" y="1146175"/>
          <a:ext cx="4083050" cy="4649505"/>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Tokyo Prime Voice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3161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141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18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株式会社</a:t>
                      </a:r>
                      <a:r>
                        <a:rPr kumimoji="1" lang="en" altLang="ja-JP" sz="1000" b="0" i="0" baseline="0" dirty="0">
                          <a:solidFill>
                            <a:srgbClr val="4D4D4C"/>
                          </a:solidFill>
                          <a:latin typeface="游明朝" panose="02020400000000000000" pitchFamily="18" charset="-128"/>
                          <a:ea typeface="游明朝" panose="02020400000000000000" pitchFamily="18" charset="-128"/>
                          <a:cs typeface="Yu Mincho" charset="-128"/>
                        </a:rPr>
                        <a:t>Viibar</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57082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endParaRPr kumimoji="1" lang="en-US" altLang="ja-JP" sz="7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0841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17850" y="6785928"/>
            <a:ext cx="4456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表 8">
            <a:extLst>
              <a:ext uri="{FF2B5EF4-FFF2-40B4-BE49-F238E27FC236}">
                <a16:creationId xmlns:a16="http://schemas.microsoft.com/office/drawing/2014/main" id="{BB0AC318-C0FC-4867-BE45-5C65F3E03274}"/>
              </a:ext>
            </a:extLst>
          </p:cNvPr>
          <p:cNvGraphicFramePr>
            <a:graphicFrameLocks noGrp="1"/>
          </p:cNvGraphicFramePr>
          <p:nvPr>
            <p:extLst>
              <p:ext uri="{D42A27DB-BD31-4B8C-83A1-F6EECF244321}">
                <p14:modId xmlns:p14="http://schemas.microsoft.com/office/powerpoint/2010/main" val="543927717"/>
              </p:ext>
            </p:extLst>
          </p:nvPr>
        </p:nvGraphicFramePr>
        <p:xfrm>
          <a:off x="887413" y="3659188"/>
          <a:ext cx="4539198" cy="2161098"/>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07860">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85035">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3" name="図 2" descr="黒い背景に白い文字がある&#10;&#10;中程度の精度で自動的に生成された説明">
            <a:extLst>
              <a:ext uri="{FF2B5EF4-FFF2-40B4-BE49-F238E27FC236}">
                <a16:creationId xmlns:a16="http://schemas.microsoft.com/office/drawing/2014/main" id="{F2E5E417-6D84-054D-8F90-36EB28E54DD1}"/>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図 2" descr="人, 男, 持つ, フロント が含まれている画像&#10;&#10;自動的に生成された説明">
            <a:extLst>
              <a:ext uri="{FF2B5EF4-FFF2-40B4-BE49-F238E27FC236}">
                <a16:creationId xmlns:a16="http://schemas.microsoft.com/office/drawing/2014/main" id="{0F099BA4-27DB-46B6-8673-D268D17C3CF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6938" y="1136650"/>
            <a:ext cx="3767137"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図 17" descr="挿絵 が含まれている画像&#10;&#10;自動的に生成された説明">
            <a:extLst>
              <a:ext uri="{FF2B5EF4-FFF2-40B4-BE49-F238E27FC236}">
                <a16:creationId xmlns:a16="http://schemas.microsoft.com/office/drawing/2014/main" id="{2FC61111-B7AE-4D99-90C1-609DE5EB496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表 15">
            <a:extLst>
              <a:ext uri="{FF2B5EF4-FFF2-40B4-BE49-F238E27FC236}">
                <a16:creationId xmlns:a16="http://schemas.microsoft.com/office/drawing/2014/main" id="{6D8827E3-B913-42D9-B731-A08F6D05452F}"/>
              </a:ext>
            </a:extLst>
          </p:cNvPr>
          <p:cNvGraphicFramePr>
            <a:graphicFrameLocks noGrp="1"/>
          </p:cNvGraphicFramePr>
          <p:nvPr>
            <p:extLst>
              <p:ext uri="{D42A27DB-BD31-4B8C-83A1-F6EECF244321}">
                <p14:modId xmlns:p14="http://schemas.microsoft.com/office/powerpoint/2010/main" val="28275182"/>
              </p:ext>
            </p:extLst>
          </p:nvPr>
        </p:nvGraphicFramePr>
        <p:xfrm>
          <a:off x="6064250" y="1146177"/>
          <a:ext cx="4083050" cy="4666168"/>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5" marB="45725"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タイアップ（人物撮影あり）</a:t>
                      </a:r>
                    </a:p>
                  </a:txBody>
                  <a:tcPr marL="91423" marR="91423" marT="45725" marB="45725"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0730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9335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30</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5415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644505">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rgbClr val="4D4D4C"/>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 出演者：依頼主にて手配（</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名程度想定）</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相談可能</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動画ファイルは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オウンドメディア（</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HP</a:t>
                      </a:r>
                      <a:r>
                        <a:rPr kumimoji="1" lang="ja-JP" altLang="en" sz="800" b="0" i="0" baseline="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公式</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使用期間の間は</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の公式 </a:t>
                      </a:r>
                      <a:r>
                        <a:rPr kumimoji="1" lang="en" altLang="ja-JP" sz="800" b="0" i="0" baseline="0" dirty="0">
                          <a:solidFill>
                            <a:srgbClr val="4D4D4C"/>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4D4D4C"/>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8770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5" marB="45725"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5" marB="45725"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340" name="正方形/長方形 22">
            <a:extLst>
              <a:ext uri="{FF2B5EF4-FFF2-40B4-BE49-F238E27FC236}">
                <a16:creationId xmlns:a16="http://schemas.microsoft.com/office/drawing/2014/main" id="{B3FF0A98-BA0D-47FD-8AA1-7C8C6ED0B96D}"/>
              </a:ext>
            </a:extLst>
          </p:cNvPr>
          <p:cNvSpPr>
            <a:spLocks noChangeArrowheads="1"/>
          </p:cNvSpPr>
          <p:nvPr/>
        </p:nvSpPr>
        <p:spPr bwMode="auto">
          <a:xfrm>
            <a:off x="460375" y="306388"/>
            <a:ext cx="8262938"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「人物撮影あり」のモーション動画のフォーマットでタイアップ動画広告を制作するメニューです。</a:t>
            </a:r>
          </a:p>
        </p:txBody>
      </p:sp>
      <p:sp>
        <p:nvSpPr>
          <p:cNvPr id="55341" name="正方形/長方形 13">
            <a:extLst>
              <a:ext uri="{FF2B5EF4-FFF2-40B4-BE49-F238E27FC236}">
                <a16:creationId xmlns:a16="http://schemas.microsoft.com/office/drawing/2014/main" id="{DE7ED6D4-B638-4243-93EE-4BFCF3229DEF}"/>
              </a:ext>
            </a:extLst>
          </p:cNvPr>
          <p:cNvSpPr>
            <a:spLocks noChangeArrowheads="1"/>
          </p:cNvSpPr>
          <p:nvPr/>
        </p:nvSpPr>
        <p:spPr bwMode="auto">
          <a:xfrm>
            <a:off x="815975" y="3319463"/>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graphicFrame>
        <p:nvGraphicFramePr>
          <p:cNvPr id="9" name="表 8">
            <a:extLst>
              <a:ext uri="{FF2B5EF4-FFF2-40B4-BE49-F238E27FC236}">
                <a16:creationId xmlns:a16="http://schemas.microsoft.com/office/drawing/2014/main" id="{4B91CE36-544E-4AEF-8D22-E4AC10DEB4F5}"/>
              </a:ext>
            </a:extLst>
          </p:cNvPr>
          <p:cNvGraphicFramePr>
            <a:graphicFrameLocks noGrp="1"/>
          </p:cNvGraphicFramePr>
          <p:nvPr>
            <p:extLst>
              <p:ext uri="{D42A27DB-BD31-4B8C-83A1-F6EECF244321}">
                <p14:modId xmlns:p14="http://schemas.microsoft.com/office/powerpoint/2010/main" val="4259283861"/>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
        <p:nvSpPr>
          <p:cNvPr id="12" name="テキスト ボックス 2">
            <a:extLst>
              <a:ext uri="{FF2B5EF4-FFF2-40B4-BE49-F238E27FC236}">
                <a16:creationId xmlns:a16="http://schemas.microsoft.com/office/drawing/2014/main" id="{1843A76B-2648-F94A-B8BF-7D65FF284B1B}"/>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7BD14348-38B7-804D-AE10-11A480896717}"/>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233346563"/>
              </p:ext>
            </p:extLst>
          </p:nvPr>
        </p:nvGraphicFramePr>
        <p:xfrm>
          <a:off x="773112" y="1234867"/>
          <a:ext cx="9361487" cy="6027326"/>
        </p:xfrm>
        <a:graphic>
          <a:graphicData uri="http://schemas.openxmlformats.org/drawingml/2006/table">
            <a:tbl>
              <a:tblPr/>
              <a:tblGrid>
                <a:gridCol w="2162112">
                  <a:extLst>
                    <a:ext uri="{9D8B030D-6E8A-4147-A177-3AD203B41FA5}">
                      <a16:colId xmlns:a16="http://schemas.microsoft.com/office/drawing/2014/main" val="20000"/>
                    </a:ext>
                  </a:extLst>
                </a:gridCol>
                <a:gridCol w="1005840">
                  <a:extLst>
                    <a:ext uri="{9D8B030D-6E8A-4147-A177-3AD203B41FA5}">
                      <a16:colId xmlns:a16="http://schemas.microsoft.com/office/drawing/2014/main" val="20001"/>
                    </a:ext>
                  </a:extLst>
                </a:gridCol>
                <a:gridCol w="3090672">
                  <a:extLst>
                    <a:ext uri="{9D8B030D-6E8A-4147-A177-3AD203B41FA5}">
                      <a16:colId xmlns:a16="http://schemas.microsoft.com/office/drawing/2014/main" val="20002"/>
                    </a:ext>
                  </a:extLst>
                </a:gridCol>
                <a:gridCol w="3102863">
                  <a:extLst>
                    <a:ext uri="{9D8B030D-6E8A-4147-A177-3AD203B41FA5}">
                      <a16:colId xmlns:a16="http://schemas.microsoft.com/office/drawing/2014/main" val="20003"/>
                    </a:ext>
                  </a:extLst>
                </a:gridCol>
              </a:tblGrid>
              <a:tr h="41642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51,000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19,000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3,300,000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1,650,000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2,500,000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1,250,000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回</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1,080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600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Premium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630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650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365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万円</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と</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の枠在庫は共有とし、</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枠に変更</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617440070"/>
                  </a:ext>
                </a:extLst>
              </a:tr>
              <a:tr h="801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LucidaGrandeUI"/>
                        <a:buNone/>
                        <a:tabLst/>
                      </a:pP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東京</a:t>
                      </a:r>
                      <a:r>
                        <a:rPr lang="en-US" altLang="ja-JP" sz="11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1100">
                          <a:solidFill>
                            <a:schemeClr val="tx1">
                              <a:lumMod val="65000"/>
                              <a:lumOff val="35000"/>
                            </a:schemeClr>
                          </a:solidFill>
                          <a:latin typeface="游明朝" panose="02020400000000000000" pitchFamily="18" charset="-128"/>
                          <a:ea typeface="游明朝" panose="02020400000000000000" pitchFamily="18" charset="-128"/>
                        </a:rPr>
                        <a:t>メニューを新設</a:t>
                      </a:r>
                      <a:endPar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215734329"/>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lang="ja-JP" altLang="ja-JP" sz="1100" b="0">
                          <a:solidFill>
                            <a:srgbClr val="595959"/>
                          </a:solidFill>
                          <a:latin typeface="游明朝 Demibold" panose="02020600000000000000" pitchFamily="18" charset="-128"/>
                          <a:ea typeface="游明朝 Demibold" panose="02020600000000000000" pitchFamily="18" charset="-128"/>
                        </a:rPr>
                        <a:t>“</a:t>
                      </a:r>
                      <a:r>
                        <a:rPr lang="ja-JP" altLang="en-US" sz="1100" b="0">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100" b="0">
                          <a:solidFill>
                            <a:srgbClr val="595959"/>
                          </a:solidFill>
                          <a:latin typeface="游明朝 Demibold" panose="02020600000000000000" pitchFamily="18" charset="-128"/>
                          <a:ea typeface="游明朝 Demibold" panose="02020600000000000000" pitchFamily="18" charset="-128"/>
                        </a:rPr>
                        <a:t>” </a:t>
                      </a:r>
                      <a:r>
                        <a:rPr lang="ja-JP" altLang="en-US" sz="1100" b="0">
                          <a:solidFill>
                            <a:srgbClr val="595959"/>
                          </a:solidFill>
                          <a:latin typeface="游明朝 Demibold" panose="02020600000000000000" pitchFamily="18" charset="-128"/>
                          <a:ea typeface="游明朝 Demibold" panose="02020600000000000000" pitchFamily="18" charset="-128"/>
                        </a:rPr>
                        <a:t>メニュー</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P.20</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音声あり最大</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音声あり</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〜15</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012900236"/>
                  </a:ext>
                </a:extLst>
              </a:tr>
              <a:tr h="801558">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入稿規定</a:t>
                      </a:r>
                      <a:endPar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P.42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で詳細説明画像の指定は不可</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 typeface=".LucidaGrandeUI"/>
                        <a:buNone/>
                        <a:tabLst/>
                        <a:defRPr/>
                      </a:pPr>
                      <a:r>
                        <a:rPr kumimoji="1" lang="en-US" altLang="ja-JP" sz="11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a:t>
                      </a:r>
                      <a:r>
                        <a:rPr kumimoji="1" lang="ja-JP" altLang="en-US" sz="11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で詳細説明画像の指定は可</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837066473"/>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10</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- 2021</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12</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図 4" descr="食品, 座る, 記号, 表示 が含まれている画像&#10;&#10;自動的に生成された説明">
            <a:extLst>
              <a:ext uri="{FF2B5EF4-FFF2-40B4-BE49-F238E27FC236}">
                <a16:creationId xmlns:a16="http://schemas.microsoft.com/office/drawing/2014/main" id="{83AC6151-D12A-449C-8DF8-BC891BBA487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4875" y="1130300"/>
            <a:ext cx="3767138"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表 15">
            <a:extLst>
              <a:ext uri="{FF2B5EF4-FFF2-40B4-BE49-F238E27FC236}">
                <a16:creationId xmlns:a16="http://schemas.microsoft.com/office/drawing/2014/main" id="{00A04C1F-C166-42C6-AB8A-79B824388F42}"/>
              </a:ext>
            </a:extLst>
          </p:cNvPr>
          <p:cNvGraphicFramePr>
            <a:graphicFrameLocks noGrp="1"/>
          </p:cNvGraphicFramePr>
          <p:nvPr>
            <p:extLst>
              <p:ext uri="{D42A27DB-BD31-4B8C-83A1-F6EECF244321}">
                <p14:modId xmlns:p14="http://schemas.microsoft.com/office/powerpoint/2010/main" val="1260208334"/>
              </p:ext>
            </p:extLst>
          </p:nvPr>
        </p:nvGraphicFramePr>
        <p:xfrm>
          <a:off x="6064250" y="1146175"/>
          <a:ext cx="4083050" cy="4649507"/>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more 1 meter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タイアップ（撮影なし）</a:t>
                      </a: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85486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endPar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Video</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a:t>
                      </a:r>
                      <a:r>
                        <a:rPr kumimoji="1" lang="en-US"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Ads</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 のコンテンツ枠部分に掲載</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0180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69128">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ワンメディア株式会社</a:t>
                      </a:r>
                      <a:endPar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48810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オウンドメディア（</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HP</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、公式</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SNS</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オーガニック投稿）での使用期間は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3</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ヶ月間</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2822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grpSp>
        <p:nvGrpSpPr>
          <p:cNvPr id="57373" name="グループ化 1">
            <a:extLst>
              <a:ext uri="{FF2B5EF4-FFF2-40B4-BE49-F238E27FC236}">
                <a16:creationId xmlns:a16="http://schemas.microsoft.com/office/drawing/2014/main" id="{CCF39121-C7E1-4F31-99B5-2F63201B925D}"/>
              </a:ext>
            </a:extLst>
          </p:cNvPr>
          <p:cNvGrpSpPr>
            <a:grpSpLocks/>
          </p:cNvGrpSpPr>
          <p:nvPr/>
        </p:nvGrpSpPr>
        <p:grpSpPr bwMode="auto">
          <a:xfrm>
            <a:off x="823913" y="3314700"/>
            <a:ext cx="4197350" cy="258763"/>
            <a:chOff x="823398" y="3314242"/>
            <a:chExt cx="4197350" cy="258763"/>
          </a:xfrm>
        </p:grpSpPr>
        <p:sp>
          <p:nvSpPr>
            <p:cNvPr id="57390" name="正方形/長方形 13">
              <a:extLst>
                <a:ext uri="{FF2B5EF4-FFF2-40B4-BE49-F238E27FC236}">
                  <a16:creationId xmlns:a16="http://schemas.microsoft.com/office/drawing/2014/main" id="{B76099E2-FC2C-4DC4-ADB6-55A4EB203069}"/>
                </a:ext>
              </a:extLst>
            </p:cNvPr>
            <p:cNvSpPr>
              <a:spLocks noChangeArrowheads="1"/>
            </p:cNvSpPr>
            <p:nvPr/>
          </p:nvSpPr>
          <p:spPr bwMode="auto">
            <a:xfrm>
              <a:off x="823398" y="3319854"/>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19" name="正方形/長方形 12">
              <a:extLst>
                <a:ext uri="{FF2B5EF4-FFF2-40B4-BE49-F238E27FC236}">
                  <a16:creationId xmlns:a16="http://schemas.microsoft.com/office/drawing/2014/main" id="{627CAB1E-3556-4157-B825-788C4CDA3447}"/>
                </a:ext>
              </a:extLst>
            </p:cNvPr>
            <p:cNvSpPr/>
            <p:nvPr/>
          </p:nvSpPr>
          <p:spPr>
            <a:xfrm>
              <a:off x="4122223" y="3314242"/>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grpSp>
      <p:sp>
        <p:nvSpPr>
          <p:cNvPr id="57389" name="正方形/長方形 12">
            <a:extLst>
              <a:ext uri="{FF2B5EF4-FFF2-40B4-BE49-F238E27FC236}">
                <a16:creationId xmlns:a16="http://schemas.microsoft.com/office/drawing/2014/main" id="{56525D9E-A697-4CE3-B11A-0C66D643FB09}"/>
              </a:ext>
            </a:extLst>
          </p:cNvPr>
          <p:cNvSpPr>
            <a:spLocks noChangeArrowheads="1"/>
          </p:cNvSpPr>
          <p:nvPr/>
        </p:nvSpPr>
        <p:spPr bwMode="auto">
          <a:xfrm>
            <a:off x="460375" y="306388"/>
            <a:ext cx="7904163"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r>
              <a:rPr lang="en-US" altLang="ja-JP" sz="1300" b="1" dirty="0">
                <a:solidFill>
                  <a:srgbClr val="595959"/>
                </a:solidFill>
                <a:latin typeface="游明朝 Demibold" panose="02020600000000000000" pitchFamily="18" charset="-128"/>
                <a:ea typeface="游明朝 Demibold" panose="02020600000000000000" pitchFamily="18" charset="-128"/>
              </a:rPr>
              <a:t>『</a:t>
            </a:r>
            <a:r>
              <a:rPr lang="ja-JP" altLang="ja-JP" sz="1300" b="1">
                <a:solidFill>
                  <a:srgbClr val="595959"/>
                </a:solidFill>
                <a:latin typeface="游明朝 Demibold" panose="02020600000000000000" pitchFamily="18" charset="-128"/>
                <a:ea typeface="游明朝 Demibold" panose="02020600000000000000" pitchFamily="18" charset="-128"/>
              </a:rPr>
              <a:t>more 1 meter』</a:t>
            </a:r>
            <a:r>
              <a:rPr lang="ja-JP" altLang="en-US" sz="1300" b="1">
                <a:solidFill>
                  <a:srgbClr val="595959"/>
                </a:solidFill>
                <a:latin typeface="游明朝 Demibold" panose="02020600000000000000" pitchFamily="18" charset="-128"/>
                <a:ea typeface="游明朝 Demibold" panose="02020600000000000000" pitchFamily="18" charset="-128"/>
              </a:rPr>
              <a:t>の</a:t>
            </a:r>
          </a:p>
          <a:p>
            <a:pPr eaLnBrk="1" hangingPunct="1">
              <a:lnSpc>
                <a:spcPct val="150000"/>
              </a:lnSpc>
            </a:pPr>
            <a:r>
              <a:rPr lang="ja-JP" altLang="en-US" sz="1300" b="1">
                <a:solidFill>
                  <a:srgbClr val="595959"/>
                </a:solidFill>
                <a:latin typeface="游明朝 Demibold" panose="02020600000000000000" pitchFamily="18" charset="-128"/>
                <a:ea typeface="游明朝 Demibold" panose="02020600000000000000" pitchFamily="18" charset="-128"/>
              </a:rPr>
              <a:t>「撮影なしのモーション動画」のフォーマットでタイアップ動画広告を制作するメニューです。</a:t>
            </a:r>
          </a:p>
        </p:txBody>
      </p:sp>
      <p:graphicFrame>
        <p:nvGraphicFramePr>
          <p:cNvPr id="3" name="表 2">
            <a:extLst>
              <a:ext uri="{FF2B5EF4-FFF2-40B4-BE49-F238E27FC236}">
                <a16:creationId xmlns:a16="http://schemas.microsoft.com/office/drawing/2014/main" id="{5AB3A983-A834-4C73-A8D7-E85B81024548}"/>
              </a:ext>
            </a:extLst>
          </p:cNvPr>
          <p:cNvGraphicFramePr>
            <a:graphicFrameLocks noGrp="1"/>
          </p:cNvGraphicFramePr>
          <p:nvPr>
            <p:extLst>
              <p:ext uri="{D42A27DB-BD31-4B8C-83A1-F6EECF244321}">
                <p14:modId xmlns:p14="http://schemas.microsoft.com/office/powerpoint/2010/main" val="804037401"/>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pic>
        <p:nvPicPr>
          <p:cNvPr id="12" name="図 17" descr="挿絵 が含まれている画像&#10;&#10;自動的に生成された説明">
            <a:extLst>
              <a:ext uri="{FF2B5EF4-FFF2-40B4-BE49-F238E27FC236}">
                <a16:creationId xmlns:a16="http://schemas.microsoft.com/office/drawing/2014/main" id="{BC791271-4A8C-8C44-8FD5-9AF734085AF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73475" y="6767830"/>
            <a:ext cx="3416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2">
            <a:extLst>
              <a:ext uri="{FF2B5EF4-FFF2-40B4-BE49-F238E27FC236}">
                <a16:creationId xmlns:a16="http://schemas.microsoft.com/office/drawing/2014/main" id="{5C1A715E-BD9E-E841-BCC3-B47B6461748D}"/>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6" name="図 15" descr="黒い背景に白い文字がある&#10;&#10;中程度の精度で自動的に生成された説明">
            <a:extLst>
              <a:ext uri="{FF2B5EF4-FFF2-40B4-BE49-F238E27FC236}">
                <a16:creationId xmlns:a16="http://schemas.microsoft.com/office/drawing/2014/main" id="{8511C92E-4EFE-7541-B592-681F490BB62C}"/>
              </a:ext>
            </a:extLst>
          </p:cNvPr>
          <p:cNvPicPr>
            <a:picLocks noChangeAspect="1"/>
          </p:cNvPicPr>
          <p:nvPr/>
        </p:nvPicPr>
        <p:blipFill>
          <a:blip r:embed="rId5"/>
          <a:stretch>
            <a:fillRect/>
          </a:stretch>
        </p:blipFill>
        <p:spPr>
          <a:xfrm>
            <a:off x="2589879" y="6423279"/>
            <a:ext cx="2425321" cy="450723"/>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5F90E67-1D86-D842-9680-644C68C6B769}"/>
              </a:ext>
            </a:extLst>
          </p:cNvPr>
          <p:cNvPicPr>
            <a:picLocks noChangeAspect="1"/>
          </p:cNvPicPr>
          <p:nvPr/>
        </p:nvPicPr>
        <p:blipFill>
          <a:blip r:embed="rId3"/>
          <a:stretch>
            <a:fillRect/>
          </a:stretch>
        </p:blipFill>
        <p:spPr>
          <a:xfrm>
            <a:off x="904875" y="1155700"/>
            <a:ext cx="3846029" cy="2123975"/>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9085761"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「動画撮影あり」のフォーマットでタイアップ動画広告を制作するメニューです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812466173"/>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撮影を</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1</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3</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週間以上のご発注で</a:t>
                      </a:r>
                      <a:r>
                        <a:rPr kumimoji="1" lang="en-US" altLang="ja-JP" sz="800" b="0" i="0" u="none" strike="noStrike" kern="1200" cap="none" spc="0" normalizeH="0" baseline="0" noProof="0" dirty="0">
                          <a:ln>
                            <a:noFill/>
                          </a:ln>
                          <a:solidFill>
                            <a:srgbClr val="FF0000"/>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rgbClr val="FF0000"/>
                          </a:solidFill>
                          <a:effectLst/>
                          <a:uLnTx/>
                          <a:uFillTx/>
                          <a:latin typeface="游明朝" panose="02020400000000000000" pitchFamily="18" charset="-128"/>
                          <a:ea typeface="游明朝" panose="02020400000000000000" pitchFamily="18" charset="-128"/>
                          <a:cs typeface="Yu Mincho" charset="-128"/>
                        </a:rPr>
                        <a:t>本目の動画を無償で制作いたします</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箇所、都内近郊　</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遠隔地の場合、交通費・宿泊費は別途請求</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出演者：依頼主にて手配（</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名程度想定）</a:t>
                      </a:r>
                    </a:p>
                    <a:p>
                      <a:pPr marL="171450" indent="-171450">
                        <a:buFont typeface="システムフォント（レギュラー）"/>
                        <a:buChar char="※"/>
                      </a:pPr>
                      <a:r>
                        <a:rPr kumimoji="1" lang="ja-JP" altLang="en-US" sz="7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日経側で著名人や有識者をアサインする際は謝礼等別途お見積り</a:t>
                      </a: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撮影場所：依頼主にて手配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ナレーション、アニメーションなし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修正回数は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撮影あり</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BCD3EB1D-DD7A-854A-A01F-A6D33E554B58}"/>
              </a:ext>
            </a:extLst>
          </p:cNvPr>
          <p:cNvGraphicFramePr>
            <a:graphicFrameLocks noGrp="1"/>
          </p:cNvGraphicFramePr>
          <p:nvPr>
            <p:extLst>
              <p:ext uri="{D42A27DB-BD31-4B8C-83A1-F6EECF244321}">
                <p14:modId xmlns:p14="http://schemas.microsoft.com/office/powerpoint/2010/main" val="1737470126"/>
              </p:ext>
            </p:extLst>
          </p:nvPr>
        </p:nvGraphicFramePr>
        <p:xfrm>
          <a:off x="887413" y="3606455"/>
          <a:ext cx="4539198" cy="2205891"/>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27643">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850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2,150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2,800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380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740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565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930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1,295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4562">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600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B8AE3C32-D2FE-E44F-B57D-DDBE60C7F3AA}"/>
              </a:ext>
            </a:extLst>
          </p:cNvPr>
          <p:cNvPicPr>
            <a:picLocks noChangeAspect="1"/>
          </p:cNvPicPr>
          <p:nvPr/>
        </p:nvPicPr>
        <p:blipFill rotWithShape="1">
          <a:blip r:embed="rId3"/>
          <a:srcRect r="1451"/>
          <a:stretch/>
        </p:blipFill>
        <p:spPr>
          <a:xfrm>
            <a:off x="904875" y="1155699"/>
            <a:ext cx="3871868" cy="2205891"/>
          </a:xfrm>
          <a:prstGeom prst="rect">
            <a:avLst/>
          </a:prstGeom>
        </p:spPr>
      </p:pic>
      <p:sp>
        <p:nvSpPr>
          <p:cNvPr id="9231" name="正方形/長方形 19">
            <a:extLst>
              <a:ext uri="{FF2B5EF4-FFF2-40B4-BE49-F238E27FC236}">
                <a16:creationId xmlns:a16="http://schemas.microsoft.com/office/drawing/2014/main" id="{D3646482-9E5E-4A94-AE6E-7A5A3C8203FC}"/>
              </a:ext>
            </a:extLst>
          </p:cNvPr>
          <p:cNvSpPr>
            <a:spLocks noChangeArrowheads="1"/>
          </p:cNvSpPr>
          <p:nvPr/>
        </p:nvSpPr>
        <p:spPr bwMode="auto">
          <a:xfrm>
            <a:off x="476250" y="306388"/>
            <a:ext cx="7019870" cy="6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r>
              <a:rPr lang="en-US" altLang="ja-JP" sz="1300" b="1" dirty="0">
                <a:solidFill>
                  <a:srgbClr val="696969"/>
                </a:solidFill>
                <a:latin typeface="游明朝 Demibold" panose="02020600000000000000" pitchFamily="18" charset="-128"/>
                <a:ea typeface="游明朝 Demibold" panose="02020600000000000000" pitchFamily="18" charset="-128"/>
              </a:rPr>
              <a:t>『Ride on NIKKEI』</a:t>
            </a:r>
            <a:r>
              <a:rPr lang="ja-JP" altLang="en-US" sz="1300" b="1">
                <a:solidFill>
                  <a:srgbClr val="696969"/>
                </a:solidFill>
                <a:latin typeface="游明朝 Demibold" panose="02020600000000000000" pitchFamily="18" charset="-128"/>
                <a:ea typeface="游明朝 Demibold" panose="02020600000000000000" pitchFamily="18" charset="-128"/>
              </a:rPr>
              <a:t>の</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a:p>
            <a:pPr defTabSz="390997">
              <a:lnSpc>
                <a:spcPct val="150000"/>
              </a:lnSpc>
            </a:pPr>
            <a:r>
              <a:rPr lang="ja-JP" altLang="en-US" sz="1300" b="1">
                <a:solidFill>
                  <a:srgbClr val="696969"/>
                </a:solidFill>
                <a:latin typeface="游明朝 Demibold" panose="02020600000000000000" pitchFamily="18" charset="-128"/>
                <a:ea typeface="游明朝 Demibold" panose="02020600000000000000" pitchFamily="18" charset="-128"/>
              </a:rPr>
              <a:t>「撮影なし」のモーション動画フォーマットでタイアップ動画広告を制作するメニューです</a:t>
            </a:r>
            <a:endParaRPr lang="en-US" altLang="ja-JP" sz="1300" b="1" dirty="0">
              <a:solidFill>
                <a:srgbClr val="696969"/>
              </a:solidFill>
              <a:latin typeface="游明朝 Demibold" panose="02020600000000000000" pitchFamily="18" charset="-128"/>
              <a:ea typeface="游明朝 Demibold" panose="02020600000000000000" pitchFamily="18" charset="-128"/>
            </a:endParaRPr>
          </a:p>
        </p:txBody>
      </p:sp>
      <p:graphicFrame>
        <p:nvGraphicFramePr>
          <p:cNvPr id="21" name="表 20">
            <a:extLst>
              <a:ext uri="{FF2B5EF4-FFF2-40B4-BE49-F238E27FC236}">
                <a16:creationId xmlns:a16="http://schemas.microsoft.com/office/drawing/2014/main" id="{00FC51E5-9EF2-414A-B8E8-435A139138CD}"/>
              </a:ext>
            </a:extLst>
          </p:cNvPr>
          <p:cNvGraphicFramePr>
            <a:graphicFrameLocks noGrp="1"/>
          </p:cNvGraphicFramePr>
          <p:nvPr>
            <p:extLst>
              <p:ext uri="{D42A27DB-BD31-4B8C-83A1-F6EECF244321}">
                <p14:modId xmlns:p14="http://schemas.microsoft.com/office/powerpoint/2010/main" val="3605708627"/>
              </p:ext>
            </p:extLst>
          </p:nvPr>
        </p:nvGraphicFramePr>
        <p:xfrm>
          <a:off x="6064250" y="1144976"/>
          <a:ext cx="4083050" cy="4956500"/>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8" marB="45728"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rgbClr val="4D4D4C"/>
                          </a:solidFill>
                          <a:latin typeface="游明朝" panose="02020400000000000000" pitchFamily="18" charset="-128"/>
                          <a:ea typeface="游明朝" panose="02020400000000000000" pitchFamily="18" charset="-128"/>
                          <a:cs typeface="Yu Mincho" charset="-128"/>
                        </a:rPr>
                        <a:t>Ride on NIKKEI </a:t>
                      </a:r>
                      <a:r>
                        <a:rPr kumimoji="1" lang="ja-JP" altLang="en-US" sz="1000" b="0" i="0">
                          <a:solidFill>
                            <a:srgbClr val="4D4D4C"/>
                          </a:solidFill>
                          <a:latin typeface="游明朝" panose="02020400000000000000" pitchFamily="18" charset="-128"/>
                          <a:ea typeface="游明朝" panose="02020400000000000000" pitchFamily="18" charset="-128"/>
                          <a:cs typeface="Yu Mincho" charset="-128"/>
                        </a:rPr>
                        <a:t>タイアップ</a:t>
                      </a:r>
                    </a:p>
                  </a:txBody>
                  <a:tcPr marL="91423" marR="91423" marT="45728" marB="45728"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掲載費</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baseline="0">
                          <a:solidFill>
                            <a:srgbClr val="4D4D4C"/>
                          </a:solidFill>
                          <a:latin typeface="游明朝" panose="02020400000000000000" pitchFamily="18" charset="-128"/>
                          <a:ea typeface="游明朝" panose="02020400000000000000" pitchFamily="18" charset="-128"/>
                          <a:cs typeface="Yu Mincho" charset="-128"/>
                        </a:rPr>
                        <a:t>左記に記載</a:t>
                      </a:r>
                      <a:r>
                        <a:rPr kumimoji="1" lang="en-US" altLang="ja-JP" sz="800" b="0" i="0" u="none" strike="noStrike" baseline="0" dirty="0">
                          <a:solidFill>
                            <a:srgbClr val="4D4D4C"/>
                          </a:solidFill>
                          <a:latin typeface="游明朝" panose="02020400000000000000" pitchFamily="18" charset="-128"/>
                          <a:ea typeface="游明朝" panose="02020400000000000000" pitchFamily="18" charset="-128"/>
                          <a:cs typeface="Yu Mincho" charset="-128"/>
                        </a:rPr>
                        <a:t>(※</a:t>
                      </a:r>
                      <a:r>
                        <a:rPr kumimoji="1" lang="ja-JP" altLang="en-US" sz="800" b="0" i="0" u="none" strike="noStrike" baseline="0">
                          <a:solidFill>
                            <a:srgbClr val="4D4D4C"/>
                          </a:solidFill>
                          <a:latin typeface="游明朝" panose="02020400000000000000" pitchFamily="18" charset="-128"/>
                          <a:ea typeface="游明朝" panose="02020400000000000000" pitchFamily="18" charset="-128"/>
                          <a:cs typeface="Yu Mincho" charset="-128"/>
                        </a:rPr>
                        <a:t>掲載費は制作費込みグロス）</a:t>
                      </a:r>
                      <a:endParaRPr kumimoji="1" lang="en-US" altLang="ja-JP" sz="8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週間</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76576">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Collaboration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p>
                      <a:pPr marL="171450" indent="-171450">
                        <a:buFont typeface="システムフォント（レギュラー）"/>
                        <a:buChar char="※"/>
                      </a:pPr>
                      <a:r>
                        <a:rPr kumimoji="1" lang="ja-JP" altLang="en-US" sz="8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広告枠部分に掲載する動画広告は別途ご用意頂く必要があります</a:t>
                      </a:r>
                      <a:endParaRPr kumimoji="1" lang="en-US" altLang="ja-JP" sz="8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Tie-up Contents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として </a:t>
                      </a:r>
                      <a:r>
                        <a:rPr kumimoji="1" lang="en" altLang="ja-JP" sz="900" b="0" i="0" u="none" strike="noStrike" kern="1200" cap="none" spc="0" normalizeH="0" baseline="0" noProof="0" dirty="0">
                          <a:ln>
                            <a:noFill/>
                          </a:ln>
                          <a:solidFill>
                            <a:srgbClr val="696969"/>
                          </a:solidFill>
                          <a:effectLst/>
                          <a:uLnTx/>
                          <a:uFillTx/>
                          <a:latin typeface="游明朝" panose="02020400000000000000" pitchFamily="18" charset="-128"/>
                          <a:ea typeface="游明朝" panose="02020400000000000000" pitchFamily="18" charset="-128"/>
                          <a:cs typeface="Yu Mincho" charset="-128"/>
                        </a:rPr>
                        <a:t>Standard Video Ads </a:t>
                      </a:r>
                      <a:r>
                        <a:rPr kumimoji="1" lang="ja-JP" altLang="en-US" sz="900" b="0" i="0" u="none" strike="noStrike" kern="1200" cap="none" spc="0" normalizeH="0" baseline="0" noProof="0">
                          <a:ln>
                            <a:noFill/>
                          </a:ln>
                          <a:solidFill>
                            <a:srgbClr val="696969"/>
                          </a:solidFill>
                          <a:effectLst/>
                          <a:uLnTx/>
                          <a:uFillTx/>
                          <a:latin typeface="游明朝" panose="02020400000000000000" pitchFamily="18" charset="-128"/>
                          <a:ea typeface="游明朝" panose="02020400000000000000" pitchFamily="18" charset="-128"/>
                          <a:cs typeface="Yu Mincho" charset="-128"/>
                        </a:rPr>
                        <a:t>のコンテンツ枠部分に掲載</a:t>
                      </a: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524232">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制作動画本数</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秒：</a:t>
                      </a:r>
                      <a:r>
                        <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rgbClr val="4D4D4C"/>
                          </a:solidFill>
                          <a:effectLst/>
                          <a:uLnTx/>
                          <a:uFillTx/>
                          <a:latin typeface="游明朝" panose="02020400000000000000" pitchFamily="18" charset="-128"/>
                          <a:ea typeface="游明朝" panose="02020400000000000000" pitchFamily="18" charset="-128"/>
                          <a:cs typeface="Yu Mincho" charset="-128"/>
                        </a:rPr>
                        <a:t>本</a:t>
                      </a:r>
                      <a:endParaRPr kumimoji="1" lang="en-US" altLang="ja-JP" sz="1000" b="0" i="0" u="none" strike="noStrike" kern="1200" cap="none" spc="0" normalizeH="0" baseline="0" noProof="0" dirty="0">
                        <a:ln>
                          <a:noFill/>
                        </a:ln>
                        <a:solidFill>
                          <a:srgbClr val="4D4D4C"/>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70067">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共同制作会社</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rPr>
                        <a:t>日本経済新聞社 </a:t>
                      </a:r>
                      <a:r>
                        <a:rPr kumimoji="1" lang="en-US" altLang="ja-JP" sz="1000" b="0" i="0" baseline="0" dirty="0">
                          <a:solidFill>
                            <a:srgbClr val="4D4D4C"/>
                          </a:solidFill>
                          <a:latin typeface="游明朝" panose="02020400000000000000" pitchFamily="18" charset="-128"/>
                          <a:ea typeface="游明朝" panose="02020400000000000000" pitchFamily="18" charset="-128"/>
                          <a:cs typeface="Yu Mincho" charset="-128"/>
                        </a:rPr>
                        <a:t>N Brand Studio</a:t>
                      </a:r>
                      <a:endParaRPr kumimoji="1" lang="ja-JP" altLang="en-US" sz="1000" b="0" i="0" baseline="0">
                        <a:solidFill>
                          <a:srgbClr val="4D4D4C"/>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187448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制作条件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動画及び静止画素材は広告主にて手配</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新規の撮影なし</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お電話やメールでの取材にご協力をお願いします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音楽：著作権フリー音源</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曲</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構成の修正</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回、動画修正は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回まで </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800" b="0" i="0" baseline="0">
                          <a:solidFill>
                            <a:srgbClr val="696969"/>
                          </a:solidFill>
                          <a:latin typeface="游明朝" panose="02020400000000000000" pitchFamily="18" charset="-128"/>
                          <a:ea typeface="游明朝" panose="02020400000000000000" pitchFamily="18" charset="-128"/>
                          <a:cs typeface="Yu Mincho" charset="-128"/>
                        </a:rPr>
                        <a:t>二次利用については別途ご相談</a:t>
                      </a:r>
                      <a:endParaRPr kumimoji="1" lang="en-US" altLang="ja-JP" sz="800" b="0" i="0" baseline="0" dirty="0">
                        <a:solidFill>
                          <a:srgbClr val="696969"/>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動画ファイルは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MP4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形式で納品可</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使用期間の間は</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Tokyo Prime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の公式 </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YouTube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チャンネルに許可を頂いて掲載する場合があります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動画の</a:t>
                      </a: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次利用範囲はご相談ください</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73074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8" marB="45728"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buFont typeface="Arial" panose="020B0604020202020204" pitchFamily="34" charset="0"/>
                        <a:buChar char="•"/>
                      </a:pPr>
                      <a:r>
                        <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Tie-up Contents </a:t>
                      </a:r>
                      <a:r>
                        <a:rPr kumimoji="1" lang="ja-JP" altLang="en-US" sz="800" b="0" i="0" baseline="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の掲載条件に準拠</a:t>
                      </a:r>
                      <a:endParaRPr kumimoji="1" lang="en-US" altLang="ja-JP" sz="800" b="0" i="0" u="none" strike="noStrike" kern="1200" cap="none" spc="0" normalizeH="0" baseline="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同一素材の連続掲載は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週間までとし、再度掲載する場合は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2</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週間の掲載インターバルを空けて頂くこととします</a:t>
                      </a:r>
                      <a:endPar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buFont typeface="Arial" panose="020B0604020202020204" pitchFamily="34" charset="0"/>
                        <a:buChar char="•"/>
                      </a:pP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同一素材の使用回数は</a:t>
                      </a:r>
                      <a:r>
                        <a:rPr kumimoji="1" lang="en-US" altLang="ja-JP" sz="800" b="0" i="0" u="none" strike="noStrike" kern="1200" cap="none" spc="0" normalizeH="0" baseline="0" noProof="0" dirty="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6</a:t>
                      </a:r>
                      <a:r>
                        <a:rPr kumimoji="1" lang="ja-JP" altLang="en-US" sz="800" b="0" i="0" u="none" strike="noStrike" kern="1200" cap="none" spc="0" normalizeH="0" baseline="0" noProof="0">
                          <a:ln>
                            <a:noFill/>
                          </a:ln>
                          <a:solidFill>
                            <a:schemeClr val="tx1">
                              <a:lumMod val="65000"/>
                              <a:lumOff val="3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baseline="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txBody>
                  <a:tcPr marL="91423" marR="91423" marT="45728" marB="45728"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pic>
        <p:nvPicPr>
          <p:cNvPr id="9257" name="図 10">
            <a:extLst>
              <a:ext uri="{FF2B5EF4-FFF2-40B4-BE49-F238E27FC236}">
                <a16:creationId xmlns:a16="http://schemas.microsoft.com/office/drawing/2014/main" id="{1F3EC18A-F156-40B7-80C7-E30D7461EF9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077077" y="6828282"/>
            <a:ext cx="2699067" cy="690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2">
            <a:extLst>
              <a:ext uri="{FF2B5EF4-FFF2-40B4-BE49-F238E27FC236}">
                <a16:creationId xmlns:a16="http://schemas.microsoft.com/office/drawing/2014/main" id="{816957F0-B272-0340-A35F-2F9332545A76}"/>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撮影なし</a:t>
            </a:r>
            <a:r>
              <a:rPr lang="en-US" altLang="ja-JP" sz="1200" b="1" dirty="0">
                <a:solidFill>
                  <a:srgbClr val="595959"/>
                </a:solidFill>
                <a:latin typeface="游明朝 Demibold" panose="02020600000000000000" pitchFamily="18" charset="-128"/>
                <a:ea typeface="游明朝 Demibold" panose="02020600000000000000" pitchFamily="18" charset="-128"/>
              </a:rPr>
              <a:t>)</a:t>
            </a:r>
            <a:endParaRPr lang="ja-JP" altLang="en-US" sz="1500" b="1">
              <a:solidFill>
                <a:srgbClr val="595959"/>
              </a:solidFill>
              <a:latin typeface="游明朝 Demibold" panose="02020600000000000000" pitchFamily="18" charset="-128"/>
              <a:ea typeface="游明朝 Demibold" panose="02020600000000000000" pitchFamily="18" charset="-128"/>
            </a:endParaRPr>
          </a:p>
        </p:txBody>
      </p:sp>
      <p:pic>
        <p:nvPicPr>
          <p:cNvPr id="10" name="図 9" descr="黒い背景に白い文字がある&#10;&#10;中程度の精度で自動的に生成された説明">
            <a:extLst>
              <a:ext uri="{FF2B5EF4-FFF2-40B4-BE49-F238E27FC236}">
                <a16:creationId xmlns:a16="http://schemas.microsoft.com/office/drawing/2014/main" id="{6A665D50-0CF8-BE41-8669-8E32BD95F240}"/>
              </a:ext>
            </a:extLst>
          </p:cNvPr>
          <p:cNvPicPr>
            <a:picLocks noChangeAspect="1"/>
          </p:cNvPicPr>
          <p:nvPr/>
        </p:nvPicPr>
        <p:blipFill>
          <a:blip r:embed="rId5"/>
          <a:stretch>
            <a:fillRect/>
          </a:stretch>
        </p:blipFill>
        <p:spPr>
          <a:xfrm>
            <a:off x="2589879" y="6423279"/>
            <a:ext cx="2425321" cy="450723"/>
          </a:xfrm>
          <a:prstGeom prst="rect">
            <a:avLst/>
          </a:prstGeom>
        </p:spPr>
      </p:pic>
      <p:graphicFrame>
        <p:nvGraphicFramePr>
          <p:cNvPr id="11" name="表 10">
            <a:extLst>
              <a:ext uri="{FF2B5EF4-FFF2-40B4-BE49-F238E27FC236}">
                <a16:creationId xmlns:a16="http://schemas.microsoft.com/office/drawing/2014/main" id="{614A1FC0-AE30-A343-A469-AECB1FD74205}"/>
              </a:ext>
            </a:extLst>
          </p:cNvPr>
          <p:cNvGraphicFramePr>
            <a:graphicFrameLocks noGrp="1"/>
          </p:cNvGraphicFramePr>
          <p:nvPr>
            <p:extLst>
              <p:ext uri="{D42A27DB-BD31-4B8C-83A1-F6EECF244321}">
                <p14:modId xmlns:p14="http://schemas.microsoft.com/office/powerpoint/2010/main" val="2126220472"/>
              </p:ext>
            </p:extLst>
          </p:nvPr>
        </p:nvGraphicFramePr>
        <p:xfrm>
          <a:off x="887413" y="3606455"/>
          <a:ext cx="4539198" cy="2202214"/>
        </p:xfrm>
        <a:graphic>
          <a:graphicData uri="http://schemas.openxmlformats.org/drawingml/2006/table">
            <a:tbl>
              <a:tblPr firstRow="1" bandRow="1">
                <a:tableStyleId>{5940675A-B579-460E-94D1-54222C63F5DA}</a:tableStyleId>
              </a:tblPr>
              <a:tblGrid>
                <a:gridCol w="1613942">
                  <a:extLst>
                    <a:ext uri="{9D8B030D-6E8A-4147-A177-3AD203B41FA5}">
                      <a16:colId xmlns:a16="http://schemas.microsoft.com/office/drawing/2014/main" val="20000"/>
                    </a:ext>
                  </a:extLst>
                </a:gridCol>
                <a:gridCol w="723845">
                  <a:extLst>
                    <a:ext uri="{9D8B030D-6E8A-4147-A177-3AD203B41FA5}">
                      <a16:colId xmlns:a16="http://schemas.microsoft.com/office/drawing/2014/main" val="20001"/>
                    </a:ext>
                  </a:extLst>
                </a:gridCol>
                <a:gridCol w="723845">
                  <a:extLst>
                    <a:ext uri="{9D8B030D-6E8A-4147-A177-3AD203B41FA5}">
                      <a16:colId xmlns:a16="http://schemas.microsoft.com/office/drawing/2014/main" val="20002"/>
                    </a:ext>
                  </a:extLst>
                </a:gridCol>
                <a:gridCol w="738783">
                  <a:extLst>
                    <a:ext uri="{9D8B030D-6E8A-4147-A177-3AD203B41FA5}">
                      <a16:colId xmlns:a16="http://schemas.microsoft.com/office/drawing/2014/main" val="797610082"/>
                    </a:ext>
                  </a:extLst>
                </a:gridCol>
                <a:gridCol w="738783">
                  <a:extLst>
                    <a:ext uri="{9D8B030D-6E8A-4147-A177-3AD203B41FA5}">
                      <a16:colId xmlns:a16="http://schemas.microsoft.com/office/drawing/2014/main" val="2494498508"/>
                    </a:ext>
                  </a:extLst>
                </a:gridCol>
              </a:tblGrid>
              <a:tr h="212265">
                <a:tc>
                  <a:txBody>
                    <a:bodyPr/>
                    <a:lstStyle/>
                    <a:p>
                      <a:pPr algn="ct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掲載ポジション</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1</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2</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3</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tc>
                  <a:txBody>
                    <a:bodyPr/>
                    <a:lstStyle/>
                    <a:p>
                      <a:pPr algn="ctr"/>
                      <a:r>
                        <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rPr>
                        <a:t>4</a:t>
                      </a:r>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週間</a:t>
                      </a: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8B8B8A"/>
                    </a:solidFill>
                  </a:tcPr>
                </a:tc>
                <a:extLst>
                  <a:ext uri="{0D108BD9-81ED-4DB2-BD59-A6C34878D82A}">
                    <a16:rowId xmlns:a16="http://schemas.microsoft.com/office/drawing/2014/main" val="10000"/>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810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2,110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2,760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[FULL]</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340</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p>
                      <a:pPr marL="0" indent="0" algn="ctr">
                        <a:buFont typeface="Arial" charset="0"/>
                        <a:buNone/>
                      </a:pP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700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880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Collaboration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コンテンツ枠＋広告枠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gn="ctr">
                        <a:buFont typeface="Arial" charset="0"/>
                        <a:buNone/>
                      </a:pPr>
                      <a:r>
                        <a:rPr kumimoji="1" lang="en-US" altLang="ja-JP" sz="1100" b="0" i="0" baseline="0" dirty="0">
                          <a:solidFill>
                            <a:srgbClr val="2B3A5B"/>
                          </a:solidFill>
                          <a:latin typeface="游明朝" panose="02020400000000000000" pitchFamily="18" charset="-128"/>
                          <a:ea typeface="游明朝" panose="02020400000000000000" pitchFamily="18" charset="-128"/>
                          <a:cs typeface="Yu Mincho" charset="-128"/>
                        </a:rPr>
                        <a:t>525</a:t>
                      </a:r>
                      <a:r>
                        <a:rPr kumimoji="1" lang="ja-JP" altLang="en-US" sz="900" b="0" i="0" baseline="0">
                          <a:solidFill>
                            <a:srgbClr val="2B3A5B"/>
                          </a:solidFill>
                          <a:latin typeface="游明朝" panose="02020400000000000000" pitchFamily="18" charset="-128"/>
                          <a:ea typeface="游明朝" panose="02020400000000000000" pitchFamily="18" charset="-128"/>
                          <a:cs typeface="Yu Mincho" charset="-128"/>
                        </a:rPr>
                        <a:t>万円</a:t>
                      </a:r>
                      <a:r>
                        <a:rPr kumimoji="1" lang="ja-JP" altLang="en-US" sz="700" b="0" i="0" baseline="0">
                          <a:solidFill>
                            <a:srgbClr val="2B3A5B"/>
                          </a:solidFill>
                          <a:latin typeface="游明朝" panose="02020400000000000000" pitchFamily="18" charset="-128"/>
                          <a:ea typeface="游明朝" panose="02020400000000000000" pitchFamily="18" charset="-128"/>
                          <a:cs typeface="Yu Mincho" charset="-128"/>
                        </a:rPr>
                        <a:t>（税別）</a:t>
                      </a:r>
                      <a:endParaRPr kumimoji="1" lang="en-US" altLang="ja-JP" sz="900" b="0" i="0" baseline="0" dirty="0">
                        <a:solidFill>
                          <a:srgbClr val="2B3A5B"/>
                        </a:solidFill>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890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1,255</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1,620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777055047"/>
                  </a:ext>
                </a:extLst>
              </a:tr>
              <a:tr h="495314">
                <a:tc>
                  <a:txBody>
                    <a:bodyPr/>
                    <a:lstStyle/>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Standard Video Ads </a:t>
                      </a:r>
                    </a:p>
                    <a:p>
                      <a:r>
                        <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rPr>
                        <a:t>[HALF]</a:t>
                      </a:r>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部分</a:t>
                      </a:r>
                    </a:p>
                    <a:p>
                      <a:r>
                        <a:rPr kumimoji="1" lang="ja-JP" altLang="en-US" sz="900" b="0" i="0" baseline="0">
                          <a:solidFill>
                            <a:schemeClr val="bg1"/>
                          </a:solidFill>
                          <a:latin typeface="游明朝" panose="02020400000000000000" pitchFamily="18" charset="-128"/>
                          <a:ea typeface="游明朝" panose="02020400000000000000" pitchFamily="18" charset="-128"/>
                          <a:cs typeface="Yu Mincho" charset="-128"/>
                        </a:rPr>
                        <a:t>コンテンツ枠</a:t>
                      </a:r>
                    </a:p>
                  </a:txBody>
                  <a:tcPr marL="68560" marR="68560" marT="34279" marB="34279"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260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360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460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1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rPr>
                        <a:t>560</a:t>
                      </a:r>
                      <a:r>
                        <a:rPr kumimoji="1" lang="ja-JP" altLang="en-US" sz="9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700" b="0" i="0" u="none" strike="noStrike" kern="1200" cap="none" spc="0" normalizeH="0" baseline="0" noProof="0">
                          <a:ln>
                            <a:noFill/>
                          </a:ln>
                          <a:solidFill>
                            <a:srgbClr val="2B3A5B"/>
                          </a:solidFill>
                          <a:effectLst/>
                          <a:uLnTx/>
                          <a:uFillTx/>
                          <a:latin typeface="游明朝" panose="02020400000000000000" pitchFamily="18" charset="-128"/>
                          <a:ea typeface="游明朝" panose="02020400000000000000" pitchFamily="18" charset="-128"/>
                          <a:cs typeface="Yu Mincho" charset="-128"/>
                        </a:rPr>
                        <a:t>（税別）</a:t>
                      </a:r>
                      <a:endParaRPr kumimoji="1" lang="en-US" altLang="ja-JP" sz="900" b="0" i="0" u="none" strike="noStrike" kern="1200" cap="none" spc="0" normalizeH="0" baseline="0" noProof="0" dirty="0">
                        <a:ln>
                          <a:noFill/>
                        </a:ln>
                        <a:solidFill>
                          <a:srgbClr val="2B3A5B"/>
                        </a:solidFill>
                        <a:effectLst/>
                        <a:uLnTx/>
                        <a:uFillTx/>
                        <a:latin typeface="游明朝" panose="02020400000000000000" pitchFamily="18" charset="-128"/>
                        <a:ea typeface="游明朝" panose="02020400000000000000" pitchFamily="18" charset="-128"/>
                        <a:cs typeface="Yu Mincho" charset="-128"/>
                      </a:endParaRPr>
                    </a:p>
                  </a:txBody>
                  <a:tcPr marL="68560" marR="68560" marT="34279" marB="34279"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07541894"/>
                  </a:ext>
                </a:extLst>
              </a:tr>
            </a:tbl>
          </a:graphicData>
        </a:graphic>
      </p:graphicFrame>
    </p:spTree>
    <p:extLst>
      <p:ext uri="{BB962C8B-B14F-4D97-AF65-F5344CB8AC3E}">
        <p14:creationId xmlns:p14="http://schemas.microsoft.com/office/powerpoint/2010/main" val="102929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230832"/>
          </a:xfrm>
          <a:prstGeom prst="rect">
            <a:avLst/>
          </a:prstGeom>
          <a:noFill/>
        </p:spPr>
        <p:txBody>
          <a:bodyPr wrap="square">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65000"/>
                    <a:lumOff val="3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595959"/>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各種仕様 </a:t>
            </a:r>
            <a:r>
              <a:rPr lang="en-US" altLang="ja-JP" dirty="0">
                <a:latin typeface="游明朝" panose="02020400000000000000" pitchFamily="18" charset="-128"/>
                <a:ea typeface="游明朝" panose="02020400000000000000" pitchFamily="18" charset="-128"/>
              </a:rPr>
              <a:t>/ </a:t>
            </a:r>
            <a:r>
              <a:rPr lang="ja-JP" altLang="en-US">
                <a:latin typeface="游明朝" panose="02020400000000000000" pitchFamily="18" charset="-128"/>
                <a:ea typeface="游明朝"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2650250789"/>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1,130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(@2.6</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365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(@2.9</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(@2.4</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(52,000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(26,000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、天気指数配信は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a:latin typeface="游明朝" panose="02020400000000000000" pitchFamily="18" charset="-128"/>
                <a:ea typeface="游明朝" panose="02020400000000000000" pitchFamily="18" charset="-128"/>
              </a:rPr>
              <a:t>入稿規定／キャンセル規定／注意事項</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a:solidFill>
                  <a:srgbClr val="0A1239"/>
                </a:solidFill>
                <a:latin typeface="游明朝" panose="02020400000000000000" pitchFamily="18" charset="-128"/>
                <a:ea typeface="游明朝"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136490518"/>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312238429"/>
              </p:ext>
            </p:extLst>
          </p:nvPr>
        </p:nvGraphicFramePr>
        <p:xfrm>
          <a:off x="557213" y="713871"/>
          <a:ext cx="9662550" cy="6617983"/>
        </p:xfrm>
        <a:graphic>
          <a:graphicData uri="http://schemas.openxmlformats.org/drawingml/2006/table">
            <a:tbl>
              <a:tblPr/>
              <a:tblGrid>
                <a:gridCol w="2074418">
                  <a:extLst>
                    <a:ext uri="{9D8B030D-6E8A-4147-A177-3AD203B41FA5}">
                      <a16:colId xmlns:a16="http://schemas.microsoft.com/office/drawing/2014/main" val="20000"/>
                    </a:ext>
                  </a:extLst>
                </a:gridCol>
                <a:gridCol w="1608675">
                  <a:extLst>
                    <a:ext uri="{9D8B030D-6E8A-4147-A177-3AD203B41FA5}">
                      <a16:colId xmlns:a16="http://schemas.microsoft.com/office/drawing/2014/main" val="20001"/>
                    </a:ext>
                  </a:extLst>
                </a:gridCol>
                <a:gridCol w="146750">
                  <a:extLst>
                    <a:ext uri="{9D8B030D-6E8A-4147-A177-3AD203B41FA5}">
                      <a16:colId xmlns:a16="http://schemas.microsoft.com/office/drawing/2014/main" val="20002"/>
                    </a:ext>
                  </a:extLst>
                </a:gridCol>
                <a:gridCol w="1377250">
                  <a:extLst>
                    <a:ext uri="{9D8B030D-6E8A-4147-A177-3AD203B41FA5}">
                      <a16:colId xmlns:a16="http://schemas.microsoft.com/office/drawing/2014/main" val="3221927031"/>
                    </a:ext>
                  </a:extLst>
                </a:gridCol>
                <a:gridCol w="2133600">
                  <a:extLst>
                    <a:ext uri="{9D8B030D-6E8A-4147-A177-3AD203B41FA5}">
                      <a16:colId xmlns:a16="http://schemas.microsoft.com/office/drawing/2014/main" val="2900120009"/>
                    </a:ext>
                  </a:extLst>
                </a:gridCol>
                <a:gridCol w="2321857">
                  <a:extLst>
                    <a:ext uri="{9D8B030D-6E8A-4147-A177-3AD203B41FA5}">
                      <a16:colId xmlns:a16="http://schemas.microsoft.com/office/drawing/2014/main" val="1658993963"/>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endParaRPr kumimoji="1" lang="ja-JP" altLang="en-US"/>
                    </a:p>
                  </a:txBody>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天気指数配信</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天気指数コンテンツ横静止画の規定は以下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W:300×H:800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300KB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その他規定あり（次頁参照）</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+5</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9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2487093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1">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広告料金に対して以下の料率で違約金を頂戴します。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の違約金を頂戴します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游明朝" panose="02020400000000000000" pitchFamily="18" charset="-128"/>
                <a:ea typeface="游明朝" panose="02020400000000000000" pitchFamily="18" charset="-128"/>
              </a:rPr>
              <a:t>www.tokyo-prime.jp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游明朝" panose="02020400000000000000" pitchFamily="18" charset="-128"/>
                <a:ea typeface="游明朝" panose="02020400000000000000" pitchFamily="18" charset="-128"/>
              </a:rPr>
              <a:t>sales@tokyo-prime.jp</a:t>
            </a:r>
            <a:endParaRPr lang="ja-JP" altLang="ja-JP" sz="1200" spc="50">
              <a:solidFill>
                <a:srgbClr val="0A1239"/>
              </a:solidFill>
              <a:latin typeface="游明朝" panose="02020400000000000000" pitchFamily="18" charset="-128"/>
              <a:ea typeface="游明朝"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b="1">
                <a:solidFill>
                  <a:srgbClr val="0A1239"/>
                </a:solidFill>
                <a:latin typeface="游明朝" panose="02020400000000000000" pitchFamily="18" charset="-128"/>
                <a:ea typeface="游明朝" panose="02020400000000000000" pitchFamily="18" charset="-128"/>
              </a:rPr>
              <a:t>株式会社</a:t>
            </a:r>
            <a:r>
              <a:rPr lang="en-US" altLang="ja-JP" sz="1200" b="1" dirty="0">
                <a:solidFill>
                  <a:srgbClr val="0A1239"/>
                </a:solidFill>
                <a:latin typeface="游明朝" panose="02020400000000000000" pitchFamily="18" charset="-128"/>
                <a:ea typeface="游明朝" panose="02020400000000000000" pitchFamily="18" charset="-128"/>
              </a:rPr>
              <a:t>IRIS</a:t>
            </a:r>
            <a:endParaRPr lang="ja-JP" altLang="ja-JP" sz="1200" b="1">
              <a:solidFill>
                <a:srgbClr val="0A1239"/>
              </a:solidFill>
              <a:latin typeface="游明朝" panose="02020400000000000000" pitchFamily="18" charset="-128"/>
              <a:ea typeface="游明朝"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52,000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26,000,000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20,000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上記都市以外でも静岡、岐阜、三重、滋賀、茨城、奈良、徳島、金沢、富山で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国内</a:t>
            </a:r>
            <a:r>
              <a:rPr lang="en-US" altLang="ja-JP" dirty="0">
                <a:solidFill>
                  <a:srgbClr val="7F7F7F"/>
                </a:solidFill>
                <a:latin typeface="游明朝" panose="02020400000000000000" pitchFamily="18" charset="-128"/>
                <a:ea typeface="游明朝" panose="02020400000000000000" pitchFamily="18" charset="-128"/>
              </a:rPr>
              <a:t>No.1 </a:t>
            </a:r>
            <a:r>
              <a:rPr lang="ja-JP" altLang="en-US">
                <a:solidFill>
                  <a:srgbClr val="7F7F7F"/>
                </a:solidFill>
                <a:latin typeface="游明朝" panose="02020400000000000000" pitchFamily="18" charset="-128"/>
                <a:ea typeface="游明朝" panose="02020400000000000000" pitchFamily="18" charset="-128"/>
              </a:rPr>
              <a:t>タクシー・サイネージメディア　</a:t>
            </a:r>
            <a:r>
              <a:rPr lang="en-US" altLang="ja-JP" dirty="0">
                <a:solidFill>
                  <a:srgbClr val="7F7F7F"/>
                </a:solidFill>
                <a:latin typeface="游明朝" panose="02020400000000000000" pitchFamily="18" charset="-128"/>
                <a:ea typeface="游明朝" panose="02020400000000000000" pitchFamily="18" charset="-128"/>
              </a:rPr>
              <a:t>〜</a:t>
            </a:r>
            <a:r>
              <a:rPr lang="ja-JP" altLang="en-US">
                <a:solidFill>
                  <a:srgbClr val="7F7F7F"/>
                </a:solidFill>
                <a:latin typeface="游明朝" panose="02020400000000000000" pitchFamily="18" charset="-128"/>
                <a:ea typeface="游明朝" panose="02020400000000000000" pitchFamily="18" charset="-128"/>
              </a:rPr>
              <a:t>東京および国内での設置台数最多</a:t>
            </a:r>
            <a:r>
              <a:rPr lang="en-US" altLang="ja-JP" dirty="0">
                <a:solidFill>
                  <a:srgbClr val="7F7F7F"/>
                </a:solidFill>
                <a:latin typeface="游明朝" panose="02020400000000000000" pitchFamily="18" charset="-128"/>
                <a:ea typeface="游明朝" panose="02020400000000000000" pitchFamily="18" charset="-128"/>
              </a:rPr>
              <a:t>〜</a:t>
            </a:r>
            <a:endParaRPr lang="ja-JP" altLang="en-US">
              <a:solidFill>
                <a:srgbClr val="7F7F7F"/>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a:t>
            </a:r>
            <a:r>
              <a:rPr lang="en-US" altLang="ja-JP" dirty="0">
                <a:latin typeface="游明朝 Demibold" panose="02020600000000000000" pitchFamily="18" charset="-128"/>
                <a:ea typeface="游明朝 Demibold" panose="02020600000000000000" pitchFamily="18" charset="-128"/>
              </a:rPr>
              <a:t>12</a:t>
            </a:r>
            <a:r>
              <a:rPr>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a:t>
            </a:r>
            <a:r>
              <a:rPr lang="ja-JP" altLang="en-US">
                <a:solidFill>
                  <a:srgbClr val="7F7F7F"/>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１回のタクシー乗車は平均</a:t>
            </a:r>
            <a:r>
              <a:rPr lang="en-US" altLang="ja-JP" dirty="0">
                <a:solidFill>
                  <a:srgbClr val="7F7F7F"/>
                </a:solidFill>
                <a:latin typeface="游明朝" panose="02020400000000000000" pitchFamily="18" charset="-128"/>
                <a:ea typeface="游明朝" panose="02020400000000000000" pitchFamily="18" charset="-128"/>
              </a:rPr>
              <a:t>18</a:t>
            </a:r>
            <a:r>
              <a:rPr lang="ja-JP" altLang="en-US">
                <a:solidFill>
                  <a:srgbClr val="7F7F7F"/>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latin typeface="游明朝 Demibold" panose="02020600000000000000" pitchFamily="18" charset="-128"/>
                <a:ea typeface="游明朝 Demibold" panose="02020600000000000000" pitchFamily="18" charset="-128"/>
              </a:rPr>
              <a:t>18</a:t>
            </a:r>
            <a:r>
              <a:rPr>
                <a:latin typeface="游明朝 Demibold" panose="02020600000000000000" pitchFamily="18" charset="-128"/>
                <a:ea typeface="游明朝 Demibold" panose="02020600000000000000" pitchFamily="18" charset="-128"/>
              </a:rPr>
              <a:t>分間のリラックス。眼前</a:t>
            </a:r>
            <a:r>
              <a:rPr lang="en-US" altLang="ja-JP" dirty="0">
                <a:latin typeface="游明朝 Demibold" panose="02020600000000000000" pitchFamily="18" charset="-128"/>
                <a:ea typeface="游明朝 Demibold" panose="02020600000000000000" pitchFamily="18" charset="-128"/>
              </a:rPr>
              <a:t>60</a:t>
            </a:r>
            <a:r>
              <a:rPr>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bg1">
                    <a:lumMod val="50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rgbClr val="7F7F7F"/>
                </a:solidFill>
                <a:latin typeface="游明朝" panose="02020400000000000000" pitchFamily="18" charset="-128"/>
                <a:ea typeface="游明朝" panose="02020400000000000000" pitchFamily="18" charset="-128"/>
              </a:rPr>
              <a:t>Tokyo Prime </a:t>
            </a:r>
            <a:r>
              <a:rPr lang="ja-JP" altLang="en-US">
                <a:solidFill>
                  <a:srgbClr val="7F7F7F"/>
                </a:solidFill>
                <a:latin typeface="游明朝" panose="02020400000000000000" pitchFamily="18" charset="-128"/>
                <a:ea typeface="游明朝" panose="02020400000000000000" pitchFamily="18" charset="-128"/>
              </a:rPr>
              <a:t>に接触したユーザに対し、</a:t>
            </a:r>
            <a:r>
              <a:rPr lang="en-US" altLang="ja-JP" dirty="0">
                <a:solidFill>
                  <a:srgbClr val="7F7F7F"/>
                </a:solidFill>
                <a:latin typeface="游明朝" panose="02020400000000000000" pitchFamily="18" charset="-128"/>
                <a:ea typeface="游明朝" panose="02020400000000000000" pitchFamily="18" charset="-128"/>
              </a:rPr>
              <a:t>3</a:t>
            </a:r>
            <a:r>
              <a:rPr lang="ja-JP" altLang="en-US">
                <a:solidFill>
                  <a:srgbClr val="7F7F7F"/>
                </a:solidFill>
                <a:latin typeface="游明朝" panose="02020400000000000000" pitchFamily="18" charset="-128"/>
                <a:ea typeface="游明朝" panose="02020400000000000000" pitchFamily="18" charset="-128"/>
              </a:rPr>
              <a:t>つの観点で効果検証。</a:t>
            </a:r>
            <a:br>
              <a:rPr lang="ja-JP" altLang="en-US">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rgbClr val="7F7F7F"/>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rgbClr val="7F7F7F"/>
                </a:solidFill>
                <a:latin typeface="游明朝" panose="02020400000000000000" pitchFamily="18" charset="-128"/>
                <a:ea typeface="游明朝" panose="02020400000000000000" pitchFamily="18" charset="-128"/>
              </a:rPr>
              <a:t>24</a:t>
            </a:r>
            <a:r>
              <a:rPr lang="ja-JP" altLang="en-US">
                <a:solidFill>
                  <a:srgbClr val="7F7F7F"/>
                </a:solidFill>
                <a:latin typeface="游明朝" panose="02020400000000000000" pitchFamily="18" charset="-128"/>
                <a:ea typeface="游明朝" panose="02020400000000000000" pitchFamily="18" charset="-128"/>
              </a:rPr>
              <a:t>時間</a:t>
            </a:r>
            <a:r>
              <a:rPr lang="en-US" altLang="ja-JP" dirty="0">
                <a:solidFill>
                  <a:srgbClr val="7F7F7F"/>
                </a:solidFill>
                <a:latin typeface="游明朝" panose="02020400000000000000" pitchFamily="18" charset="-128"/>
                <a:ea typeface="游明朝" panose="02020400000000000000" pitchFamily="18" charset="-128"/>
              </a:rPr>
              <a:t>365</a:t>
            </a:r>
            <a:r>
              <a:rPr lang="ja-JP" altLang="en-US">
                <a:solidFill>
                  <a:srgbClr val="7F7F7F"/>
                </a:solidFill>
                <a:latin typeface="游明朝" panose="02020400000000000000" pitchFamily="18" charset="-128"/>
                <a:ea typeface="游明朝" panose="02020400000000000000" pitchFamily="18" charset="-128"/>
              </a:rPr>
              <a:t>日利用されています。</a:t>
            </a:r>
            <a:br>
              <a:rPr lang="en-US" altLang="ja-JP" dirty="0">
                <a:solidFill>
                  <a:srgbClr val="7F7F7F"/>
                </a:solidFill>
                <a:latin typeface="游明朝" panose="02020400000000000000" pitchFamily="18" charset="-128"/>
                <a:ea typeface="游明朝" panose="02020400000000000000" pitchFamily="18" charset="-128"/>
              </a:rPr>
            </a:br>
            <a:r>
              <a:rPr lang="ja-JP" altLang="en-US">
                <a:solidFill>
                  <a:srgbClr val="7F7F7F"/>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140173</TotalTime>
  <Words>13087</Words>
  <Application>Microsoft Office PowerPoint</Application>
  <PresentationFormat>ユーザー設定</PresentationFormat>
  <Paragraphs>1906</Paragraphs>
  <Slides>46</Slides>
  <Notes>35</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46</vt:i4>
      </vt:variant>
    </vt:vector>
  </HeadingPairs>
  <TitlesOfParts>
    <vt:vector size="63" baseType="lpstr">
      <vt:lpstr>.LucidaGrandeUI</vt:lpstr>
      <vt:lpstr>HG明朝B</vt:lpstr>
      <vt:lpstr>Trajan Pro 3 Semibold</vt:lpstr>
      <vt:lpstr>Trajan Sans Pro Semibold</vt:lpstr>
      <vt:lpstr>Yu Gothic Medium</vt:lpstr>
      <vt:lpstr>システムフォント（レギュラー）</vt:lpstr>
      <vt:lpstr>Yu Gothic</vt:lpstr>
      <vt:lpstr>Yu Gothic</vt:lpstr>
      <vt:lpstr>游明朝</vt:lpstr>
      <vt:lpstr>游明朝</vt:lpstr>
      <vt:lpstr>游明朝 Demibold</vt:lpstr>
      <vt:lpstr>游明朝 Demibold</vt:lpstr>
      <vt:lpstr>游明朝 Light</vt:lpstr>
      <vt:lpstr>Arial</vt:lpstr>
      <vt:lpstr>Calibri</vt:lpstr>
      <vt:lpstr>Cambria</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グロス1,000万円以上（※1回1期間あたり）のご発注で態度変容調査を無償提供します。</vt:lpstr>
      <vt:lpstr>　　　　　　　メニュー </vt:lpstr>
      <vt:lpstr>　　　　　　　メニュー </vt:lpstr>
      <vt:lpstr>　　　　　　　　　　メニュー詳細</vt:lpstr>
      <vt:lpstr>　　　　　　　　　　メニュー詳細</vt:lpstr>
      <vt:lpstr>天気指数配信メニュー 詳細</vt:lpstr>
      <vt:lpstr>制作タイアップメニュー 詳細</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Seito Shoko</cp:lastModifiedBy>
  <cp:revision>778</cp:revision>
  <cp:lastPrinted>2020-06-14T22:17:45Z</cp:lastPrinted>
  <dcterms:created xsi:type="dcterms:W3CDTF">2020-06-05T15:22:11Z</dcterms:created>
  <dcterms:modified xsi:type="dcterms:W3CDTF">2021-07-29T10:22:56Z</dcterms:modified>
</cp:coreProperties>
</file>