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9"/>
  </p:notesMasterIdLst>
  <p:handoutMasterIdLst>
    <p:handoutMasterId r:id="rId50"/>
  </p:handoutMasterIdLst>
  <p:sldIdLst>
    <p:sldId id="267" r:id="rId2"/>
    <p:sldId id="256" r:id="rId3"/>
    <p:sldId id="311" r:id="rId4"/>
    <p:sldId id="271" r:id="rId5"/>
    <p:sldId id="270" r:id="rId6"/>
    <p:sldId id="257" r:id="rId7"/>
    <p:sldId id="258" r:id="rId8"/>
    <p:sldId id="259" r:id="rId9"/>
    <p:sldId id="314" r:id="rId10"/>
    <p:sldId id="312" r:id="rId11"/>
    <p:sldId id="315" r:id="rId12"/>
    <p:sldId id="316" r:id="rId13"/>
    <p:sldId id="313" r:id="rId14"/>
    <p:sldId id="262" r:id="rId15"/>
    <p:sldId id="305" r:id="rId16"/>
    <p:sldId id="300" r:id="rId17"/>
    <p:sldId id="276" r:id="rId18"/>
    <p:sldId id="301" r:id="rId19"/>
    <p:sldId id="279" r:id="rId20"/>
    <p:sldId id="322" r:id="rId21"/>
    <p:sldId id="307" r:id="rId22"/>
    <p:sldId id="304" r:id="rId23"/>
    <p:sldId id="320" r:id="rId24"/>
    <p:sldId id="326" r:id="rId25"/>
    <p:sldId id="280" r:id="rId26"/>
    <p:sldId id="330" r:id="rId27"/>
    <p:sldId id="324" r:id="rId28"/>
    <p:sldId id="321" r:id="rId29"/>
    <p:sldId id="289" r:id="rId30"/>
    <p:sldId id="317" r:id="rId31"/>
    <p:sldId id="265" r:id="rId32"/>
    <p:sldId id="286" r:id="rId33"/>
    <p:sldId id="285" r:id="rId34"/>
    <p:sldId id="308" r:id="rId35"/>
    <p:sldId id="318" r:id="rId36"/>
    <p:sldId id="323" r:id="rId37"/>
    <p:sldId id="290" r:id="rId38"/>
    <p:sldId id="291" r:id="rId39"/>
    <p:sldId id="309" r:id="rId40"/>
    <p:sldId id="310" r:id="rId41"/>
    <p:sldId id="294" r:id="rId42"/>
    <p:sldId id="295" r:id="rId43"/>
    <p:sldId id="328" r:id="rId44"/>
    <p:sldId id="329" r:id="rId45"/>
    <p:sldId id="296" r:id="rId46"/>
    <p:sldId id="298" r:id="rId47"/>
    <p:sldId id="299" r:id="rId48"/>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21"/>
    <p:restoredTop sz="96973" autoAdjust="0"/>
  </p:normalViewPr>
  <p:slideViewPr>
    <p:cSldViewPr snapToGrid="0" snapToObjects="1">
      <p:cViewPr varScale="1">
        <p:scale>
          <a:sx n="139" d="100"/>
          <a:sy n="139" d="100"/>
        </p:scale>
        <p:origin x="2552" y="168"/>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2021/4/20</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2021/4/20</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D200A65C-3F81-416D-AE51-45FB8AE45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4033FB-3C3B-46F1-9467-74520D4F36F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2A9DA73D-CA22-442B-95DC-1CFD9425C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7D467E0-C27E-46E4-A15D-042C63AF9ABD}"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47292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30</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32</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37</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38</a:t>
            </a:fld>
            <a:endParaRPr lang="ja-JP" altLang="en-US">
              <a:latin typeface="游ゴシック" panose="020B0400000000000000" pitchFamily="5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40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41</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2021.07-2021.09</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emf"/><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3.xml"/><Relationship Id="rId16"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emf"/><Relationship Id="rId10" Type="http://schemas.openxmlformats.org/officeDocument/2006/relationships/image" Target="../media/image36.png"/><Relationship Id="rId4" Type="http://schemas.openxmlformats.org/officeDocument/2006/relationships/image" Target="../media/image30.emf"/><Relationship Id="rId9" Type="http://schemas.openxmlformats.org/officeDocument/2006/relationships/image" Target="../media/image35.pn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22.emf"/><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eg"/></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70.emf"/></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7</a:t>
            </a:r>
            <a:r>
              <a:rPr lang="ja-JP" altLang="en-US" sz="180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9</a:t>
            </a:r>
            <a:r>
              <a:rPr lang="ja-JP" altLang="en-US" sz="180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a:solidFill>
                  <a:srgbClr val="7F7F7F"/>
                </a:solidFill>
                <a:latin typeface="游明朝" panose="02020400000000000000" pitchFamily="18" charset="-128"/>
                <a:ea typeface="游明朝" panose="02020400000000000000" pitchFamily="18" charset="-128"/>
              </a:rPr>
              <a:t>日利用されています。</a:t>
            </a:r>
            <a:br>
              <a:rPr lang="en-US" altLang="ja-JP" dirty="0">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グラフィックス 7">
            <a:extLst>
              <a:ext uri="{FF2B5EF4-FFF2-40B4-BE49-F238E27FC236}">
                <a16:creationId xmlns:a16="http://schemas.microsoft.com/office/drawing/2014/main" id="{C3B6A19E-2FDC-614C-BAAA-EAE6F76E92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6204" y="1000655"/>
            <a:ext cx="8606672" cy="5010617"/>
          </a:xfrm>
          <a:prstGeom prst="rect">
            <a:avLst/>
          </a:prstGeom>
        </p:spPr>
      </p:pic>
      <p:cxnSp>
        <p:nvCxnSpPr>
          <p:cNvPr id="36" name="直線コネクタ 35">
            <a:extLst>
              <a:ext uri="{FF2B5EF4-FFF2-40B4-BE49-F238E27FC236}">
                <a16:creationId xmlns:a16="http://schemas.microsoft.com/office/drawing/2014/main" id="{86F964E3-1538-6940-AC17-E069E6D60752}"/>
              </a:ext>
            </a:extLst>
          </p:cNvPr>
          <p:cNvCxnSpPr/>
          <p:nvPr/>
        </p:nvCxnSpPr>
        <p:spPr>
          <a:xfrm>
            <a:off x="1893974" y="2386445"/>
            <a:ext cx="770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D2991611-9374-954C-8B85-0471431AA26F}"/>
              </a:ext>
            </a:extLst>
          </p:cNvPr>
          <p:cNvSpPr>
            <a:spLocks noGrp="1"/>
          </p:cNvSpPr>
          <p:nvPr>
            <p:ph type="title"/>
          </p:nvPr>
        </p:nvSpPr>
        <p:spPr/>
        <p:txBody>
          <a:bodyPr/>
          <a:lstStyle/>
          <a:p>
            <a:r>
              <a:rPr lang="en-US" altLang="ja-JP" dirty="0">
                <a:solidFill>
                  <a:srgbClr val="7F7F7F"/>
                </a:solidFill>
                <a:latin typeface="游明朝" panose="02020400000000000000" pitchFamily="18" charset="-128"/>
                <a:ea typeface="游明朝" panose="02020400000000000000" pitchFamily="18" charset="-128"/>
              </a:rPr>
              <a:t>Premium Video Ads</a:t>
            </a:r>
            <a:r>
              <a:rPr lang="ja-JP" altLang="en-US">
                <a:solidFill>
                  <a:srgbClr val="7F7F7F"/>
                </a:solidFill>
                <a:latin typeface="游明朝" panose="02020400000000000000" pitchFamily="18" charset="-128"/>
                <a:ea typeface="游明朝" panose="02020400000000000000" pitchFamily="18" charset="-128"/>
              </a:rPr>
              <a:t>の表示回数は安定して想定表示回数（</a:t>
            </a:r>
            <a:r>
              <a:rPr lang="en-US" altLang="ja-JP" dirty="0">
                <a:solidFill>
                  <a:srgbClr val="7F7F7F"/>
                </a:solidFill>
                <a:latin typeface="游明朝" panose="02020400000000000000" pitchFamily="18" charset="-128"/>
                <a:ea typeface="游明朝" panose="02020400000000000000" pitchFamily="18" charset="-128"/>
              </a:rPr>
              <a:t>320</a:t>
            </a:r>
            <a:r>
              <a:rPr lang="ja-JP" altLang="en-US">
                <a:solidFill>
                  <a:srgbClr val="7F7F7F"/>
                </a:solidFill>
                <a:latin typeface="游明朝" panose="02020400000000000000" pitchFamily="18" charset="-128"/>
                <a:ea typeface="游明朝" panose="02020400000000000000" pitchFamily="18" charset="-128"/>
              </a:rPr>
              <a:t>万回）を上回っています</a:t>
            </a:r>
            <a:endParaRPr kumimoji="1" lang="ja-JP" altLang="en-US"/>
          </a:p>
        </p:txBody>
      </p:sp>
      <p:sp>
        <p:nvSpPr>
          <p:cNvPr id="3" name="テキスト プレースホルダー 2">
            <a:extLst>
              <a:ext uri="{FF2B5EF4-FFF2-40B4-BE49-F238E27FC236}">
                <a16:creationId xmlns:a16="http://schemas.microsoft.com/office/drawing/2014/main" id="{6FA6E09C-D4FE-634D-B640-B86D9B16660D}"/>
              </a:ext>
            </a:extLst>
          </p:cNvPr>
          <p:cNvSpPr>
            <a:spLocks noGrp="1"/>
          </p:cNvSpPr>
          <p:nvPr>
            <p:ph type="body" sz="quarter" idx="10"/>
          </p:nvPr>
        </p:nvSpPr>
        <p:spPr/>
        <p:txBody>
          <a:bodyPr/>
          <a:lstStyle/>
          <a:p>
            <a:pPr>
              <a:defRPr/>
            </a:pPr>
            <a:r>
              <a:rPr lang="ja-JP" altLang="en-US">
                <a:latin typeface="游明朝 Demibold" panose="02020600000000000000" pitchFamily="18" charset="-128"/>
                <a:ea typeface="游明朝 Demibold" panose="02020600000000000000" pitchFamily="18" charset="-128"/>
              </a:rPr>
              <a:t>　　　　　　　　　　　　の広告表示回数</a:t>
            </a:r>
          </a:p>
        </p:txBody>
      </p:sp>
      <p:sp>
        <p:nvSpPr>
          <p:cNvPr id="40" name="正方形/長方形 18">
            <a:extLst>
              <a:ext uri="{FF2B5EF4-FFF2-40B4-BE49-F238E27FC236}">
                <a16:creationId xmlns:a16="http://schemas.microsoft.com/office/drawing/2014/main" id="{09118D07-1747-3D4E-B251-E8DE8418F172}"/>
              </a:ext>
            </a:extLst>
          </p:cNvPr>
          <p:cNvSpPr>
            <a:spLocks noChangeArrowheads="1"/>
          </p:cNvSpPr>
          <p:nvPr/>
        </p:nvSpPr>
        <p:spPr bwMode="auto">
          <a:xfrm>
            <a:off x="682625" y="306388"/>
            <a:ext cx="51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600" b="1" dirty="0">
                <a:solidFill>
                  <a:srgbClr val="595959"/>
                </a:solidFill>
                <a:latin typeface="游明朝 Demibold" panose="02020600000000000000" pitchFamily="18" charset="-128"/>
                <a:ea typeface="游明朝 Demibold" panose="02020600000000000000" pitchFamily="18" charset="-128"/>
              </a:rPr>
              <a:t>2021</a:t>
            </a:r>
            <a:r>
              <a:rPr lang="ja-JP" altLang="en-US" sz="1600" b="1">
                <a:solidFill>
                  <a:srgbClr val="595959"/>
                </a:solidFill>
                <a:latin typeface="游明朝 Demibold" panose="02020600000000000000" pitchFamily="18" charset="-128"/>
                <a:ea typeface="游明朝 Demibold" panose="02020600000000000000" pitchFamily="18" charset="-128"/>
              </a:rPr>
              <a:t>年</a:t>
            </a:r>
            <a:r>
              <a:rPr lang="en-US" altLang="ja-JP" sz="1600" b="1" dirty="0">
                <a:solidFill>
                  <a:srgbClr val="595959"/>
                </a:solidFill>
                <a:latin typeface="游明朝 Demibold" panose="02020600000000000000" pitchFamily="18" charset="-128"/>
                <a:ea typeface="游明朝 Demibold" panose="02020600000000000000" pitchFamily="18" charset="-128"/>
              </a:rPr>
              <a:t>1</a:t>
            </a:r>
            <a:r>
              <a:rPr lang="ja-JP" altLang="en-US" sz="1600" b="1">
                <a:solidFill>
                  <a:srgbClr val="595959"/>
                </a:solidFill>
                <a:latin typeface="游明朝 Demibold" panose="02020600000000000000" pitchFamily="18" charset="-128"/>
                <a:ea typeface="游明朝 Demibold" panose="02020600000000000000" pitchFamily="18" charset="-128"/>
              </a:rPr>
              <a:t>月</a:t>
            </a:r>
            <a:r>
              <a:rPr lang="en-US" altLang="ja-JP" sz="1600" b="1" dirty="0">
                <a:solidFill>
                  <a:srgbClr val="595959"/>
                </a:solidFill>
                <a:latin typeface="游明朝 Demibold" panose="02020600000000000000" pitchFamily="18" charset="-128"/>
                <a:ea typeface="游明朝 Demibold" panose="02020600000000000000" pitchFamily="18" charset="-128"/>
              </a:rPr>
              <a:t>〜3</a:t>
            </a:r>
            <a:r>
              <a:rPr lang="ja-JP" altLang="en-US" sz="1600" b="1">
                <a:solidFill>
                  <a:srgbClr val="595959"/>
                </a:solidFill>
                <a:latin typeface="游明朝 Demibold" panose="02020600000000000000" pitchFamily="18" charset="-128"/>
                <a:ea typeface="游明朝 Demibold" panose="02020600000000000000" pitchFamily="18" charset="-128"/>
              </a:rPr>
              <a:t>月の</a:t>
            </a:r>
            <a:r>
              <a:rPr lang="en-US" altLang="ja-JP" sz="1600" b="1" dirty="0">
                <a:solidFill>
                  <a:srgbClr val="595959"/>
                </a:solidFill>
                <a:latin typeface="游明朝 Demibold" panose="02020600000000000000" pitchFamily="18" charset="-128"/>
                <a:ea typeface="游明朝 Demibold" panose="02020600000000000000" pitchFamily="18" charset="-128"/>
              </a:rPr>
              <a:t>Premium Video Ads</a:t>
            </a:r>
            <a:r>
              <a:rPr lang="ja-JP" altLang="en-US" sz="1600" b="1">
                <a:solidFill>
                  <a:srgbClr val="595959"/>
                </a:solidFill>
                <a:latin typeface="游明朝 Demibold" panose="02020600000000000000" pitchFamily="18" charset="-128"/>
                <a:ea typeface="游明朝 Demibold" panose="02020600000000000000" pitchFamily="18" charset="-128"/>
              </a:rPr>
              <a:t>の表示回数推移</a:t>
            </a:r>
          </a:p>
        </p:txBody>
      </p:sp>
      <p:pic>
        <p:nvPicPr>
          <p:cNvPr id="6" name="図 5" descr="テキスト&#10;&#10;自動的に生成された説明">
            <a:extLst>
              <a:ext uri="{FF2B5EF4-FFF2-40B4-BE49-F238E27FC236}">
                <a16:creationId xmlns:a16="http://schemas.microsoft.com/office/drawing/2014/main" id="{1EC305FC-D397-724D-83D4-903C5BD8A88D}"/>
              </a:ext>
            </a:extLst>
          </p:cNvPr>
          <p:cNvPicPr>
            <a:picLocks noChangeAspect="1"/>
          </p:cNvPicPr>
          <p:nvPr/>
        </p:nvPicPr>
        <p:blipFill>
          <a:blip r:embed="rId4"/>
          <a:stretch>
            <a:fillRect/>
          </a:stretch>
        </p:blipFill>
        <p:spPr>
          <a:xfrm>
            <a:off x="1727630" y="6255749"/>
            <a:ext cx="4394200" cy="723900"/>
          </a:xfrm>
          <a:prstGeom prst="rect">
            <a:avLst/>
          </a:prstGeom>
        </p:spPr>
      </p:pic>
    </p:spTree>
    <p:extLst>
      <p:ext uri="{BB962C8B-B14F-4D97-AF65-F5344CB8AC3E}">
        <p14:creationId xmlns:p14="http://schemas.microsoft.com/office/powerpoint/2010/main" val="1747865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6412" y="1298126"/>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2243349" y="4491449"/>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1750535" y="2064854"/>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2511" y="1393755"/>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4501461" y="2064854"/>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30818" y="1260026"/>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7526131" y="2064854"/>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27630" y="3731381"/>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75305" y="3561519"/>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7651539" y="4491449"/>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4374460" y="4491449"/>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49268" y="3392450"/>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挿絵 が含まれている画像&#10;&#10;自動的に生成された説明">
            <a:extLst>
              <a:ext uri="{FF2B5EF4-FFF2-40B4-BE49-F238E27FC236}">
                <a16:creationId xmlns:a16="http://schemas.microsoft.com/office/drawing/2014/main" id="{CC891D66-9990-4742-89CC-41BC323C883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2242" y="2053971"/>
            <a:ext cx="1864342" cy="104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図 17" descr="挿絵 が含まれている画像&#10;&#10;自動的に生成された説明">
            <a:extLst>
              <a:ext uri="{FF2B5EF4-FFF2-40B4-BE49-F238E27FC236}">
                <a16:creationId xmlns:a16="http://schemas.microsoft.com/office/drawing/2014/main" id="{F95E03EC-3C06-4896-82E6-8BAF49DF90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66435" y="2036933"/>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グループ化 2">
            <a:extLst>
              <a:ext uri="{FF2B5EF4-FFF2-40B4-BE49-F238E27FC236}">
                <a16:creationId xmlns:a16="http://schemas.microsoft.com/office/drawing/2014/main" id="{5E969CAC-AC83-4BD2-A797-C7A02CC417D3}"/>
              </a:ext>
            </a:extLst>
          </p:cNvPr>
          <p:cNvGrpSpPr>
            <a:grpSpLocks/>
          </p:cNvGrpSpPr>
          <p:nvPr/>
        </p:nvGrpSpPr>
        <p:grpSpPr bwMode="auto">
          <a:xfrm>
            <a:off x="1065213" y="3382963"/>
            <a:ext cx="2438400" cy="1177035"/>
            <a:chOff x="1093788" y="3571838"/>
            <a:chExt cx="2438400" cy="1177813"/>
          </a:xfrm>
        </p:grpSpPr>
        <p:sp>
          <p:nvSpPr>
            <p:cNvPr id="39942" name="テキスト ボックス 11">
              <a:extLst>
                <a:ext uri="{FF2B5EF4-FFF2-40B4-BE49-F238E27FC236}">
                  <a16:creationId xmlns:a16="http://schemas.microsoft.com/office/drawing/2014/main" id="{696263CF-5CE7-4BB0-997F-6E7B42D76E4A}"/>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7188" name="テキスト ボックス 11">
              <a:extLst>
                <a:ext uri="{FF2B5EF4-FFF2-40B4-BE49-F238E27FC236}">
                  <a16:creationId xmlns:a16="http://schemas.microsoft.com/office/drawing/2014/main" id="{41DC37B2-AE37-4FA7-97F0-4D44E67E12CD}"/>
                </a:ext>
              </a:extLst>
            </p:cNvPr>
            <p:cNvSpPr txBox="1">
              <a:spLocks noChangeArrowheads="1"/>
            </p:cNvSpPr>
            <p:nvPr/>
          </p:nvSpPr>
          <p:spPr bwMode="auto">
            <a:xfrm>
              <a:off x="1093788" y="3954678"/>
              <a:ext cx="2438400" cy="7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7175" name="グループ化 18">
            <a:extLst>
              <a:ext uri="{FF2B5EF4-FFF2-40B4-BE49-F238E27FC236}">
                <a16:creationId xmlns:a16="http://schemas.microsoft.com/office/drawing/2014/main" id="{71186E87-DA9A-4728-B39E-AC28604E9E38}"/>
              </a:ext>
            </a:extLst>
          </p:cNvPr>
          <p:cNvGrpSpPr>
            <a:grpSpLocks/>
          </p:cNvGrpSpPr>
          <p:nvPr/>
        </p:nvGrpSpPr>
        <p:grpSpPr bwMode="auto">
          <a:xfrm>
            <a:off x="3867944" y="2751137"/>
            <a:ext cx="2860675" cy="1417101"/>
            <a:chOff x="753546" y="3571838"/>
            <a:chExt cx="2861524" cy="1418038"/>
          </a:xfrm>
        </p:grpSpPr>
        <p:sp>
          <p:nvSpPr>
            <p:cNvPr id="20" name="テキスト ボックス 11">
              <a:extLst>
                <a:ext uri="{FF2B5EF4-FFF2-40B4-BE49-F238E27FC236}">
                  <a16:creationId xmlns:a16="http://schemas.microsoft.com/office/drawing/2014/main" id="{AEBEA47C-D437-4DB8-B7F3-48EBE268514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7184" name="テキスト ボックス 11">
              <a:extLst>
                <a:ext uri="{FF2B5EF4-FFF2-40B4-BE49-F238E27FC236}">
                  <a16:creationId xmlns:a16="http://schemas.microsoft.com/office/drawing/2014/main" id="{D27C3856-3A48-45F5-AD8E-9942892D39C4}"/>
                </a:ext>
              </a:extLst>
            </p:cNvPr>
            <p:cNvSpPr txBox="1">
              <a:spLocks noChangeArrowheads="1"/>
            </p:cNvSpPr>
            <p:nvPr/>
          </p:nvSpPr>
          <p:spPr bwMode="auto">
            <a:xfrm>
              <a:off x="753546" y="3954678"/>
              <a:ext cx="2861524" cy="103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と </a:t>
              </a:r>
              <a:r>
                <a:rPr lang="ja-JP" altLang="ja-JP" sz="1200">
                  <a:solidFill>
                    <a:srgbClr val="595959"/>
                  </a:solidFill>
                  <a:latin typeface="游明朝" panose="02020400000000000000" pitchFamily="18" charset="-128"/>
                  <a:ea typeface="游明朝" panose="02020400000000000000" pitchFamily="18" charset="-128"/>
                </a:rPr>
                <a:t>ONE MEDIA </a:t>
              </a:r>
              <a:r>
                <a:rPr lang="ja-JP" altLang="en-US" sz="12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EA023FEA-BDAA-4A23-B418-3BCF758F997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40B84E31-2897-43C7-87AA-9F9A21A07B5E}"/>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Original Contents</a:t>
            </a:r>
            <a:endParaRPr>
              <a:latin typeface="游明朝 Demibold" panose="02020600000000000000" pitchFamily="18" charset="-128"/>
              <a:ea typeface="游明朝 Demibold" panose="02020600000000000000" pitchFamily="18" charset="-128"/>
            </a:endParaRPr>
          </a:p>
        </p:txBody>
      </p:sp>
      <p:pic>
        <p:nvPicPr>
          <p:cNvPr id="7178" name="図 2">
            <a:extLst>
              <a:ext uri="{FF2B5EF4-FFF2-40B4-BE49-F238E27FC236}">
                <a16:creationId xmlns:a16="http://schemas.microsoft.com/office/drawing/2014/main" id="{C62A5440-BAED-4B62-8358-516C84787D1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グループ化 18">
            <a:extLst>
              <a:ext uri="{FF2B5EF4-FFF2-40B4-BE49-F238E27FC236}">
                <a16:creationId xmlns:a16="http://schemas.microsoft.com/office/drawing/2014/main" id="{2FC08F7F-3393-4301-BB46-2228AE2244E0}"/>
              </a:ext>
            </a:extLst>
          </p:cNvPr>
          <p:cNvGrpSpPr>
            <a:grpSpLocks/>
          </p:cNvGrpSpPr>
          <p:nvPr/>
        </p:nvGrpSpPr>
        <p:grpSpPr bwMode="auto">
          <a:xfrm>
            <a:off x="7297431" y="2755901"/>
            <a:ext cx="2860675" cy="1416878"/>
            <a:chOff x="753546" y="3571838"/>
            <a:chExt cx="2861524" cy="1418642"/>
          </a:xfrm>
        </p:grpSpPr>
        <p:sp>
          <p:nvSpPr>
            <p:cNvPr id="21" name="テキスト ボックス 11">
              <a:extLst>
                <a:ext uri="{FF2B5EF4-FFF2-40B4-BE49-F238E27FC236}">
                  <a16:creationId xmlns:a16="http://schemas.microsoft.com/office/drawing/2014/main" id="{C0DB1651-9CC8-4710-8BA1-93469189CEC4}"/>
                </a:ext>
              </a:extLst>
            </p:cNvPr>
            <p:cNvSpPr txBox="1">
              <a:spLocks noChangeArrowheads="1"/>
            </p:cNvSpPr>
            <p:nvPr/>
          </p:nvSpPr>
          <p:spPr bwMode="auto">
            <a:xfrm>
              <a:off x="1093372" y="3571838"/>
              <a:ext cx="2439124" cy="373528"/>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7182" name="テキスト ボックス 11">
              <a:extLst>
                <a:ext uri="{FF2B5EF4-FFF2-40B4-BE49-F238E27FC236}">
                  <a16:creationId xmlns:a16="http://schemas.microsoft.com/office/drawing/2014/main" id="{55C3B25B-49AD-40FA-B346-488BCEC55A53}"/>
                </a:ext>
              </a:extLst>
            </p:cNvPr>
            <p:cNvSpPr txBox="1">
              <a:spLocks noChangeArrowheads="1"/>
            </p:cNvSpPr>
            <p:nvPr/>
          </p:nvSpPr>
          <p:spPr bwMode="auto">
            <a:xfrm>
              <a:off x="753546" y="3954678"/>
              <a:ext cx="2861524" cy="103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今という時代を伝える</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独自番組</a:t>
              </a:r>
            </a:p>
          </p:txBody>
        </p:sp>
      </p:grpSp>
      <p:pic>
        <p:nvPicPr>
          <p:cNvPr id="7180" name="図 3">
            <a:extLst>
              <a:ext uri="{FF2B5EF4-FFF2-40B4-BE49-F238E27FC236}">
                <a16:creationId xmlns:a16="http://schemas.microsoft.com/office/drawing/2014/main" id="{F9202F77-92F1-4BA0-BDA9-0B3DFFE7668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79980" y="2041696"/>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309146"/>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ライドシェアアプリ、ライドシェアアプリが提供するフードデリバリーサービス、交通事故防止サービス等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5339923"/>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367816"/>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4951038" cy="695062"/>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92"/>
            <a:ext cx="6202362" cy="404406"/>
            <a:chOff x="1155700" y="6487630"/>
            <a:chExt cx="6202283" cy="405525"/>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4"/>
            <a:ext cx="6202362" cy="404406"/>
            <a:chOff x="1155700" y="6487630"/>
            <a:chExt cx="6202283" cy="405525"/>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17"/>
            <a:ext cx="6202362" cy="404406"/>
            <a:chOff x="1155700" y="6487630"/>
            <a:chExt cx="6202283" cy="403935"/>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325770" cy="40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a:cxnSpLocks/>
            </p:cNvCxnSpPr>
            <p:nvPr/>
          </p:nvCxnSpPr>
          <p:spPr>
            <a:xfrm>
              <a:off x="4287797" y="6712792"/>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4"/>
            <a:ext cx="6202362" cy="404406"/>
            <a:chOff x="1155700" y="6487630"/>
            <a:chExt cx="6202283" cy="405525"/>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325770"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a:cxnSpLocks/>
            </p:cNvCxnSpPr>
            <p:nvPr/>
          </p:nvCxnSpPr>
          <p:spPr>
            <a:xfrm>
              <a:off x="4287797" y="6713679"/>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006725"/>
            <a:ext cx="6637338" cy="1072887"/>
            <a:chOff x="721852" y="3323566"/>
            <a:chExt cx="6636131" cy="1073267"/>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161" y="3323566"/>
              <a:ext cx="6202822" cy="404549"/>
              <a:chOff x="1155161" y="6487630"/>
              <a:chExt cx="6202822" cy="404549"/>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12</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6473862" cy="695308"/>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P.45</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61B8F97-4640-44CA-94F0-AE7F212092C1}"/>
              </a:ext>
            </a:extLst>
          </p:cNvPr>
          <p:cNvPicPr>
            <a:picLocks noChangeAspect="1"/>
          </p:cNvPicPr>
          <p:nvPr/>
        </p:nvPicPr>
        <p:blipFill>
          <a:blip r:embed="rId3"/>
          <a:stretch>
            <a:fillRect/>
          </a:stretch>
        </p:blipFill>
        <p:spPr>
          <a:xfrm>
            <a:off x="551556" y="650595"/>
            <a:ext cx="9583044" cy="2593214"/>
          </a:xfrm>
          <a:prstGeom prst="rect">
            <a:avLst/>
          </a:prstGeom>
        </p:spPr>
      </p:pic>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Tie-up Contents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ロール以上した後、乗車後約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長時間乗車する乗客に広告フリークエンシー過多になることを防ぐため、</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回以上ループ再生した後、長尺のコンテンツ動画を掲載する場合があります。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dirty="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51,000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rgbClr val="696969"/>
                </a:solidFill>
                <a:latin typeface="游明朝 Demibold" panose="02020600000000000000" pitchFamily="18" charset="-128"/>
                <a:ea typeface="游明朝 Demibold" panose="02020600000000000000" pitchFamily="18" charset="-128"/>
              </a:rPr>
              <a:t>広告枠の構成</a:t>
            </a:r>
          </a:p>
        </p:txBody>
      </p:sp>
    </p:spTree>
    <p:extLst>
      <p:ext uri="{BB962C8B-B14F-4D97-AF65-F5344CB8AC3E}">
        <p14:creationId xmlns:p14="http://schemas.microsoft.com/office/powerpoint/2010/main" val="119017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741863"/>
            <a:ext cx="10228263" cy="1200329"/>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25,500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extLst>
              <p:ext uri="{D42A27DB-BD31-4B8C-83A1-F6EECF244321}">
                <p14:modId xmlns:p14="http://schemas.microsoft.com/office/powerpoint/2010/main" val="3367620008"/>
              </p:ext>
            </p:extLst>
          </p:nvPr>
        </p:nvGraphicFramePr>
        <p:xfrm>
          <a:off x="552450" y="1015998"/>
          <a:ext cx="9366249" cy="3720802"/>
        </p:xfrm>
        <a:graphic>
          <a:graphicData uri="http://schemas.openxmlformats.org/drawingml/2006/table">
            <a:tbl>
              <a:tblPr firstRow="1" bandRow="1">
                <a:tableStyleId>{5940675A-B579-460E-94D1-54222C63F5DA}</a:tableStyleId>
              </a:tblPr>
              <a:tblGrid>
                <a:gridCol w="2198151">
                  <a:extLst>
                    <a:ext uri="{9D8B030D-6E8A-4147-A177-3AD203B41FA5}">
                      <a16:colId xmlns:a16="http://schemas.microsoft.com/office/drawing/2014/main" val="20000"/>
                    </a:ext>
                  </a:extLst>
                </a:gridCol>
                <a:gridCol w="863642">
                  <a:extLst>
                    <a:ext uri="{9D8B030D-6E8A-4147-A177-3AD203B41FA5}">
                      <a16:colId xmlns:a16="http://schemas.microsoft.com/office/drawing/2014/main" val="20001"/>
                    </a:ext>
                  </a:extLst>
                </a:gridCol>
                <a:gridCol w="1131372">
                  <a:extLst>
                    <a:ext uri="{9D8B030D-6E8A-4147-A177-3AD203B41FA5}">
                      <a16:colId xmlns:a16="http://schemas.microsoft.com/office/drawing/2014/main" val="20002"/>
                    </a:ext>
                  </a:extLst>
                </a:gridCol>
                <a:gridCol w="811825">
                  <a:extLst>
                    <a:ext uri="{9D8B030D-6E8A-4147-A177-3AD203B41FA5}">
                      <a16:colId xmlns:a16="http://schemas.microsoft.com/office/drawing/2014/main" val="20003"/>
                    </a:ext>
                  </a:extLst>
                </a:gridCol>
                <a:gridCol w="734096">
                  <a:extLst>
                    <a:ext uri="{9D8B030D-6E8A-4147-A177-3AD203B41FA5}">
                      <a16:colId xmlns:a16="http://schemas.microsoft.com/office/drawing/2014/main" val="20005"/>
                    </a:ext>
                  </a:extLst>
                </a:gridCol>
                <a:gridCol w="1011115">
                  <a:extLst>
                    <a:ext uri="{9D8B030D-6E8A-4147-A177-3AD203B41FA5}">
                      <a16:colId xmlns:a16="http://schemas.microsoft.com/office/drawing/2014/main" val="20006"/>
                    </a:ext>
                  </a:extLst>
                </a:gridCol>
                <a:gridCol w="651440">
                  <a:extLst>
                    <a:ext uri="{9D8B030D-6E8A-4147-A177-3AD203B41FA5}">
                      <a16:colId xmlns:a16="http://schemas.microsoft.com/office/drawing/2014/main" val="20007"/>
                    </a:ext>
                  </a:extLst>
                </a:gridCol>
                <a:gridCol w="813683">
                  <a:extLst>
                    <a:ext uri="{9D8B030D-6E8A-4147-A177-3AD203B41FA5}">
                      <a16:colId xmlns:a16="http://schemas.microsoft.com/office/drawing/2014/main" val="20008"/>
                    </a:ext>
                  </a:extLst>
                </a:gridCol>
                <a:gridCol w="1150925">
                  <a:extLst>
                    <a:ext uri="{9D8B030D-6E8A-4147-A177-3AD203B41FA5}">
                      <a16:colId xmlns:a16="http://schemas.microsoft.com/office/drawing/2014/main" val="20009"/>
                    </a:ext>
                  </a:extLst>
                </a:gridCol>
              </a:tblGrid>
              <a:tr h="424001">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3,200,000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51,000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1,080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91620762"/>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endPar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24001">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430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@2.2</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23025016"/>
                  </a:ext>
                </a:extLst>
              </a:tr>
              <a:tr h="0">
                <a:tc>
                  <a:txBody>
                    <a:bodyPr/>
                    <a:lstStyle/>
                    <a:p>
                      <a:endParaRPr kumimoji="1" lang="en-US" altLang="ja-JP" sz="1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ja-JP" altLang="en-US" sz="100" b="0" i="0" baseline="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3525993"/>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endPar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628362"/>
            <a:chOff x="682625" y="306256"/>
            <a:chExt cx="9127393" cy="627023"/>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19631"/>
              <a:ext cx="9127393" cy="31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1958020596"/>
              </p:ext>
            </p:extLst>
          </p:nvPr>
        </p:nvGraphicFramePr>
        <p:xfrm>
          <a:off x="557213" y="1220789"/>
          <a:ext cx="9577385" cy="380183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16781">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19,000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3980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076825"/>
            <a:ext cx="9061450"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3231988480"/>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811733796"/>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51,000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@3.3</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1830472001"/>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537273791"/>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46,000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a:extLst>
              <a:ext uri="{FF2B5EF4-FFF2-40B4-BE49-F238E27FC236}">
                <a16:creationId xmlns:a16="http://schemas.microsoft.com/office/drawing/2014/main" id="{4A6FB671-AC7E-6C4F-99C7-BAC47FF0936F}"/>
              </a:ext>
            </a:extLst>
          </p:cNvPr>
          <p:cNvGraphicFramePr>
            <a:graphicFrameLocks noGrp="1"/>
          </p:cNvGraphicFramePr>
          <p:nvPr>
            <p:extLst>
              <p:ext uri="{D42A27DB-BD31-4B8C-83A1-F6EECF244321}">
                <p14:modId xmlns:p14="http://schemas.microsoft.com/office/powerpoint/2010/main" val="2146968347"/>
              </p:ext>
            </p:extLst>
          </p:nvPr>
        </p:nvGraphicFramePr>
        <p:xfrm>
          <a:off x="576639" y="1316884"/>
          <a:ext cx="9571036" cy="1627390"/>
        </p:xfrm>
        <a:graphic>
          <a:graphicData uri="http://schemas.openxmlformats.org/drawingml/2006/table">
            <a:tbl>
              <a:tblPr firstRow="1" bandRow="1">
                <a:tableStyleId>{5940675A-B579-460E-94D1-54222C63F5DA}</a:tableStyleId>
              </a:tblPr>
              <a:tblGrid>
                <a:gridCol w="1706747">
                  <a:extLst>
                    <a:ext uri="{9D8B030D-6E8A-4147-A177-3AD203B41FA5}">
                      <a16:colId xmlns:a16="http://schemas.microsoft.com/office/drawing/2014/main" val="20000"/>
                    </a:ext>
                  </a:extLst>
                </a:gridCol>
                <a:gridCol w="995083">
                  <a:extLst>
                    <a:ext uri="{9D8B030D-6E8A-4147-A177-3AD203B41FA5}">
                      <a16:colId xmlns:a16="http://schemas.microsoft.com/office/drawing/2014/main" val="20001"/>
                    </a:ext>
                  </a:extLst>
                </a:gridCol>
                <a:gridCol w="1165411">
                  <a:extLst>
                    <a:ext uri="{9D8B030D-6E8A-4147-A177-3AD203B41FA5}">
                      <a16:colId xmlns:a16="http://schemas.microsoft.com/office/drawing/2014/main" val="20002"/>
                    </a:ext>
                  </a:extLst>
                </a:gridCol>
                <a:gridCol w="905436">
                  <a:extLst>
                    <a:ext uri="{9D8B030D-6E8A-4147-A177-3AD203B41FA5}">
                      <a16:colId xmlns:a16="http://schemas.microsoft.com/office/drawing/2014/main" val="20003"/>
                    </a:ext>
                  </a:extLst>
                </a:gridCol>
                <a:gridCol w="905435">
                  <a:extLst>
                    <a:ext uri="{9D8B030D-6E8A-4147-A177-3AD203B41FA5}">
                      <a16:colId xmlns:a16="http://schemas.microsoft.com/office/drawing/2014/main" val="20005"/>
                    </a:ext>
                  </a:extLst>
                </a:gridCol>
                <a:gridCol w="1246094">
                  <a:extLst>
                    <a:ext uri="{9D8B030D-6E8A-4147-A177-3AD203B41FA5}">
                      <a16:colId xmlns:a16="http://schemas.microsoft.com/office/drawing/2014/main" val="20006"/>
                    </a:ext>
                  </a:extLst>
                </a:gridCol>
                <a:gridCol w="654424">
                  <a:extLst>
                    <a:ext uri="{9D8B030D-6E8A-4147-A177-3AD203B41FA5}">
                      <a16:colId xmlns:a16="http://schemas.microsoft.com/office/drawing/2014/main" val="20007"/>
                    </a:ext>
                  </a:extLst>
                </a:gridCol>
                <a:gridCol w="824753">
                  <a:extLst>
                    <a:ext uri="{9D8B030D-6E8A-4147-A177-3AD203B41FA5}">
                      <a16:colId xmlns:a16="http://schemas.microsoft.com/office/drawing/2014/main" val="20008"/>
                    </a:ext>
                  </a:extLst>
                </a:gridCol>
                <a:gridCol w="1167653">
                  <a:extLst>
                    <a:ext uri="{9D8B030D-6E8A-4147-A177-3AD203B41FA5}">
                      <a16:colId xmlns:a16="http://schemas.microsoft.com/office/drawing/2014/main" val="20009"/>
                    </a:ext>
                  </a:extLst>
                </a:gridCol>
              </a:tblGrid>
              <a:tr h="279630">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71066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endPar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51,000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637097">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extLst>
              <p:ext uri="{D42A27DB-BD31-4B8C-83A1-F6EECF244321}">
                <p14:modId xmlns:p14="http://schemas.microsoft.com/office/powerpoint/2010/main" val="1895035765"/>
              </p:ext>
            </p:extLst>
          </p:nvPr>
        </p:nvGraphicFramePr>
        <p:xfrm>
          <a:off x="568700" y="4537923"/>
          <a:ext cx="9574212" cy="1426886"/>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26138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55645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[FULL]</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51,000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30718913"/>
                  </a:ext>
                </a:extLst>
              </a:tr>
              <a:tr h="60904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25,500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0538" y="516411"/>
            <a:ext cx="964088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コンテンツ枠で広告主がメディアとタイアップした映像を放映することが可能です。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また、</a:t>
            </a:r>
            <a:r>
              <a:rPr lang="en-US" altLang="ja-JP" sz="1200" dirty="0">
                <a:solidFill>
                  <a:srgbClr val="595959"/>
                </a:solidFill>
                <a:latin typeface="Yu Mincho" panose="02020400000000000000" pitchFamily="18" charset="-128"/>
                <a:ea typeface="Yu Mincho" panose="02020400000000000000" pitchFamily="18" charset="-128"/>
              </a:rPr>
              <a:t>Collaboration Video Ads </a:t>
            </a:r>
            <a:r>
              <a:rPr lang="ja-JP" altLang="en-US" sz="1200">
                <a:solidFill>
                  <a:srgbClr val="595959"/>
                </a:solidFill>
                <a:latin typeface="Yu Mincho" panose="02020400000000000000" pitchFamily="18" charset="-128"/>
                <a:ea typeface="Yu Mincho" panose="02020400000000000000" pitchFamily="18" charset="-128"/>
              </a:rPr>
              <a:t>では、</a:t>
            </a:r>
            <a:r>
              <a:rPr lang="en-US" altLang="ja-JP" sz="1200" dirty="0">
                <a:solidFill>
                  <a:srgbClr val="595959"/>
                </a:solidFill>
                <a:latin typeface="Yu Mincho" panose="02020400000000000000" pitchFamily="18" charset="-128"/>
                <a:ea typeface="Yu Mincho" panose="02020400000000000000" pitchFamily="18" charset="-128"/>
              </a:rPr>
              <a:t> 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p:txBody>
      </p:sp>
      <p:sp>
        <p:nvSpPr>
          <p:cNvPr id="12" name="正方形/長方形 11">
            <a:extLst>
              <a:ext uri="{FF2B5EF4-FFF2-40B4-BE49-F238E27FC236}">
                <a16:creationId xmlns:a16="http://schemas.microsoft.com/office/drawing/2014/main" id="{642AB3DD-AA39-8C43-BA04-664CF378F201}"/>
              </a:ext>
            </a:extLst>
          </p:cNvPr>
          <p:cNvSpPr/>
          <p:nvPr/>
        </p:nvSpPr>
        <p:spPr>
          <a:xfrm>
            <a:off x="560388" y="3041090"/>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13" name="図 1">
            <a:extLst>
              <a:ext uri="{FF2B5EF4-FFF2-40B4-BE49-F238E27FC236}">
                <a16:creationId xmlns:a16="http://schemas.microsoft.com/office/drawing/2014/main" id="{9040F0A3-0B7A-0142-8DF6-9BD6F3AD85E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3008" y="3086642"/>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グループ化 8">
            <a:extLst>
              <a:ext uri="{FF2B5EF4-FFF2-40B4-BE49-F238E27FC236}">
                <a16:creationId xmlns:a16="http://schemas.microsoft.com/office/drawing/2014/main" id="{09CC3C31-5645-B34C-B5BA-CD3E27415CBC}"/>
              </a:ext>
            </a:extLst>
          </p:cNvPr>
          <p:cNvGrpSpPr>
            <a:grpSpLocks/>
          </p:cNvGrpSpPr>
          <p:nvPr/>
        </p:nvGrpSpPr>
        <p:grpSpPr bwMode="auto">
          <a:xfrm>
            <a:off x="6688378" y="3082503"/>
            <a:ext cx="1876732" cy="1055711"/>
            <a:chOff x="6016482" y="4307604"/>
            <a:chExt cx="2737868" cy="1546643"/>
          </a:xfrm>
        </p:grpSpPr>
        <p:sp>
          <p:nvSpPr>
            <p:cNvPr id="15" name="正方形/長方形 28">
              <a:extLst>
                <a:ext uri="{FF2B5EF4-FFF2-40B4-BE49-F238E27FC236}">
                  <a16:creationId xmlns:a16="http://schemas.microsoft.com/office/drawing/2014/main" id="{AB07FBAC-D07F-FA4F-B586-CBDD2D3FC6B0}"/>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16" name="직사각형 22">
              <a:extLst>
                <a:ext uri="{FF2B5EF4-FFF2-40B4-BE49-F238E27FC236}">
                  <a16:creationId xmlns:a16="http://schemas.microsoft.com/office/drawing/2014/main" id="{695941AF-A913-9740-969E-1F56E0EF1BF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7" name="二等辺三角形 26">
            <a:extLst>
              <a:ext uri="{FF2B5EF4-FFF2-40B4-BE49-F238E27FC236}">
                <a16:creationId xmlns:a16="http://schemas.microsoft.com/office/drawing/2014/main" id="{45446204-C3A0-9549-9912-6F5056F21559}"/>
              </a:ext>
            </a:extLst>
          </p:cNvPr>
          <p:cNvSpPr/>
          <p:nvPr/>
        </p:nvSpPr>
        <p:spPr>
          <a:xfrm rot="5400000">
            <a:off x="5280130" y="3383334"/>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18" name="正方形/長方形 29">
            <a:extLst>
              <a:ext uri="{FF2B5EF4-FFF2-40B4-BE49-F238E27FC236}">
                <a16:creationId xmlns:a16="http://schemas.microsoft.com/office/drawing/2014/main" id="{B8408DE3-C50B-C84E-B22F-161CDE1204C5}"/>
              </a:ext>
            </a:extLst>
          </p:cNvPr>
          <p:cNvSpPr>
            <a:spLocks noChangeArrowheads="1"/>
          </p:cNvSpPr>
          <p:nvPr/>
        </p:nvSpPr>
        <p:spPr bwMode="auto">
          <a:xfrm>
            <a:off x="6604393" y="3869179"/>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19" name="正方形/長方形 31">
            <a:extLst>
              <a:ext uri="{FF2B5EF4-FFF2-40B4-BE49-F238E27FC236}">
                <a16:creationId xmlns:a16="http://schemas.microsoft.com/office/drawing/2014/main" id="{0A0FFC0B-1AC1-464F-BC15-471DAF009283}"/>
              </a:ext>
            </a:extLst>
          </p:cNvPr>
          <p:cNvSpPr>
            <a:spLocks noChangeArrowheads="1"/>
          </p:cNvSpPr>
          <p:nvPr/>
        </p:nvSpPr>
        <p:spPr bwMode="auto">
          <a:xfrm>
            <a:off x="3853423" y="3866125"/>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20" name="正方形/長方形 29">
            <a:extLst>
              <a:ext uri="{FF2B5EF4-FFF2-40B4-BE49-F238E27FC236}">
                <a16:creationId xmlns:a16="http://schemas.microsoft.com/office/drawing/2014/main" id="{3DA372AE-18DC-DD42-BF94-1AFF1774ABE4}"/>
              </a:ext>
            </a:extLst>
          </p:cNvPr>
          <p:cNvSpPr>
            <a:spLocks noChangeArrowheads="1"/>
          </p:cNvSpPr>
          <p:nvPr/>
        </p:nvSpPr>
        <p:spPr bwMode="auto">
          <a:xfrm>
            <a:off x="6604393" y="3338288"/>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21" name="직사각형 22">
            <a:extLst>
              <a:ext uri="{FF2B5EF4-FFF2-40B4-BE49-F238E27FC236}">
                <a16:creationId xmlns:a16="http://schemas.microsoft.com/office/drawing/2014/main" id="{064F1907-B055-5940-B02F-BA34F1C7B6B2}"/>
              </a:ext>
            </a:extLst>
          </p:cNvPr>
          <p:cNvSpPr/>
          <p:nvPr/>
        </p:nvSpPr>
        <p:spPr>
          <a:xfrm rot="16200000">
            <a:off x="2786099" y="2838536"/>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22" name="正方形/長方形 24">
            <a:extLst>
              <a:ext uri="{FF2B5EF4-FFF2-40B4-BE49-F238E27FC236}">
                <a16:creationId xmlns:a16="http://schemas.microsoft.com/office/drawing/2014/main" id="{B3481085-FC1A-1F4A-8816-F89A0C6B3082}"/>
              </a:ext>
            </a:extLst>
          </p:cNvPr>
          <p:cNvSpPr>
            <a:spLocks noChangeArrowheads="1"/>
          </p:cNvSpPr>
          <p:nvPr/>
        </p:nvSpPr>
        <p:spPr bwMode="auto">
          <a:xfrm>
            <a:off x="1970221" y="3781796"/>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23" name="直線矢印コネクタ 22">
            <a:extLst>
              <a:ext uri="{FF2B5EF4-FFF2-40B4-BE49-F238E27FC236}">
                <a16:creationId xmlns:a16="http://schemas.microsoft.com/office/drawing/2014/main" id="{E3914D69-FBDF-7346-B5EC-0664E00D0F60}"/>
              </a:ext>
            </a:extLst>
          </p:cNvPr>
          <p:cNvCxnSpPr>
            <a:cxnSpLocks/>
          </p:cNvCxnSpPr>
          <p:nvPr/>
        </p:nvCxnSpPr>
        <p:spPr>
          <a:xfrm>
            <a:off x="1997075" y="4197077"/>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BD2B7B1D-DB61-7A49-8B33-7E6BDAB5B2EC}"/>
              </a:ext>
            </a:extLst>
          </p:cNvPr>
          <p:cNvSpPr txBox="1"/>
          <p:nvPr/>
        </p:nvSpPr>
        <p:spPr>
          <a:xfrm>
            <a:off x="573463" y="1093695"/>
            <a:ext cx="4472699" cy="233013"/>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b="1" i="0" dirty="0">
                <a:solidFill>
                  <a:srgbClr val="4D4D4C"/>
                </a:solidFill>
                <a:latin typeface="Yu Mincho Demibold" panose="02020400000000000000" pitchFamily="18" charset="-128"/>
                <a:ea typeface="Yu Mincho Demibold" panose="02020400000000000000" pitchFamily="18" charset="-128"/>
              </a:rPr>
              <a:t>Collaboration Video Ads </a:t>
            </a:r>
            <a:r>
              <a:rPr kumimoji="1" lang="ja-JP" altLang="en-US" sz="1000" b="1" i="0">
                <a:solidFill>
                  <a:srgbClr val="4D4D4C"/>
                </a:solidFill>
                <a:latin typeface="Yu Mincho Demibold" panose="02020400000000000000" pitchFamily="18" charset="-128"/>
                <a:ea typeface="Yu Mincho Demibold" panose="02020400000000000000" pitchFamily="18" charset="-128"/>
              </a:rPr>
              <a:t>の枠でコンテンツ＋動画広告の配信を行う場合</a:t>
            </a:r>
          </a:p>
        </p:txBody>
      </p:sp>
      <p:sp>
        <p:nvSpPr>
          <p:cNvPr id="24" name="テキスト ボックス 23">
            <a:extLst>
              <a:ext uri="{FF2B5EF4-FFF2-40B4-BE49-F238E27FC236}">
                <a16:creationId xmlns:a16="http://schemas.microsoft.com/office/drawing/2014/main" id="{B25491C0-9DFF-BD48-8A72-4EE48C3F011C}"/>
              </a:ext>
            </a:extLst>
          </p:cNvPr>
          <p:cNvSpPr txBox="1"/>
          <p:nvPr/>
        </p:nvSpPr>
        <p:spPr>
          <a:xfrm>
            <a:off x="560388" y="4342904"/>
            <a:ext cx="3307316" cy="233013"/>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b="1" i="0" dirty="0">
                <a:solidFill>
                  <a:srgbClr val="4D4D4C"/>
                </a:solidFill>
                <a:latin typeface="Yu Mincho Demibold" panose="02020400000000000000" pitchFamily="18" charset="-128"/>
                <a:ea typeface="Yu Mincho Demibold" panose="02020400000000000000" pitchFamily="18" charset="-128"/>
              </a:rPr>
              <a:t>Standard Video Ads </a:t>
            </a:r>
            <a:r>
              <a:rPr kumimoji="1" lang="ja-JP" altLang="en-US" sz="1000" b="1" i="0">
                <a:solidFill>
                  <a:srgbClr val="4D4D4C"/>
                </a:solidFill>
                <a:latin typeface="Yu Mincho Demibold" panose="02020400000000000000" pitchFamily="18" charset="-128"/>
                <a:ea typeface="Yu Mincho Demibold" panose="02020400000000000000" pitchFamily="18" charset="-128"/>
              </a:rPr>
              <a:t>のコンテンツ枠で配信を行う場合</a:t>
            </a:r>
          </a:p>
        </p:txBody>
      </p:sp>
      <p:sp>
        <p:nvSpPr>
          <p:cNvPr id="26" name="正方形/長方形 25">
            <a:extLst>
              <a:ext uri="{FF2B5EF4-FFF2-40B4-BE49-F238E27FC236}">
                <a16:creationId xmlns:a16="http://schemas.microsoft.com/office/drawing/2014/main" id="{5AD65141-1FD4-A543-B03D-A4C070AC6502}"/>
              </a:ext>
            </a:extLst>
          </p:cNvPr>
          <p:cNvSpPr>
            <a:spLocks noChangeArrowheads="1"/>
          </p:cNvSpPr>
          <p:nvPr/>
        </p:nvSpPr>
        <p:spPr bwMode="auto">
          <a:xfrm>
            <a:off x="557212" y="3045259"/>
            <a:ext cx="149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sp>
        <p:nvSpPr>
          <p:cNvPr id="27" name="正方形/長方形 13">
            <a:extLst>
              <a:ext uri="{FF2B5EF4-FFF2-40B4-BE49-F238E27FC236}">
                <a16:creationId xmlns:a16="http://schemas.microsoft.com/office/drawing/2014/main" id="{9D9C7FD1-AB2A-0645-BB02-50DA99D32B2E}"/>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8" name="タイトル 1">
            <a:extLst>
              <a:ext uri="{FF2B5EF4-FFF2-40B4-BE49-F238E27FC236}">
                <a16:creationId xmlns:a16="http://schemas.microsoft.com/office/drawing/2014/main" id="{706D0518-0EAF-EE4F-81E7-C0905EE2C5E6}"/>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メニュー詳細</a:t>
            </a:r>
          </a:p>
        </p:txBody>
      </p:sp>
      <p:pic>
        <p:nvPicPr>
          <p:cNvPr id="29" name="図 28" descr="黒い背景に白い文字がある&#10;&#10;中程度の精度で自動的に生成された説明">
            <a:extLst>
              <a:ext uri="{FF2B5EF4-FFF2-40B4-BE49-F238E27FC236}">
                <a16:creationId xmlns:a16="http://schemas.microsoft.com/office/drawing/2014/main" id="{75355FDB-675B-C446-8847-4BBAA0254B32}"/>
              </a:ext>
            </a:extLst>
          </p:cNvPr>
          <p:cNvPicPr>
            <a:picLocks noChangeAspect="1"/>
          </p:cNvPicPr>
          <p:nvPr/>
        </p:nvPicPr>
        <p:blipFill>
          <a:blip r:embed="rId4"/>
          <a:stretch>
            <a:fillRect/>
          </a:stretch>
        </p:blipFill>
        <p:spPr>
          <a:xfrm>
            <a:off x="1923374" y="6437615"/>
            <a:ext cx="4356012" cy="80952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0538" y="346076"/>
            <a:ext cx="964088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は以下メディアとタイアップすることが可能です。</a:t>
            </a: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P.30</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10" name="図 20">
            <a:extLst>
              <a:ext uri="{FF2B5EF4-FFF2-40B4-BE49-F238E27FC236}">
                <a16:creationId xmlns:a16="http://schemas.microsoft.com/office/drawing/2014/main" id="{2540EB46-5434-AC40-BD42-635158457C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9430" y="1540439"/>
            <a:ext cx="1220211" cy="36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35">
            <a:extLst>
              <a:ext uri="{FF2B5EF4-FFF2-40B4-BE49-F238E27FC236}">
                <a16:creationId xmlns:a16="http://schemas.microsoft.com/office/drawing/2014/main" id="{B79D326E-3AAC-9E42-A31C-21503827C35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7991" y="1579870"/>
            <a:ext cx="1779695" cy="32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39">
            <a:extLst>
              <a:ext uri="{FF2B5EF4-FFF2-40B4-BE49-F238E27FC236}">
                <a16:creationId xmlns:a16="http://schemas.microsoft.com/office/drawing/2014/main" id="{E2FA29FC-2303-4A47-8911-69FA61A1995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96038" y="1467239"/>
            <a:ext cx="1818061"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3">
            <a:extLst>
              <a:ext uri="{FF2B5EF4-FFF2-40B4-BE49-F238E27FC236}">
                <a16:creationId xmlns:a16="http://schemas.microsoft.com/office/drawing/2014/main" id="{6DCF062F-763E-CE41-B97D-3ACCA2D4A32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89531" y="2196700"/>
            <a:ext cx="1356616" cy="2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5" descr="物体 が含まれている画像&#10;&#10;自動的に生成された説明">
            <a:extLst>
              <a:ext uri="{FF2B5EF4-FFF2-40B4-BE49-F238E27FC236}">
                <a16:creationId xmlns:a16="http://schemas.microsoft.com/office/drawing/2014/main" id="{22B7FFEB-C593-0B41-B838-6414230FBEC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11994" y="2070149"/>
            <a:ext cx="1355552" cy="4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2" descr="挿絵 が含まれている画像&#10;&#10;自動的に生成された説明">
            <a:extLst>
              <a:ext uri="{FF2B5EF4-FFF2-40B4-BE49-F238E27FC236}">
                <a16:creationId xmlns:a16="http://schemas.microsoft.com/office/drawing/2014/main" id="{327E423D-AC8B-E040-8E42-CEA8A6FB0CC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9839" y="1990234"/>
            <a:ext cx="1229802" cy="69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2" descr="挿絵 が含まれている画像&#10;&#10;自動的に生成された説明">
            <a:extLst>
              <a:ext uri="{FF2B5EF4-FFF2-40B4-BE49-F238E27FC236}">
                <a16:creationId xmlns:a16="http://schemas.microsoft.com/office/drawing/2014/main" id="{CCB5AD87-0D74-7D48-957B-69B0B73A0DC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34851" y="1572252"/>
            <a:ext cx="1128234" cy="63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descr="挿絵 が含まれている画像&#10;&#10;自動的に生成された説明">
            <a:extLst>
              <a:ext uri="{FF2B5EF4-FFF2-40B4-BE49-F238E27FC236}">
                <a16:creationId xmlns:a16="http://schemas.microsoft.com/office/drawing/2014/main" id="{9F57D2FA-732B-4A41-9496-7E98E59E4E3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799262" y="1676153"/>
            <a:ext cx="1932362" cy="43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3">
            <a:extLst>
              <a:ext uri="{FF2B5EF4-FFF2-40B4-BE49-F238E27FC236}">
                <a16:creationId xmlns:a16="http://schemas.microsoft.com/office/drawing/2014/main" id="{1DFC785D-32E3-A145-8C72-ACA9BBC13503}"/>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824547" y="1702358"/>
            <a:ext cx="1592441" cy="4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a:extLst>
              <a:ext uri="{FF2B5EF4-FFF2-40B4-BE49-F238E27FC236}">
                <a16:creationId xmlns:a16="http://schemas.microsoft.com/office/drawing/2014/main" id="{AF4EE064-5DE7-534D-9E77-BE7030C15774}"/>
              </a:ext>
            </a:extLst>
          </p:cNvPr>
          <p:cNvSpPr txBox="1"/>
          <p:nvPr/>
        </p:nvSpPr>
        <p:spPr>
          <a:xfrm>
            <a:off x="5634851" y="1122060"/>
            <a:ext cx="4747123" cy="317459"/>
          </a:xfrm>
          <a:prstGeom prst="rect">
            <a:avLst/>
          </a:prstGeom>
        </p:spPr>
        <p:txBody>
          <a:bodyPr wrap="squar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en-US" altLang="ja-JP" sz="1600" b="1" i="0" u="sng" dirty="0">
                <a:solidFill>
                  <a:schemeClr val="tx1">
                    <a:lumMod val="75000"/>
                    <a:lumOff val="25000"/>
                  </a:schemeClr>
                </a:solidFill>
                <a:latin typeface="Yu Mincho Demibold" panose="02020400000000000000" pitchFamily="18" charset="-128"/>
                <a:ea typeface="Yu Mincho Demibold" panose="02020400000000000000" pitchFamily="18" charset="-128"/>
              </a:rPr>
              <a:t>Tokyo Prime </a:t>
            </a:r>
            <a:r>
              <a:rPr kumimoji="1" lang="ja-JP" altLang="en-US" sz="1600" b="1" i="0" u="sng">
                <a:solidFill>
                  <a:schemeClr val="tx1">
                    <a:lumMod val="75000"/>
                    <a:lumOff val="25000"/>
                  </a:schemeClr>
                </a:solidFill>
                <a:latin typeface="Yu Mincho Demibold" panose="02020400000000000000" pitchFamily="18" charset="-128"/>
                <a:ea typeface="Yu Mincho Demibold" panose="02020400000000000000" pitchFamily="18" charset="-128"/>
              </a:rPr>
              <a:t>オリジナルコンテンツ</a:t>
            </a:r>
          </a:p>
        </p:txBody>
      </p:sp>
      <p:sp>
        <p:nvSpPr>
          <p:cNvPr id="21" name="テキスト ボックス 20">
            <a:extLst>
              <a:ext uri="{FF2B5EF4-FFF2-40B4-BE49-F238E27FC236}">
                <a16:creationId xmlns:a16="http://schemas.microsoft.com/office/drawing/2014/main" id="{8F42AD2C-96BC-D24F-BAA8-8A2EDD29A3FB}"/>
              </a:ext>
            </a:extLst>
          </p:cNvPr>
          <p:cNvSpPr txBox="1"/>
          <p:nvPr/>
        </p:nvSpPr>
        <p:spPr>
          <a:xfrm>
            <a:off x="309839" y="1119052"/>
            <a:ext cx="5104260" cy="317459"/>
          </a:xfrm>
          <a:prstGeom prst="rect">
            <a:avLst/>
          </a:prstGeom>
        </p:spPr>
        <p:txBody>
          <a:bodyPr wrap="squar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ja-JP" altLang="en-US" sz="1600" b="1" i="0" u="sng">
                <a:solidFill>
                  <a:schemeClr val="tx1">
                    <a:lumMod val="75000"/>
                    <a:lumOff val="25000"/>
                  </a:schemeClr>
                </a:solidFill>
                <a:latin typeface="Yu Mincho Demibold" panose="02020400000000000000" pitchFamily="18" charset="-128"/>
                <a:ea typeface="Yu Mincho Demibold" panose="02020400000000000000" pitchFamily="18" charset="-128"/>
              </a:rPr>
              <a:t>コンテンツパートナー</a:t>
            </a:r>
          </a:p>
        </p:txBody>
      </p:sp>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296984"/>
            <a:ext cx="8601075" cy="108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・特定告知は上記</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※1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に規定の告知のみ可</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603056"/>
            <a:ext cx="8601075" cy="76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・広告主がメディアとタイアップした映像</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・特定告知（</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7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7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：スポーツイベントの告知、アニメ番組の告知、映画の公開告知、ドラマや</a:t>
            </a:r>
            <a:r>
              <a:rPr lang="en-US" altLang="ja-JP" sz="7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TV</a:t>
            </a:r>
            <a:r>
              <a:rPr lang="ja-JP" altLang="en-US" sz="7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番組の番組宣伝、美術館の展示イベント告知、書籍の販売告知、</a:t>
            </a:r>
            <a:r>
              <a:rPr lang="en-US" altLang="ja-JP" sz="7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Web</a:t>
            </a:r>
            <a:r>
              <a:rPr lang="ja-JP" altLang="en-US" sz="7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メディアの宣伝告知</a:t>
            </a:r>
            <a:endParaRPr lang="en-US" altLang="ja-JP" sz="7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298950"/>
            <a:ext cx="8601075" cy="172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・同一素材の連続掲載は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週間までとし、再度掲載する場合は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週間の掲載インターバルを空けて頂くこととします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・同一素材の使用回数は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週間までとします</a:t>
            </a:r>
            <a:endParaRPr lang="ja-JP" altLang="en-US" sz="800">
              <a:solidFill>
                <a:srgbClr val="FF0000"/>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FULL</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メニューと</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HALF</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メニューの枠は共有です。どちらかが埋まった場合、枠数が同時に減少します。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12"/>
          <a:stretch>
            <a:fillRect/>
          </a:stretch>
        </p:blipFill>
        <p:spPr>
          <a:xfrm>
            <a:off x="1923374" y="6437615"/>
            <a:ext cx="4356012" cy="809524"/>
          </a:xfrm>
          <a:prstGeom prst="rect">
            <a:avLst/>
          </a:prstGeom>
        </p:spPr>
      </p:pic>
    </p:spTree>
    <p:extLst>
      <p:ext uri="{BB962C8B-B14F-4D97-AF65-F5344CB8AC3E}">
        <p14:creationId xmlns:p14="http://schemas.microsoft.com/office/powerpoint/2010/main" val="327653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655A606F-4D07-1A48-8C2D-E5FC64C111A9}"/>
              </a:ext>
            </a:extLst>
          </p:cNvPr>
          <p:cNvSpPr/>
          <p:nvPr/>
        </p:nvSpPr>
        <p:spPr>
          <a:xfrm>
            <a:off x="560388" y="4571430"/>
            <a:ext cx="9571037" cy="13955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2" name="グループ化 8">
            <a:extLst>
              <a:ext uri="{FF2B5EF4-FFF2-40B4-BE49-F238E27FC236}">
                <a16:creationId xmlns:a16="http://schemas.microsoft.com/office/drawing/2014/main" id="{4AB8544F-772F-7844-ADEE-545B31FE0F6F}"/>
              </a:ext>
            </a:extLst>
          </p:cNvPr>
          <p:cNvGrpSpPr>
            <a:grpSpLocks/>
          </p:cNvGrpSpPr>
          <p:nvPr/>
        </p:nvGrpSpPr>
        <p:grpSpPr bwMode="auto">
          <a:xfrm>
            <a:off x="6055955" y="4680399"/>
            <a:ext cx="1923179" cy="1117671"/>
            <a:chOff x="6016482" y="4307604"/>
            <a:chExt cx="2737868" cy="1546643"/>
          </a:xfrm>
        </p:grpSpPr>
        <p:sp>
          <p:nvSpPr>
            <p:cNvPr id="43" name="正方形/長方形 42">
              <a:extLst>
                <a:ext uri="{FF2B5EF4-FFF2-40B4-BE49-F238E27FC236}">
                  <a16:creationId xmlns:a16="http://schemas.microsoft.com/office/drawing/2014/main" id="{A43377CD-3024-CF4D-B0D4-508F3ABFB78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44" name="직사각형 22">
              <a:extLst>
                <a:ext uri="{FF2B5EF4-FFF2-40B4-BE49-F238E27FC236}">
                  <a16:creationId xmlns:a16="http://schemas.microsoft.com/office/drawing/2014/main" id="{1F19CFCE-BC24-864C-A9A4-BC4B827C1579}"/>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45" name="正方形/長方形 29">
            <a:extLst>
              <a:ext uri="{FF2B5EF4-FFF2-40B4-BE49-F238E27FC236}">
                <a16:creationId xmlns:a16="http://schemas.microsoft.com/office/drawing/2014/main" id="{A8449BDA-B7EB-E14E-A6A6-437562CDE074}"/>
              </a:ext>
            </a:extLst>
          </p:cNvPr>
          <p:cNvSpPr>
            <a:spLocks noChangeArrowheads="1"/>
          </p:cNvSpPr>
          <p:nvPr/>
        </p:nvSpPr>
        <p:spPr bwMode="auto">
          <a:xfrm>
            <a:off x="6055954" y="5064164"/>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dirty="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dirty="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50" name="二等辺三角形 26">
            <a:extLst>
              <a:ext uri="{FF2B5EF4-FFF2-40B4-BE49-F238E27FC236}">
                <a16:creationId xmlns:a16="http://schemas.microsoft.com/office/drawing/2014/main" id="{D4E8E759-6385-7940-9DD4-B2E17F911BAF}"/>
              </a:ext>
            </a:extLst>
          </p:cNvPr>
          <p:cNvSpPr/>
          <p:nvPr/>
        </p:nvSpPr>
        <p:spPr>
          <a:xfrm rot="5400000">
            <a:off x="4746445" y="5017333"/>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51" name="正方形/長方形 25">
            <a:extLst>
              <a:ext uri="{FF2B5EF4-FFF2-40B4-BE49-F238E27FC236}">
                <a16:creationId xmlns:a16="http://schemas.microsoft.com/office/drawing/2014/main" id="{4E1892B9-9B35-404C-9EC5-E475620A6242}"/>
              </a:ext>
            </a:extLst>
          </p:cNvPr>
          <p:cNvSpPr>
            <a:spLocks noChangeArrowheads="1"/>
          </p:cNvSpPr>
          <p:nvPr/>
        </p:nvSpPr>
        <p:spPr bwMode="auto">
          <a:xfrm>
            <a:off x="560388" y="4656419"/>
            <a:ext cx="149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sp>
        <p:nvSpPr>
          <p:cNvPr id="52" name="正方形/長方形 31">
            <a:extLst>
              <a:ext uri="{FF2B5EF4-FFF2-40B4-BE49-F238E27FC236}">
                <a16:creationId xmlns:a16="http://schemas.microsoft.com/office/drawing/2014/main" id="{2F4325BD-65FD-E64F-B1F9-0F7E3F116B7E}"/>
              </a:ext>
            </a:extLst>
          </p:cNvPr>
          <p:cNvSpPr>
            <a:spLocks noChangeArrowheads="1"/>
          </p:cNvSpPr>
          <p:nvPr/>
        </p:nvSpPr>
        <p:spPr bwMode="auto">
          <a:xfrm>
            <a:off x="3434711" y="5539846"/>
            <a:ext cx="30559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45</a:t>
            </a:r>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cxnSp>
        <p:nvCxnSpPr>
          <p:cNvPr id="53" name="直線矢印コネクタ 52">
            <a:extLst>
              <a:ext uri="{FF2B5EF4-FFF2-40B4-BE49-F238E27FC236}">
                <a16:creationId xmlns:a16="http://schemas.microsoft.com/office/drawing/2014/main" id="{4883181E-5F22-7B43-B63C-AD9078357A48}"/>
              </a:ext>
            </a:extLst>
          </p:cNvPr>
          <p:cNvCxnSpPr>
            <a:cxnSpLocks/>
          </p:cNvCxnSpPr>
          <p:nvPr/>
        </p:nvCxnSpPr>
        <p:spPr>
          <a:xfrm>
            <a:off x="1703643" y="5881495"/>
            <a:ext cx="688253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正方形/長方形 29">
            <a:extLst>
              <a:ext uri="{FF2B5EF4-FFF2-40B4-BE49-F238E27FC236}">
                <a16:creationId xmlns:a16="http://schemas.microsoft.com/office/drawing/2014/main" id="{4886AD4F-8400-CA45-B1A9-C1894056377C}"/>
              </a:ext>
            </a:extLst>
          </p:cNvPr>
          <p:cNvSpPr>
            <a:spLocks noChangeArrowheads="1"/>
          </p:cNvSpPr>
          <p:nvPr/>
        </p:nvSpPr>
        <p:spPr bwMode="auto">
          <a:xfrm>
            <a:off x="5969794" y="5505462"/>
            <a:ext cx="20447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0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0" name="タイトル 1">
            <a:extLst>
              <a:ext uri="{FF2B5EF4-FFF2-40B4-BE49-F238E27FC236}">
                <a16:creationId xmlns:a16="http://schemas.microsoft.com/office/drawing/2014/main" id="{3E9DFB3C-EA15-2B46-B696-C30C38E8B9E0}"/>
              </a:ext>
            </a:extLst>
          </p:cNvPr>
          <p:cNvSpPr>
            <a:spLocks noGrp="1" noChangeArrowheads="1"/>
          </p:cNvSpPr>
          <p:nvPr>
            <p:ph type="title"/>
          </p:nvPr>
        </p:nvSpPr>
        <p:spPr bwMode="auto">
          <a:xfrm>
            <a:off x="560388"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天気指数配信メニュー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graphicFrame>
        <p:nvGraphicFramePr>
          <p:cNvPr id="21" name="表 2">
            <a:extLst>
              <a:ext uri="{FF2B5EF4-FFF2-40B4-BE49-F238E27FC236}">
                <a16:creationId xmlns:a16="http://schemas.microsoft.com/office/drawing/2014/main" id="{D725FCEC-4F8D-5249-B7D5-109728AE5A35}"/>
              </a:ext>
            </a:extLst>
          </p:cNvPr>
          <p:cNvGraphicFramePr>
            <a:graphicFrameLocks noGrp="1"/>
          </p:cNvGraphicFramePr>
          <p:nvPr>
            <p:extLst>
              <p:ext uri="{D42A27DB-BD31-4B8C-83A1-F6EECF244321}">
                <p14:modId xmlns:p14="http://schemas.microsoft.com/office/powerpoint/2010/main" val="756494630"/>
              </p:ext>
            </p:extLst>
          </p:nvPr>
        </p:nvGraphicFramePr>
        <p:xfrm>
          <a:off x="560388" y="2455692"/>
          <a:ext cx="9574212" cy="2042160"/>
        </p:xfrm>
        <a:graphic>
          <a:graphicData uri="http://schemas.openxmlformats.org/drawingml/2006/table">
            <a:tbl>
              <a:tblPr firstRow="1" bandRow="1">
                <a:tableStyleId>{F5AB1C69-6EDB-4FF4-983F-18BD219EF322}</a:tableStyleId>
              </a:tblPr>
              <a:tblGrid>
                <a:gridCol w="1354823">
                  <a:extLst>
                    <a:ext uri="{9D8B030D-6E8A-4147-A177-3AD203B41FA5}">
                      <a16:colId xmlns:a16="http://schemas.microsoft.com/office/drawing/2014/main" val="3491085008"/>
                    </a:ext>
                  </a:extLst>
                </a:gridCol>
                <a:gridCol w="1455273">
                  <a:extLst>
                    <a:ext uri="{9D8B030D-6E8A-4147-A177-3AD203B41FA5}">
                      <a16:colId xmlns:a16="http://schemas.microsoft.com/office/drawing/2014/main" val="239204601"/>
                    </a:ext>
                  </a:extLst>
                </a:gridCol>
                <a:gridCol w="3382058">
                  <a:extLst>
                    <a:ext uri="{9D8B030D-6E8A-4147-A177-3AD203B41FA5}">
                      <a16:colId xmlns:a16="http://schemas.microsoft.com/office/drawing/2014/main" val="2003118920"/>
                    </a:ext>
                  </a:extLst>
                </a:gridCol>
                <a:gridCol w="3382058">
                  <a:extLst>
                    <a:ext uri="{9D8B030D-6E8A-4147-A177-3AD203B41FA5}">
                      <a16:colId xmlns:a16="http://schemas.microsoft.com/office/drawing/2014/main" val="2801047125"/>
                    </a:ext>
                  </a:extLst>
                </a:gridCol>
              </a:tblGrid>
              <a:tr h="235979">
                <a:tc>
                  <a:txBody>
                    <a:bodyPr/>
                    <a:lstStyle/>
                    <a:p>
                      <a:pPr algn="l"/>
                      <a:r>
                        <a:rPr kumimoji="1" lang="ja-JP" altLang="en-US" sz="900" b="0">
                          <a:latin typeface="Yu Mincho" panose="02020400000000000000" pitchFamily="18" charset="-128"/>
                          <a:ea typeface="Yu Mincho" panose="02020400000000000000" pitchFamily="18" charset="-128"/>
                        </a:rPr>
                        <a:t>提供期間</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l"/>
                      <a:r>
                        <a:rPr kumimoji="1" lang="ja-JP" altLang="en-US" sz="900" b="0">
                          <a:latin typeface="Yu Mincho" panose="02020400000000000000" pitchFamily="18" charset="-128"/>
                          <a:ea typeface="Yu Mincho" panose="02020400000000000000" pitchFamily="18" charset="-128"/>
                        </a:rPr>
                        <a:t>指数名</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900" b="0">
                          <a:latin typeface="Yu Mincho" panose="02020400000000000000" pitchFamily="18" charset="-128"/>
                          <a:ea typeface="Yu Mincho" panose="02020400000000000000" pitchFamily="18" charset="-128"/>
                        </a:rPr>
                        <a:t>内容</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1000" b="0">
                          <a:latin typeface="Yu Mincho" panose="02020400000000000000" pitchFamily="18" charset="-128"/>
                          <a:ea typeface="Yu Mincho" panose="02020400000000000000" pitchFamily="18" charset="-128"/>
                        </a:rPr>
                        <a:t>価格／各種規定</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730484095"/>
                  </a:ext>
                </a:extLst>
              </a:tr>
              <a:tr h="222097">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通年</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洗濯指数</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洗濯の乾きやすさ</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rowSpan="7">
                  <a:txBody>
                    <a:bodyPr/>
                    <a:lstStyle/>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・価格は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Collaboration Video Ads </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と同額</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制作費等の追加費用はかかりません</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・静止画広告の入稿規定は以下の通り</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サイズ：</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300×800px</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形式：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jpg </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もしくは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png</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容量：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300KB</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以下</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その他：静止画広告内の文字量は全体の</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20%</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程度推奨</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7</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種の天気指数から</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種選択</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・各指数推奨実施時期につきましてはお問い合わせください</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・指数情報の更新頻度は</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日</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回</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・指数情報はエリアごとの最新情報</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・静止画広告の制作を弊社で請け負うことはできません</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3852135718"/>
                  </a:ext>
                </a:extLst>
              </a:tr>
              <a:tr h="222097">
                <a:tc rowSpan="3">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夏季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(4</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~9</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en" altLang="ja-JP" sz="900" dirty="0">
                          <a:solidFill>
                            <a:schemeClr val="tx1">
                              <a:lumMod val="75000"/>
                              <a:lumOff val="25000"/>
                            </a:schemeClr>
                          </a:solidFill>
                          <a:latin typeface="Yu Mincho" panose="02020400000000000000" pitchFamily="18" charset="-128"/>
                          <a:ea typeface="Yu Mincho" panose="02020400000000000000" pitchFamily="18" charset="-128"/>
                        </a:rPr>
                        <a:t>WBGT</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熱中症情報</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熱中症の注意度合い</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1346769677"/>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汗かき指数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汗のかきやすさ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56461241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紫外線の強さ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681932257"/>
                  </a:ext>
                </a:extLst>
              </a:tr>
              <a:tr h="222097">
                <a:tc rowSpan="2">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冬季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~3</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素肌乾燥指数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空気の乾燥が肌に与える影響度</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83801028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風邪引き指数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流行性感冒への感染しやすさ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4028658190"/>
                  </a:ext>
                </a:extLst>
              </a:tr>
              <a:tr h="0">
                <a:tc>
                  <a:txBody>
                    <a:bodyPr/>
                    <a:lstStyle/>
                    <a:p>
                      <a:pPr algn="l"/>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2</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〜5</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p>
                  </a:txBody>
                  <a:tcPr anchor="ctr">
                    <a:lnL w="12700" cmpd="sng">
                      <a:noFill/>
                    </a:lnL>
                    <a:lnB w="12700" cmpd="sng">
                      <a:noFill/>
                    </a:lnB>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花粉指数</a:t>
                      </a:r>
                    </a:p>
                  </a:txBody>
                  <a:tcPr anchor="ctr">
                    <a:lnB w="12700" cmpd="sng">
                      <a:noFill/>
                    </a:lnB>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花粉飛散量のメッシュデータ</a:t>
                      </a:r>
                    </a:p>
                  </a:txBody>
                  <a:tcPr anchor="ctr">
                    <a:lnB w="12700" cmpd="sng">
                      <a:noFill/>
                    </a:lnB>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3812307717"/>
                  </a:ext>
                </a:extLst>
              </a:tr>
            </a:tbl>
          </a:graphicData>
        </a:graphic>
      </p:graphicFrame>
      <p:sp>
        <p:nvSpPr>
          <p:cNvPr id="39" name="テキスト ボックス 11">
            <a:extLst>
              <a:ext uri="{FF2B5EF4-FFF2-40B4-BE49-F238E27FC236}">
                <a16:creationId xmlns:a16="http://schemas.microsoft.com/office/drawing/2014/main" id="{ECCE8E73-8E12-B74D-82CC-8B4200E5F881}"/>
              </a:ext>
            </a:extLst>
          </p:cNvPr>
          <p:cNvSpPr txBox="1">
            <a:spLocks noChangeArrowheads="1"/>
          </p:cNvSpPr>
          <p:nvPr/>
        </p:nvSpPr>
        <p:spPr bwMode="auto">
          <a:xfrm>
            <a:off x="509587" y="469668"/>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天気指数コンテンツと広告を </a:t>
            </a:r>
            <a:r>
              <a:rPr lang="ja-JP" altLang="ja-JP" sz="1200">
                <a:solidFill>
                  <a:srgbClr val="595959"/>
                </a:solidFill>
                <a:latin typeface="Yu Mincho" panose="02020400000000000000" pitchFamily="18" charset="-128"/>
                <a:ea typeface="Yu Mincho" panose="02020400000000000000" pitchFamily="18" charset="-128"/>
              </a:rPr>
              <a:t>Collaboration Video Ads</a:t>
            </a:r>
            <a:r>
              <a:rPr lang="en-US" altLang="ja-JP" sz="1200" dirty="0">
                <a:solidFill>
                  <a:srgbClr val="595959"/>
                </a:solidFill>
                <a:latin typeface="Yu Mincho" panose="02020400000000000000" pitchFamily="18" charset="-128"/>
                <a:ea typeface="Yu Mincho" panose="02020400000000000000" pitchFamily="18" charset="-128"/>
              </a:rPr>
              <a:t> </a:t>
            </a:r>
            <a:r>
              <a:rPr lang="ja-JP" altLang="en-US" sz="1200">
                <a:solidFill>
                  <a:srgbClr val="595959"/>
                </a:solidFill>
                <a:latin typeface="Yu Mincho" panose="02020400000000000000" pitchFamily="18" charset="-128"/>
                <a:ea typeface="Yu Mincho" panose="02020400000000000000" pitchFamily="18" charset="-128"/>
              </a:rPr>
              <a:t>ポジションで掲載できるメニューです。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鼻炎薬や風邪薬、サンケア用品、制汗剤などシーズナリティの高い医薬品や日用雑貨品の訴求に適しています。</a:t>
            </a:r>
          </a:p>
        </p:txBody>
      </p:sp>
      <p:graphicFrame>
        <p:nvGraphicFramePr>
          <p:cNvPr id="40" name="表 39">
            <a:extLst>
              <a:ext uri="{FF2B5EF4-FFF2-40B4-BE49-F238E27FC236}">
                <a16:creationId xmlns:a16="http://schemas.microsoft.com/office/drawing/2014/main" id="{C614EC10-6B33-2C4C-94F0-75167A917C81}"/>
              </a:ext>
            </a:extLst>
          </p:cNvPr>
          <p:cNvGraphicFramePr>
            <a:graphicFrameLocks noGrp="1"/>
          </p:cNvGraphicFramePr>
          <p:nvPr>
            <p:extLst>
              <p:ext uri="{D42A27DB-BD31-4B8C-83A1-F6EECF244321}">
                <p14:modId xmlns:p14="http://schemas.microsoft.com/office/powerpoint/2010/main" val="1915039016"/>
              </p:ext>
            </p:extLst>
          </p:nvPr>
        </p:nvGraphicFramePr>
        <p:xfrm>
          <a:off x="560389" y="1018935"/>
          <a:ext cx="9571036" cy="1384805"/>
        </p:xfrm>
        <a:graphic>
          <a:graphicData uri="http://schemas.openxmlformats.org/drawingml/2006/table">
            <a:tbl>
              <a:tblPr firstRow="1" bandRow="1">
                <a:tableStyleId>{5940675A-B579-460E-94D1-54222C63F5DA}</a:tableStyleId>
              </a:tblPr>
              <a:tblGrid>
                <a:gridCol w="2246212">
                  <a:extLst>
                    <a:ext uri="{9D8B030D-6E8A-4147-A177-3AD203B41FA5}">
                      <a16:colId xmlns:a16="http://schemas.microsoft.com/office/drawing/2014/main" val="20000"/>
                    </a:ext>
                  </a:extLst>
                </a:gridCol>
                <a:gridCol w="882525">
                  <a:extLst>
                    <a:ext uri="{9D8B030D-6E8A-4147-A177-3AD203B41FA5}">
                      <a16:colId xmlns:a16="http://schemas.microsoft.com/office/drawing/2014/main" val="20001"/>
                    </a:ext>
                  </a:extLst>
                </a:gridCol>
                <a:gridCol w="1156109">
                  <a:extLst>
                    <a:ext uri="{9D8B030D-6E8A-4147-A177-3AD203B41FA5}">
                      <a16:colId xmlns:a16="http://schemas.microsoft.com/office/drawing/2014/main" val="20002"/>
                    </a:ext>
                  </a:extLst>
                </a:gridCol>
                <a:gridCol w="829575">
                  <a:extLst>
                    <a:ext uri="{9D8B030D-6E8A-4147-A177-3AD203B41FA5}">
                      <a16:colId xmlns:a16="http://schemas.microsoft.com/office/drawing/2014/main" val="20003"/>
                    </a:ext>
                  </a:extLst>
                </a:gridCol>
                <a:gridCol w="750147">
                  <a:extLst>
                    <a:ext uri="{9D8B030D-6E8A-4147-A177-3AD203B41FA5}">
                      <a16:colId xmlns:a16="http://schemas.microsoft.com/office/drawing/2014/main" val="20005"/>
                    </a:ext>
                  </a:extLst>
                </a:gridCol>
                <a:gridCol w="1033222">
                  <a:extLst>
                    <a:ext uri="{9D8B030D-6E8A-4147-A177-3AD203B41FA5}">
                      <a16:colId xmlns:a16="http://schemas.microsoft.com/office/drawing/2014/main" val="20006"/>
                    </a:ext>
                  </a:extLst>
                </a:gridCol>
                <a:gridCol w="665683">
                  <a:extLst>
                    <a:ext uri="{9D8B030D-6E8A-4147-A177-3AD203B41FA5}">
                      <a16:colId xmlns:a16="http://schemas.microsoft.com/office/drawing/2014/main" val="20007"/>
                    </a:ext>
                  </a:extLst>
                </a:gridCol>
                <a:gridCol w="831474">
                  <a:extLst>
                    <a:ext uri="{9D8B030D-6E8A-4147-A177-3AD203B41FA5}">
                      <a16:colId xmlns:a16="http://schemas.microsoft.com/office/drawing/2014/main" val="20008"/>
                    </a:ext>
                  </a:extLst>
                </a:gridCol>
                <a:gridCol w="1176089">
                  <a:extLst>
                    <a:ext uri="{9D8B030D-6E8A-4147-A177-3AD203B41FA5}">
                      <a16:colId xmlns:a16="http://schemas.microsoft.com/office/drawing/2014/main" val="20009"/>
                    </a:ext>
                  </a:extLst>
                </a:gridCol>
              </a:tblGrid>
              <a:tr h="333381">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6108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Tie-up Contents</a:t>
                      </a:r>
                      <a:endPar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51,000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1335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22" name="正方形/長方形 13">
            <a:extLst>
              <a:ext uri="{FF2B5EF4-FFF2-40B4-BE49-F238E27FC236}">
                <a16:creationId xmlns:a16="http://schemas.microsoft.com/office/drawing/2014/main" id="{B7207D50-1012-8B43-9283-FA1E30226A48}"/>
              </a:ext>
            </a:extLst>
          </p:cNvPr>
          <p:cNvSpPr>
            <a:spLocks noChangeArrowheads="1"/>
          </p:cNvSpPr>
          <p:nvPr/>
        </p:nvSpPr>
        <p:spPr bwMode="auto">
          <a:xfrm>
            <a:off x="468313" y="242325"/>
            <a:ext cx="2491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天気指数配信</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pic>
        <p:nvPicPr>
          <p:cNvPr id="5" name="図 4" descr="モニター, 座る, コンピュータ, 電子レンジ が含まれている画像&#10;&#10;自動的に生成された説明">
            <a:extLst>
              <a:ext uri="{FF2B5EF4-FFF2-40B4-BE49-F238E27FC236}">
                <a16:creationId xmlns:a16="http://schemas.microsoft.com/office/drawing/2014/main" id="{A1262E1D-2CD8-3C46-B35A-8F0F2A6DAC23}"/>
              </a:ext>
            </a:extLst>
          </p:cNvPr>
          <p:cNvPicPr>
            <a:picLocks noChangeAspect="1"/>
          </p:cNvPicPr>
          <p:nvPr/>
        </p:nvPicPr>
        <p:blipFill>
          <a:blip r:embed="rId2"/>
          <a:stretch>
            <a:fillRect/>
          </a:stretch>
        </p:blipFill>
        <p:spPr>
          <a:xfrm>
            <a:off x="1855237" y="4614807"/>
            <a:ext cx="2112661" cy="1239078"/>
          </a:xfrm>
          <a:prstGeom prst="rect">
            <a:avLst/>
          </a:prstGeom>
        </p:spPr>
      </p:pic>
    </p:spTree>
    <p:extLst>
      <p:ext uri="{BB962C8B-B14F-4D97-AF65-F5344CB8AC3E}">
        <p14:creationId xmlns:p14="http://schemas.microsoft.com/office/powerpoint/2010/main" val="1626808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3674026420"/>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1,080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630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(@2.6</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掲載規定</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、天気指数配信は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広告効果検証オプション</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3268787347"/>
              </p:ext>
            </p:extLst>
          </p:nvPr>
        </p:nvGraphicFramePr>
        <p:xfrm>
          <a:off x="773112" y="1354136"/>
          <a:ext cx="9361487" cy="5497684"/>
        </p:xfrm>
        <a:graphic>
          <a:graphicData uri="http://schemas.openxmlformats.org/drawingml/2006/table">
            <a:tbl>
              <a:tblPr/>
              <a:tblGrid>
                <a:gridCol w="2162112">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3090672">
                  <a:extLst>
                    <a:ext uri="{9D8B030D-6E8A-4147-A177-3AD203B41FA5}">
                      <a16:colId xmlns:a16="http://schemas.microsoft.com/office/drawing/2014/main" val="20002"/>
                    </a:ext>
                  </a:extLst>
                </a:gridCol>
                <a:gridCol w="3102863">
                  <a:extLst>
                    <a:ext uri="{9D8B030D-6E8A-4147-A177-3AD203B41FA5}">
                      <a16:colId xmlns:a16="http://schemas.microsoft.com/office/drawing/2014/main" val="20003"/>
                    </a:ext>
                  </a:extLst>
                </a:gridCol>
              </a:tblGrid>
              <a:tr h="43808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43266">
                <a:tc rowSpan="2">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NG</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クリエイティブ表現</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rowSpan="2">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P.18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ゲームプレイのみで構成されているもの</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アニメーション中心に構成されており、ゲームの解説・操作説明・実況がメインとなっている動画</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843266">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NG</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クリエイティブ表現</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「緊急車両のサイレンやそのように誤認される可能性のある音声が入ったもの」を追加</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5111627"/>
                  </a:ext>
                </a:extLst>
              </a:tr>
              <a:tr h="8432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シートベルト着用アナウンス</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P.24</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と同じ週の発注で発車直後に自社商品とタイアップした動画が配信可能なシートベルト着用アナウンスメニューを新設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879973798"/>
                  </a:ext>
                </a:extLst>
              </a:tr>
              <a:tr h="843266">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 </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メニュー詳細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P.25</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Branded Contents</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にメニュー名を変更</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843266">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 </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P.26</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kern="1200">
                          <a:solidFill>
                            <a:schemeClr val="tx1">
                              <a:lumMod val="85000"/>
                              <a:lumOff val="15000"/>
                            </a:schemeClr>
                          </a:solidFill>
                          <a:effectLst/>
                          <a:latin typeface="Yu Mincho" panose="02020400000000000000" pitchFamily="18" charset="-128"/>
                          <a:ea typeface="Yu Mincho" panose="02020400000000000000" pitchFamily="18" charset="-128"/>
                          <a:cs typeface="+mn-cs"/>
                        </a:rPr>
                        <a:t>第三者（自社以外のメディア）がユーザー目線で企業、商品、サービス、ブランドの特徴をまとめた映像構成になっているタイアップ広告のみ可</a:t>
                      </a:r>
                      <a:endParaRPr kumimoji="1" lang="ja-JP" altLang="en-US" sz="11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広告主がメディアとタイアップした動画に加え、特定告知</a:t>
                      </a:r>
                      <a:r>
                        <a:rPr kumimoji="1" lang="en-US" altLang="ja-JP" sz="8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も掲載可</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8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ja-JP" altLang="en-US" sz="8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特定告知の内容は</a:t>
                      </a:r>
                      <a:r>
                        <a:rPr kumimoji="1" lang="en-US" altLang="ja-JP" sz="8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P.26</a:t>
                      </a:r>
                      <a:r>
                        <a:rPr kumimoji="1" lang="ja-JP" altLang="en-US" sz="8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を参照ください</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799709182"/>
                  </a:ext>
                </a:extLst>
              </a:tr>
              <a:tr h="8432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天気指数配信</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P.27</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天気指数を選択して配信が可能な天気指数配信メニューを新設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7</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制作タイアップメニュー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0691813" cy="6051566"/>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1313193286"/>
              </p:ext>
            </p:extLst>
          </p:nvPr>
        </p:nvGraphicFramePr>
        <p:xfrm>
          <a:off x="6064250" y="1146175"/>
          <a:ext cx="4083050" cy="464950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3161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141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0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7082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endParaRPr kumimoji="1" lang="en-US" altLang="ja-JP" sz="7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0841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BB0AC318-C0FC-4867-BE45-5C65F3E03274}"/>
              </a:ext>
            </a:extLst>
          </p:cNvPr>
          <p:cNvGraphicFramePr>
            <a:graphicFrameLocks noGrp="1"/>
          </p:cNvGraphicFramePr>
          <p:nvPr>
            <p:extLst>
              <p:ext uri="{D42A27DB-BD31-4B8C-83A1-F6EECF244321}">
                <p14:modId xmlns:p14="http://schemas.microsoft.com/office/powerpoint/2010/main" val="992122388"/>
              </p:ext>
            </p:extLst>
          </p:nvPr>
        </p:nvGraphicFramePr>
        <p:xfrm>
          <a:off x="887413" y="3659188"/>
          <a:ext cx="4539198" cy="2161098"/>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07860">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pic>
        <p:nvPicPr>
          <p:cNvPr id="3" name="図 2" descr="黒い背景に白い文字がある&#10;&#10;中程度の精度で自動的に生成された説明">
            <a:extLst>
              <a:ext uri="{FF2B5EF4-FFF2-40B4-BE49-F238E27FC236}">
                <a16:creationId xmlns:a16="http://schemas.microsoft.com/office/drawing/2014/main" id="{F2E5E417-6D84-054D-8F90-36EB28E54DD1}"/>
              </a:ext>
            </a:extLst>
          </p:cNvPr>
          <p:cNvPicPr>
            <a:picLocks noChangeAspect="1"/>
          </p:cNvPicPr>
          <p:nvPr/>
        </p:nvPicPr>
        <p:blipFill>
          <a:blip r:embed="rId5"/>
          <a:stretch>
            <a:fillRect/>
          </a:stretch>
        </p:blipFill>
        <p:spPr>
          <a:xfrm>
            <a:off x="2589879" y="6068949"/>
            <a:ext cx="2425321" cy="45072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extLst>
              <p:ext uri="{D42A27DB-BD31-4B8C-83A1-F6EECF244321}">
                <p14:modId xmlns:p14="http://schemas.microsoft.com/office/powerpoint/2010/main" val="28275182"/>
              </p:ext>
            </p:extLst>
          </p:nvPr>
        </p:nvGraphicFramePr>
        <p:xfrm>
          <a:off x="6064250" y="1146177"/>
          <a:ext cx="4083050" cy="4666168"/>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0730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335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4450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相談可能</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877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4B91CE36-544E-4AEF-8D22-E4AC10DEB4F5}"/>
              </a:ext>
            </a:extLst>
          </p:cNvPr>
          <p:cNvGraphicFramePr>
            <a:graphicFrameLocks noGrp="1"/>
          </p:cNvGraphicFramePr>
          <p:nvPr>
            <p:extLst>
              <p:ext uri="{D42A27DB-BD31-4B8C-83A1-F6EECF244321}">
                <p14:modId xmlns:p14="http://schemas.microsoft.com/office/powerpoint/2010/main" val="504085300"/>
              </p:ext>
            </p:extLst>
          </p:nvPr>
        </p:nvGraphicFramePr>
        <p:xfrm>
          <a:off x="887413" y="3606455"/>
          <a:ext cx="4539198" cy="220589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764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
        <p:nvSpPr>
          <p:cNvPr id="12" name="テキスト ボックス 2">
            <a:extLst>
              <a:ext uri="{FF2B5EF4-FFF2-40B4-BE49-F238E27FC236}">
                <a16:creationId xmlns:a16="http://schemas.microsoft.com/office/drawing/2014/main" id="{1843A76B-2648-F94A-B8BF-7D65FF284B1B}"/>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7BD14348-38B7-804D-AE10-11A480896717}"/>
              </a:ext>
            </a:extLst>
          </p:cNvPr>
          <p:cNvPicPr>
            <a:picLocks noChangeAspect="1"/>
          </p:cNvPicPr>
          <p:nvPr/>
        </p:nvPicPr>
        <p:blipFill>
          <a:blip r:embed="rId5"/>
          <a:stretch>
            <a:fillRect/>
          </a:stretch>
        </p:blipFill>
        <p:spPr>
          <a:xfrm>
            <a:off x="2589879" y="6068949"/>
            <a:ext cx="2425321" cy="45072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extLst>
              <p:ext uri="{D42A27DB-BD31-4B8C-83A1-F6EECF244321}">
                <p14:modId xmlns:p14="http://schemas.microsoft.com/office/powerpoint/2010/main" val="499509026"/>
              </p:ext>
            </p:extLst>
          </p:nvPr>
        </p:nvGraphicFramePr>
        <p:xfrm>
          <a:off x="6064250" y="1146175"/>
          <a:ext cx="4083050" cy="4649507"/>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86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0180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8810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HP</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2822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graphicFrame>
        <p:nvGraphicFramePr>
          <p:cNvPr id="3" name="表 2">
            <a:extLst>
              <a:ext uri="{FF2B5EF4-FFF2-40B4-BE49-F238E27FC236}">
                <a16:creationId xmlns:a16="http://schemas.microsoft.com/office/drawing/2014/main" id="{5AB3A983-A834-4C73-A8D7-E85B81024548}"/>
              </a:ext>
            </a:extLst>
          </p:cNvPr>
          <p:cNvGraphicFramePr>
            <a:graphicFrameLocks noGrp="1"/>
          </p:cNvGraphicFramePr>
          <p:nvPr>
            <p:extLst>
              <p:ext uri="{D42A27DB-BD31-4B8C-83A1-F6EECF244321}">
                <p14:modId xmlns:p14="http://schemas.microsoft.com/office/powerpoint/2010/main" val="1266695857"/>
              </p:ext>
            </p:extLst>
          </p:nvPr>
        </p:nvGraphicFramePr>
        <p:xfrm>
          <a:off x="887413" y="3606455"/>
          <a:ext cx="4539198" cy="2202214"/>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790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2,680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
        <p:nvSpPr>
          <p:cNvPr id="11" name="テキスト ボックス 2">
            <a:extLst>
              <a:ext uri="{FF2B5EF4-FFF2-40B4-BE49-F238E27FC236}">
                <a16:creationId xmlns:a16="http://schemas.microsoft.com/office/drawing/2014/main" id="{0B754282-4516-BC45-8263-4C2A732EE643}"/>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撮影なし</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3" name="図 12" descr="黒い背景に白い文字がある&#10;&#10;中程度の精度で自動的に生成された説明">
            <a:extLst>
              <a:ext uri="{FF2B5EF4-FFF2-40B4-BE49-F238E27FC236}">
                <a16:creationId xmlns:a16="http://schemas.microsoft.com/office/drawing/2014/main" id="{EF18279C-5714-FE48-AC40-44652C185029}"/>
              </a:ext>
            </a:extLst>
          </p:cNvPr>
          <p:cNvPicPr>
            <a:picLocks noChangeAspect="1"/>
          </p:cNvPicPr>
          <p:nvPr/>
        </p:nvPicPr>
        <p:blipFill>
          <a:blip r:embed="rId5"/>
          <a:stretch>
            <a:fillRect/>
          </a:stretch>
        </p:blipFill>
        <p:spPr>
          <a:xfrm>
            <a:off x="2589879" y="6068949"/>
            <a:ext cx="2425321" cy="45072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8">
            <a:extLst>
              <a:ext uri="{FF2B5EF4-FFF2-40B4-BE49-F238E27FC236}">
                <a16:creationId xmlns:a16="http://schemas.microsoft.com/office/drawing/2014/main" id="{AAD026A9-110C-4175-8444-170AD61FAC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7413" y="1130300"/>
            <a:ext cx="37766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791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日本経済新聞社が長年にわたり培った取材力や企画力、ネットワークを駆使してつくり出す、</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今という時代や社会を伝える独自番組</a:t>
            </a:r>
            <a:r>
              <a:rPr lang="en-US" altLang="ja-JP" sz="1300" b="1" dirty="0">
                <a:solidFill>
                  <a:srgbClr val="595959"/>
                </a:solidFill>
                <a:latin typeface="游明朝 Demibold" panose="02020600000000000000" pitchFamily="18" charset="-128"/>
                <a:ea typeface="游明朝 Demibold" panose="02020600000000000000" pitchFamily="18" charset="-128"/>
              </a:rPr>
              <a:t>『Ride on NIKKEI』</a:t>
            </a:r>
            <a:r>
              <a:rPr lang="ja-JP" altLang="en-US" sz="1300" b="1">
                <a:solidFill>
                  <a:srgbClr val="595959"/>
                </a:solidFill>
                <a:latin typeface="游明朝 Demibold" panose="02020600000000000000" pitchFamily="18" charset="-128"/>
                <a:ea typeface="游明朝 Demibold" panose="02020600000000000000" pitchFamily="18" charset="-128"/>
              </a:rPr>
              <a:t>。そのフォーマットでタイアップ動画広告を制作するメニューです。</a:t>
            </a: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1358787030"/>
              </p:ext>
            </p:extLst>
          </p:nvPr>
        </p:nvGraphicFramePr>
        <p:xfrm>
          <a:off x="6064250" y="1144976"/>
          <a:ext cx="4083050" cy="46863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撮影を</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1</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週間以上のご発注で</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本目の動画を無償で制作いたします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日経側で著名人や有識者をアサインする際は謝礼等別途お見積り</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二次利用については別途ご相談</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41763" y="6523038"/>
            <a:ext cx="2884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a:extLst>
              <a:ext uri="{FF2B5EF4-FFF2-40B4-BE49-F238E27FC236}">
                <a16:creationId xmlns:a16="http://schemas.microsoft.com/office/drawing/2014/main" id="{3E226FE7-27D4-4F78-9DB6-A6028EDFA20F}"/>
              </a:ext>
            </a:extLst>
          </p:cNvPr>
          <p:cNvGraphicFramePr>
            <a:graphicFrameLocks noGrp="1"/>
          </p:cNvGraphicFramePr>
          <p:nvPr>
            <p:extLst>
              <p:ext uri="{D42A27DB-BD31-4B8C-83A1-F6EECF244321}">
                <p14:modId xmlns:p14="http://schemas.microsoft.com/office/powerpoint/2010/main" val="2705193534"/>
              </p:ext>
            </p:extLst>
          </p:nvPr>
        </p:nvGraphicFramePr>
        <p:xfrm>
          <a:off x="887413" y="3817937"/>
          <a:ext cx="4539198" cy="2014537"/>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5489">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82952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82952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16786719"/>
                  </a:ext>
                </a:extLst>
              </a:tr>
            </a:tbl>
          </a:graphicData>
        </a:graphic>
      </p:graphicFrame>
      <p:sp>
        <p:nvSpPr>
          <p:cNvPr id="8" name="テキスト ボックス 2">
            <a:extLst>
              <a:ext uri="{FF2B5EF4-FFF2-40B4-BE49-F238E27FC236}">
                <a16:creationId xmlns:a16="http://schemas.microsoft.com/office/drawing/2014/main" id="{816957F0-B272-0340-A35F-2F9332545A7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6A665D50-0CF8-BE41-8669-8E32BD95F240}"/>
              </a:ext>
            </a:extLst>
          </p:cNvPr>
          <p:cNvPicPr>
            <a:picLocks noChangeAspect="1"/>
          </p:cNvPicPr>
          <p:nvPr/>
        </p:nvPicPr>
        <p:blipFill>
          <a:blip r:embed="rId5"/>
          <a:stretch>
            <a:fillRect/>
          </a:stretch>
        </p:blipFill>
        <p:spPr>
          <a:xfrm>
            <a:off x="2589879" y="6068949"/>
            <a:ext cx="2425321" cy="45072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665158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230832"/>
          </a:xfrm>
          <a:prstGeom prst="rect">
            <a:avLst/>
          </a:prstGeom>
          <a:noFill/>
        </p:spPr>
        <p:txBody>
          <a:bodyPr wrap="square">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068949"/>
            <a:ext cx="2425321" cy="45072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665158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06894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dirty="0">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88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2608960071"/>
              </p:ext>
            </p:extLst>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有効期間は「フォームからの仮押さえ依頼日を含めて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仮押さえの際には担当営業に</a:t>
                      </a:r>
                      <a:r>
                        <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Tokyo Prime</a:t>
                      </a: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考査はメールでご依頼ください。</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申込の際には担当営業に</a:t>
                      </a:r>
                      <a:r>
                        <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Tokyo Prime</a:t>
                      </a: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3" y="-9833"/>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2388955580"/>
              </p:ext>
            </p:extLst>
          </p:nvPr>
        </p:nvGraphicFramePr>
        <p:xfrm>
          <a:off x="557214" y="715063"/>
          <a:ext cx="9635657" cy="632496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4">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3696258749"/>
              </p:ext>
            </p:extLst>
          </p:nvPr>
        </p:nvGraphicFramePr>
        <p:xfrm>
          <a:off x="557213" y="713871"/>
          <a:ext cx="9662550" cy="6493751"/>
        </p:xfrm>
        <a:graphic>
          <a:graphicData uri="http://schemas.openxmlformats.org/drawingml/2006/table">
            <a:tbl>
              <a:tblPr/>
              <a:tblGrid>
                <a:gridCol w="2074418">
                  <a:extLst>
                    <a:ext uri="{9D8B030D-6E8A-4147-A177-3AD203B41FA5}">
                      <a16:colId xmlns:a16="http://schemas.microsoft.com/office/drawing/2014/main" val="20000"/>
                    </a:ext>
                  </a:extLst>
                </a:gridCol>
                <a:gridCol w="1608675">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2133600">
                  <a:extLst>
                    <a:ext uri="{9D8B030D-6E8A-4147-A177-3AD203B41FA5}">
                      <a16:colId xmlns:a16="http://schemas.microsoft.com/office/drawing/2014/main" val="2900120009"/>
                    </a:ext>
                  </a:extLst>
                </a:gridCol>
                <a:gridCol w="2321857">
                  <a:extLst>
                    <a:ext uri="{9D8B030D-6E8A-4147-A177-3AD203B41FA5}">
                      <a16:colId xmlns:a16="http://schemas.microsoft.com/office/drawing/2014/main" val="1658993963"/>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天気指数配信</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100MB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天気指数コンテンツ横静止画の規定は以下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W:300×H:800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300KB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その他規定あり（次頁参照）</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3">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3">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19919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9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2487093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3">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pic>
        <p:nvPicPr>
          <p:cNvPr id="13" name="図 12" descr="モニター, 座る, コンピュータ, 電子レンジ が含まれている画像&#10;&#10;自動的に生成された説明">
            <a:extLst>
              <a:ext uri="{FF2B5EF4-FFF2-40B4-BE49-F238E27FC236}">
                <a16:creationId xmlns:a16="http://schemas.microsoft.com/office/drawing/2014/main" id="{1206D56B-F46A-5B4C-BCAC-22AD76E28749}"/>
              </a:ext>
            </a:extLst>
          </p:cNvPr>
          <p:cNvPicPr>
            <a:picLocks noChangeAspect="1"/>
          </p:cNvPicPr>
          <p:nvPr/>
        </p:nvPicPr>
        <p:blipFill>
          <a:blip r:embed="rId4"/>
          <a:stretch>
            <a:fillRect/>
          </a:stretch>
        </p:blipFill>
        <p:spPr>
          <a:xfrm>
            <a:off x="705081" y="1647142"/>
            <a:ext cx="3901713" cy="2288359"/>
          </a:xfrm>
          <a:prstGeom prst="rect">
            <a:avLst/>
          </a:prstGeom>
        </p:spPr>
      </p:pic>
    </p:spTree>
    <p:extLst>
      <p:ext uri="{BB962C8B-B14F-4D97-AF65-F5344CB8AC3E}">
        <p14:creationId xmlns:p14="http://schemas.microsoft.com/office/powerpoint/2010/main" val="3701370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dirty="0">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全国主要都市に勤務する</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51,000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上記都市以外でも静岡、岐阜、三重、滋賀、茨城、奈良、徳島、金沢、富山で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2021</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7</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国内</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a:solidFill>
                  <a:srgbClr val="7F7F7F"/>
                </a:solidFill>
                <a:latin typeface="游明朝" panose="02020400000000000000" pitchFamily="18" charset="-128"/>
                <a:ea typeface="游明朝" panose="02020400000000000000" pitchFamily="18" charset="-128"/>
              </a:rPr>
              <a:t>タクシー・サイネージメディア　</a:t>
            </a:r>
            <a:r>
              <a:rPr lang="en-US" altLang="ja-JP" dirty="0">
                <a:solidFill>
                  <a:srgbClr val="7F7F7F"/>
                </a:solidFill>
                <a:latin typeface="游明朝" panose="02020400000000000000" pitchFamily="18" charset="-128"/>
                <a:ea typeface="游明朝" panose="02020400000000000000" pitchFamily="18" charset="-128"/>
              </a:rPr>
              <a:t>〜</a:t>
            </a:r>
            <a:r>
              <a:rPr lang="ja-JP" altLang="en-US">
                <a:solidFill>
                  <a:srgbClr val="7F7F7F"/>
                </a:solidFill>
                <a:latin typeface="游明朝" panose="02020400000000000000" pitchFamily="18" charset="-128"/>
                <a:ea typeface="游明朝" panose="02020400000000000000" pitchFamily="18" charset="-128"/>
              </a:rPr>
              <a:t>東京および国内での設置台数最多</a:t>
            </a:r>
            <a:r>
              <a:rPr lang="en-US" altLang="ja-JP" dirty="0">
                <a:solidFill>
                  <a:srgbClr val="7F7F7F"/>
                </a:solidFill>
                <a:latin typeface="游明朝" panose="02020400000000000000" pitchFamily="18" charset="-128"/>
                <a:ea typeface="游明朝" panose="02020400000000000000" pitchFamily="18" charset="-128"/>
              </a:rPr>
              <a:t>〜</a:t>
            </a:r>
            <a:endParaRPr lang="ja-JP" altLang="en-US">
              <a:solidFill>
                <a:srgbClr val="7F7F7F"/>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56824</TotalTime>
  <Words>12186</Words>
  <Application>Microsoft Macintosh PowerPoint</Application>
  <PresentationFormat>ユーザー設定</PresentationFormat>
  <Paragraphs>1738</Paragraphs>
  <Slides>47</Slides>
  <Notes>34</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47</vt:i4>
      </vt:variant>
    </vt:vector>
  </HeadingPairs>
  <TitlesOfParts>
    <vt:vector size="64" baseType="lpstr">
      <vt:lpstr>.LucidaGrandeUI</vt:lpstr>
      <vt:lpstr>HG明朝B</vt:lpstr>
      <vt:lpstr>Yu Gothic Medium</vt:lpstr>
      <vt:lpstr>システムフォント（レギュラー）</vt:lpstr>
      <vt:lpstr>Yu Gothic</vt:lpstr>
      <vt:lpstr>Yu Gothic</vt:lpstr>
      <vt:lpstr>Yu Mincho</vt:lpstr>
      <vt:lpstr>Yu Mincho</vt:lpstr>
      <vt:lpstr>游明朝 Demibold</vt:lpstr>
      <vt:lpstr>游明朝 Demibold</vt:lpstr>
      <vt:lpstr>游明朝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Premium Video Adsの表示回数は安定して想定表示回数（320万回）を上回っています</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　　　　　　　　　　メニュー詳細</vt:lpstr>
      <vt:lpstr>　　　　　　　　 メニュー </vt:lpstr>
      <vt:lpstr>天気指数配信メニュー 詳細</vt:lpstr>
      <vt:lpstr>広告メニュー別 掲載規定</vt:lpstr>
      <vt:lpstr>グロス1,000万円以上（※1回1期間あたり）のご発注で態度変容調査を無償提供します。</vt:lpstr>
      <vt:lpstr>制作タイアップメニュー 詳細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各種仕様 / 申込の流れ</vt:lpstr>
      <vt:lpstr>クリエイティブ表示領域と画面下部の各種操作ボタン領域とにわかれています。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673</cp:revision>
  <cp:lastPrinted>2020-06-14T22:17:45Z</cp:lastPrinted>
  <dcterms:created xsi:type="dcterms:W3CDTF">2020-06-05T15:22:11Z</dcterms:created>
  <dcterms:modified xsi:type="dcterms:W3CDTF">2021-04-20T09:33:42Z</dcterms:modified>
</cp:coreProperties>
</file>